
<file path=[Content_Types].xml><?xml version="1.0" encoding="utf-8"?>
<Types xmlns="http://schemas.openxmlformats.org/package/2006/content-types">
  <Default ContentType="image/jpeg" Extension="jpg"/>
  <Default ContentType="application/vnd.openxmlformats-officedocument.vmlDrawing" Extension="vml"/>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3.bin"/>
  <Override ContentType="application/vnd.openxmlformats-officedocument.oleObject" PartName="/ppt/embeddings/oleObject4.bin"/>
  <Override ContentType="application/vnd.openxmlformats-officedocument.oleObject" PartName="/ppt/embeddings/oleObject2.bin"/>
  <Override ContentType="application/vnd.openxmlformats-officedocument.oleObject" PartName="/ppt/embeddings/oleObject1.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5" r:id="rId5"/>
    <p:sldMasterId id="214748366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y="5143500" cx="9144000"/>
  <p:notesSz cx="6858000" cy="9144000"/>
  <p:embeddedFontLst>
    <p:embeddedFont>
      <p:font typeface="Public Sans"/>
      <p:regular r:id="rId32"/>
      <p:bold r:id="rId33"/>
      <p:italic r:id="rId34"/>
      <p:boldItalic r:id="rId35"/>
    </p:embeddedFont>
    <p:embeddedFont>
      <p:font typeface="Helvetica Neue"/>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93">
          <p15:clr>
            <a:srgbClr val="A4A3A4"/>
          </p15:clr>
        </p15:guide>
        <p15:guide id="2" pos="2880">
          <p15:clr>
            <a:srgbClr val="A4A3A4"/>
          </p15:clr>
        </p15:guide>
      </p15:sldGuideLst>
    </p:ext>
    <p:ext uri="http://customooxmlschemas.google.com/">
      <go:slidesCustomData xmlns:go="http://customooxmlschemas.google.com/" r:id="rId40" roundtripDataSignature="AMtx7mjffSbIbkc03rb15cefPdjhOL5H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393"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PublicSans-bold.fntdata"/><Relationship Id="rId10" Type="http://schemas.openxmlformats.org/officeDocument/2006/relationships/slide" Target="slides/slide3.xml"/><Relationship Id="rId32" Type="http://schemas.openxmlformats.org/officeDocument/2006/relationships/font" Target="fonts/PublicSans-regular.fntdata"/><Relationship Id="rId13" Type="http://schemas.openxmlformats.org/officeDocument/2006/relationships/slide" Target="slides/slide6.xml"/><Relationship Id="rId35" Type="http://schemas.openxmlformats.org/officeDocument/2006/relationships/font" Target="fonts/PublicSans-boldItalic.fntdata"/><Relationship Id="rId12" Type="http://schemas.openxmlformats.org/officeDocument/2006/relationships/slide" Target="slides/slide5.xml"/><Relationship Id="rId34" Type="http://schemas.openxmlformats.org/officeDocument/2006/relationships/font" Target="fonts/PublicSans-italic.fntdata"/><Relationship Id="rId15" Type="http://schemas.openxmlformats.org/officeDocument/2006/relationships/slide" Target="slides/slide8.xml"/><Relationship Id="rId37" Type="http://schemas.openxmlformats.org/officeDocument/2006/relationships/font" Target="fonts/HelveticaNeue-bold.fntdata"/><Relationship Id="rId14" Type="http://schemas.openxmlformats.org/officeDocument/2006/relationships/slide" Target="slides/slide7.xml"/><Relationship Id="rId36" Type="http://schemas.openxmlformats.org/officeDocument/2006/relationships/font" Target="fonts/HelveticaNeue-regular.fntdata"/><Relationship Id="rId17" Type="http://schemas.openxmlformats.org/officeDocument/2006/relationships/slide" Target="slides/slide10.xml"/><Relationship Id="rId39" Type="http://schemas.openxmlformats.org/officeDocument/2006/relationships/font" Target="fonts/HelveticaNeue-boldItalic.fntdata"/><Relationship Id="rId16" Type="http://schemas.openxmlformats.org/officeDocument/2006/relationships/slide" Target="slides/slide9.xml"/><Relationship Id="rId38" Type="http://schemas.openxmlformats.org/officeDocument/2006/relationships/font" Target="fonts/HelveticaNeue-italic.fntdata"/><Relationship Id="rId19" Type="http://schemas.openxmlformats.org/officeDocument/2006/relationships/slide" Target="slides/slide12.xml"/><Relationship Id="rId18"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0807fe734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20807fe734c_0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0807fe734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0807fe734c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0807fe734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20807fe734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807fe734c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20807fe734c_0_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807fe734c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g20807fe734c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vmlDrawing" Target="../drawings/vmlDrawing4.vml"/><Relationship Id="rId3" Type="http://schemas.openxmlformats.org/officeDocument/2006/relationships/oleObject" Target="../embeddings/oleObject4.bin"/><Relationship Id="rId4" Type="http://schemas.openxmlformats.org/officeDocument/2006/relationships/oleObject" Target="../embeddings/oleObject4.bin"/><Relationship Id="rId5"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1.bin"/><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2.vml"/><Relationship Id="rId3" Type="http://schemas.openxmlformats.org/officeDocument/2006/relationships/oleObject" Target="../embeddings/oleObject2.bin"/><Relationship Id="rId4" Type="http://schemas.openxmlformats.org/officeDocument/2006/relationships/oleObject" Target="../embeddings/oleObject2.bin"/><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3.vml"/><Relationship Id="rId3" Type="http://schemas.openxmlformats.org/officeDocument/2006/relationships/oleObject" Target="../embeddings/oleObject3.bin"/><Relationship Id="rId4" Type="http://schemas.openxmlformats.org/officeDocument/2006/relationships/oleObject" Target="../embeddings/oleObject3.bin"/><Relationship Id="rId5"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8" name="Shape 8"/>
        <p:cNvGrpSpPr/>
        <p:nvPr/>
      </p:nvGrpSpPr>
      <p:grpSpPr>
        <a:xfrm>
          <a:off x="0" y="0"/>
          <a:ext cx="0" cy="0"/>
          <a:chOff x="0" y="0"/>
          <a:chExt cx="0" cy="0"/>
        </a:xfrm>
      </p:grpSpPr>
      <p:sp>
        <p:nvSpPr>
          <p:cNvPr id="9" name="Google Shape;9;p3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 name="Google Shape;10;p33"/>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 name="Google Shape;11;p33"/>
          <p:cNvSpPr/>
          <p:nvPr/>
        </p:nvSpPr>
        <p:spPr>
          <a:xfrm>
            <a:off x="0" y="4963500"/>
            <a:ext cx="9144000" cy="18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33"/>
          <p:cNvSpPr/>
          <p:nvPr/>
        </p:nvSpPr>
        <p:spPr>
          <a:xfrm>
            <a:off x="0" y="0"/>
            <a:ext cx="9144000" cy="72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Images and Contents Layout">
  <p:cSld name="5_Images and Contents Layout">
    <p:bg>
      <p:bgPr>
        <a:solidFill>
          <a:srgbClr val="87B5BA"/>
        </a:solidFill>
      </p:bgPr>
    </p:bg>
    <p:spTree>
      <p:nvGrpSpPr>
        <p:cNvPr id="58" name="Shape 58"/>
        <p:cNvGrpSpPr/>
        <p:nvPr/>
      </p:nvGrpSpPr>
      <p:grpSpPr>
        <a:xfrm>
          <a:off x="0" y="0"/>
          <a:ext cx="0" cy="0"/>
          <a:chOff x="0" y="0"/>
          <a:chExt cx="0" cy="0"/>
        </a:xfrm>
      </p:grpSpPr>
      <p:sp>
        <p:nvSpPr>
          <p:cNvPr id="59" name="Google Shape;59;p47"/>
          <p:cNvSpPr/>
          <p:nvPr>
            <p:ph idx="2" type="pic"/>
          </p:nvPr>
        </p:nvSpPr>
        <p:spPr>
          <a:xfrm>
            <a:off x="0" y="-1"/>
            <a:ext cx="9144000" cy="3076575"/>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Images and Contents Layout">
  <p:cSld name="6_Images and Contents Layout">
    <p:spTree>
      <p:nvGrpSpPr>
        <p:cNvPr id="60" name="Shape 60"/>
        <p:cNvGrpSpPr/>
        <p:nvPr/>
      </p:nvGrpSpPr>
      <p:grpSpPr>
        <a:xfrm>
          <a:off x="0" y="0"/>
          <a:ext cx="0" cy="0"/>
          <a:chOff x="0" y="0"/>
          <a:chExt cx="0" cy="0"/>
        </a:xfrm>
      </p:grpSpPr>
      <p:sp>
        <p:nvSpPr>
          <p:cNvPr id="61" name="Google Shape;61;p48"/>
          <p:cNvSpPr txBox="1"/>
          <p:nvPr>
            <p:ph idx="1" type="body"/>
          </p:nvPr>
        </p:nvSpPr>
        <p:spPr>
          <a:xfrm>
            <a:off x="3131840" y="181632"/>
            <a:ext cx="6012160"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2" name="Google Shape;62;p48"/>
          <p:cNvSpPr txBox="1"/>
          <p:nvPr>
            <p:ph idx="2" type="body"/>
          </p:nvPr>
        </p:nvSpPr>
        <p:spPr>
          <a:xfrm>
            <a:off x="3131840" y="757696"/>
            <a:ext cx="6012160"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3" name="Google Shape;63;p48"/>
          <p:cNvSpPr/>
          <p:nvPr>
            <p:ph idx="3" type="pic"/>
          </p:nvPr>
        </p:nvSpPr>
        <p:spPr>
          <a:xfrm>
            <a:off x="0" y="-1"/>
            <a:ext cx="3059832" cy="5143501"/>
          </a:xfrm>
          <a:prstGeom prst="rect">
            <a:avLst/>
          </a:prstGeom>
          <a:solidFill>
            <a:srgbClr val="F2F2F2"/>
          </a:solidFill>
          <a:ln>
            <a:noFill/>
          </a:ln>
        </p:spPr>
      </p:sp>
      <p:sp>
        <p:nvSpPr>
          <p:cNvPr id="64" name="Google Shape;64;p48"/>
          <p:cNvSpPr/>
          <p:nvPr>
            <p:ph idx="4" type="pic"/>
          </p:nvPr>
        </p:nvSpPr>
        <p:spPr>
          <a:xfrm>
            <a:off x="3146470" y="1131590"/>
            <a:ext cx="3059832" cy="4011910"/>
          </a:xfrm>
          <a:prstGeom prst="rect">
            <a:avLst/>
          </a:prstGeom>
          <a:solidFill>
            <a:srgbClr val="F2F2F2"/>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Images and Contents Layout">
  <p:cSld name="3_Images and Contents Layout">
    <p:spTree>
      <p:nvGrpSpPr>
        <p:cNvPr id="65" name="Shape 65"/>
        <p:cNvGrpSpPr/>
        <p:nvPr/>
      </p:nvGrpSpPr>
      <p:grpSpPr>
        <a:xfrm>
          <a:off x="0" y="0"/>
          <a:ext cx="0" cy="0"/>
          <a:chOff x="0" y="0"/>
          <a:chExt cx="0" cy="0"/>
        </a:xfrm>
      </p:grpSpPr>
      <p:sp>
        <p:nvSpPr>
          <p:cNvPr id="66" name="Google Shape;66;p49"/>
          <p:cNvSpPr/>
          <p:nvPr/>
        </p:nvSpPr>
        <p:spPr>
          <a:xfrm>
            <a:off x="0" y="411510"/>
            <a:ext cx="6444208" cy="432048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 name="Google Shape;67;p49"/>
          <p:cNvSpPr/>
          <p:nvPr>
            <p:ph idx="2" type="pic"/>
          </p:nvPr>
        </p:nvSpPr>
        <p:spPr>
          <a:xfrm>
            <a:off x="135622" y="195487"/>
            <a:ext cx="1944216" cy="4752526"/>
          </a:xfrm>
          <a:prstGeom prst="rect">
            <a:avLst/>
          </a:prstGeom>
          <a:solidFill>
            <a:srgbClr val="F2F2F2"/>
          </a:solidFill>
          <a:ln>
            <a:noFill/>
          </a:ln>
        </p:spPr>
      </p:sp>
      <p:sp>
        <p:nvSpPr>
          <p:cNvPr id="68" name="Google Shape;68;p49"/>
          <p:cNvSpPr/>
          <p:nvPr>
            <p:ph idx="3" type="pic"/>
          </p:nvPr>
        </p:nvSpPr>
        <p:spPr>
          <a:xfrm>
            <a:off x="2223854" y="195487"/>
            <a:ext cx="1944216" cy="4752526"/>
          </a:xfrm>
          <a:prstGeom prst="rect">
            <a:avLst/>
          </a:prstGeom>
          <a:solidFill>
            <a:srgbClr val="F2F2F2"/>
          </a:solidFill>
          <a:ln>
            <a:noFill/>
          </a:ln>
        </p:spPr>
      </p:sp>
      <p:sp>
        <p:nvSpPr>
          <p:cNvPr id="69" name="Google Shape;69;p49"/>
          <p:cNvSpPr/>
          <p:nvPr>
            <p:ph idx="4" type="pic"/>
          </p:nvPr>
        </p:nvSpPr>
        <p:spPr>
          <a:xfrm>
            <a:off x="4312086" y="195487"/>
            <a:ext cx="1944216" cy="4752526"/>
          </a:xfrm>
          <a:prstGeom prst="rect">
            <a:avLst/>
          </a:prstGeom>
          <a:solidFill>
            <a:srgbClr val="F2F2F2"/>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Images and Contents Layout">
  <p:cSld name="7_Images and Contents Layout">
    <p:bg>
      <p:bgPr>
        <a:solidFill>
          <a:srgbClr val="87B5BA"/>
        </a:solidFill>
      </p:bgPr>
    </p:bg>
    <p:spTree>
      <p:nvGrpSpPr>
        <p:cNvPr id="70" name="Shape 70"/>
        <p:cNvGrpSpPr/>
        <p:nvPr/>
      </p:nvGrpSpPr>
      <p:grpSpPr>
        <a:xfrm>
          <a:off x="0" y="0"/>
          <a:ext cx="0" cy="0"/>
          <a:chOff x="0" y="0"/>
          <a:chExt cx="0" cy="0"/>
        </a:xfrm>
      </p:grpSpPr>
      <p:sp>
        <p:nvSpPr>
          <p:cNvPr id="71" name="Google Shape;71;p50"/>
          <p:cNvSpPr/>
          <p:nvPr>
            <p:ph idx="2" type="pic"/>
          </p:nvPr>
        </p:nvSpPr>
        <p:spPr>
          <a:xfrm>
            <a:off x="6444208" y="267494"/>
            <a:ext cx="2160000" cy="2160000"/>
          </a:xfrm>
          <a:prstGeom prst="rect">
            <a:avLst/>
          </a:prstGeom>
          <a:solidFill>
            <a:srgbClr val="F2F2F2"/>
          </a:solidFill>
          <a:ln>
            <a:noFill/>
          </a:ln>
        </p:spPr>
      </p:sp>
      <p:sp>
        <p:nvSpPr>
          <p:cNvPr id="72" name="Google Shape;72;p50"/>
          <p:cNvSpPr/>
          <p:nvPr>
            <p:ph idx="3" type="pic"/>
          </p:nvPr>
        </p:nvSpPr>
        <p:spPr>
          <a:xfrm>
            <a:off x="6444208" y="2715766"/>
            <a:ext cx="2160000" cy="2160000"/>
          </a:xfrm>
          <a:prstGeom prst="rect">
            <a:avLst/>
          </a:prstGeom>
          <a:solidFill>
            <a:srgbClr val="F2F2F2"/>
          </a:solidFill>
          <a:ln>
            <a:noFill/>
          </a:ln>
        </p:spPr>
      </p:sp>
      <p:sp>
        <p:nvSpPr>
          <p:cNvPr id="73" name="Google Shape;73;p50"/>
          <p:cNvSpPr/>
          <p:nvPr>
            <p:ph idx="4" type="pic"/>
          </p:nvPr>
        </p:nvSpPr>
        <p:spPr>
          <a:xfrm>
            <a:off x="3986213" y="267494"/>
            <a:ext cx="2160000" cy="2160000"/>
          </a:xfrm>
          <a:prstGeom prst="rect">
            <a:avLst/>
          </a:prstGeom>
          <a:solidFill>
            <a:srgbClr val="F2F2F2"/>
          </a:solidFill>
          <a:ln>
            <a:noFill/>
          </a:ln>
        </p:spPr>
      </p:sp>
      <p:sp>
        <p:nvSpPr>
          <p:cNvPr id="74" name="Google Shape;74;p50"/>
          <p:cNvSpPr/>
          <p:nvPr>
            <p:ph idx="5" type="pic"/>
          </p:nvPr>
        </p:nvSpPr>
        <p:spPr>
          <a:xfrm>
            <a:off x="3986213" y="2715766"/>
            <a:ext cx="2160000" cy="2160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Images and Contents Layout">
  <p:cSld name="8_Images and Contents Layout">
    <p:spTree>
      <p:nvGrpSpPr>
        <p:cNvPr id="75" name="Shape 75"/>
        <p:cNvGrpSpPr/>
        <p:nvPr/>
      </p:nvGrpSpPr>
      <p:grpSpPr>
        <a:xfrm>
          <a:off x="0" y="0"/>
          <a:ext cx="0" cy="0"/>
          <a:chOff x="0" y="0"/>
          <a:chExt cx="0" cy="0"/>
        </a:xfrm>
      </p:grpSpPr>
      <p:sp>
        <p:nvSpPr>
          <p:cNvPr id="76" name="Google Shape;76;p51"/>
          <p:cNvSpPr txBox="1"/>
          <p:nvPr>
            <p:ph idx="1" type="body"/>
          </p:nvPr>
        </p:nvSpPr>
        <p:spPr>
          <a:xfrm>
            <a:off x="395536" y="3291830"/>
            <a:ext cx="8748464" cy="576064"/>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7" name="Google Shape;77;p51"/>
          <p:cNvSpPr txBox="1"/>
          <p:nvPr>
            <p:ph idx="2" type="body"/>
          </p:nvPr>
        </p:nvSpPr>
        <p:spPr>
          <a:xfrm>
            <a:off x="395536" y="3867894"/>
            <a:ext cx="8748464" cy="288032"/>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78" name="Google Shape;78;p51"/>
          <p:cNvSpPr/>
          <p:nvPr/>
        </p:nvSpPr>
        <p:spPr>
          <a:xfrm>
            <a:off x="0" y="4963500"/>
            <a:ext cx="9144000" cy="18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51"/>
          <p:cNvSpPr/>
          <p:nvPr/>
        </p:nvSpPr>
        <p:spPr>
          <a:xfrm>
            <a:off x="0" y="0"/>
            <a:ext cx="9144000" cy="72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 name="Google Shape;80;p51"/>
          <p:cNvSpPr/>
          <p:nvPr>
            <p:ph idx="3" type="pic"/>
          </p:nvPr>
        </p:nvSpPr>
        <p:spPr>
          <a:xfrm>
            <a:off x="467544" y="339502"/>
            <a:ext cx="3312128" cy="2808072"/>
          </a:xfrm>
          <a:prstGeom prst="rect">
            <a:avLst/>
          </a:prstGeom>
          <a:solidFill>
            <a:srgbClr val="F2F2F2"/>
          </a:solidFill>
          <a:ln>
            <a:noFill/>
          </a:ln>
        </p:spPr>
      </p:sp>
      <p:sp>
        <p:nvSpPr>
          <p:cNvPr id="81" name="Google Shape;81;p51"/>
          <p:cNvSpPr/>
          <p:nvPr>
            <p:ph idx="4" type="pic"/>
          </p:nvPr>
        </p:nvSpPr>
        <p:spPr>
          <a:xfrm>
            <a:off x="3995936" y="339502"/>
            <a:ext cx="4680520" cy="1332000"/>
          </a:xfrm>
          <a:prstGeom prst="rect">
            <a:avLst/>
          </a:prstGeom>
          <a:solidFill>
            <a:srgbClr val="F2F2F2"/>
          </a:solidFill>
          <a:ln>
            <a:noFill/>
          </a:ln>
        </p:spPr>
      </p:sp>
      <p:sp>
        <p:nvSpPr>
          <p:cNvPr id="82" name="Google Shape;82;p51"/>
          <p:cNvSpPr/>
          <p:nvPr>
            <p:ph idx="5" type="pic"/>
          </p:nvPr>
        </p:nvSpPr>
        <p:spPr>
          <a:xfrm>
            <a:off x="3995936" y="1815574"/>
            <a:ext cx="1440000" cy="1332000"/>
          </a:xfrm>
          <a:prstGeom prst="rect">
            <a:avLst/>
          </a:prstGeom>
          <a:solidFill>
            <a:srgbClr val="F2F2F2"/>
          </a:solidFill>
          <a:ln>
            <a:noFill/>
          </a:ln>
        </p:spPr>
      </p:sp>
      <p:sp>
        <p:nvSpPr>
          <p:cNvPr id="83" name="Google Shape;83;p51"/>
          <p:cNvSpPr/>
          <p:nvPr>
            <p:ph idx="6" type="pic"/>
          </p:nvPr>
        </p:nvSpPr>
        <p:spPr>
          <a:xfrm>
            <a:off x="5616196" y="1815574"/>
            <a:ext cx="1440000" cy="1332000"/>
          </a:xfrm>
          <a:prstGeom prst="rect">
            <a:avLst/>
          </a:prstGeom>
          <a:solidFill>
            <a:srgbClr val="F2F2F2"/>
          </a:solidFill>
          <a:ln>
            <a:noFill/>
          </a:ln>
        </p:spPr>
      </p:sp>
      <p:sp>
        <p:nvSpPr>
          <p:cNvPr id="84" name="Google Shape;84;p51"/>
          <p:cNvSpPr/>
          <p:nvPr>
            <p:ph idx="7" type="pic"/>
          </p:nvPr>
        </p:nvSpPr>
        <p:spPr>
          <a:xfrm>
            <a:off x="7236456" y="1815574"/>
            <a:ext cx="1440000" cy="1332000"/>
          </a:xfrm>
          <a:prstGeom prst="rect">
            <a:avLst/>
          </a:prstGeom>
          <a:solidFill>
            <a:srgbClr val="F2F2F2"/>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pes sets layout">
  <p:cSld name="shapes sets layout">
    <p:bg>
      <p:bgPr>
        <a:blipFill>
          <a:blip r:embed="rId2">
            <a:alphaModFix/>
          </a:blip>
          <a:stretch>
            <a:fillRect/>
          </a:stretch>
        </a:blipFill>
      </p:bgPr>
    </p:bg>
    <p:spTree>
      <p:nvGrpSpPr>
        <p:cNvPr id="85" name="Shape 85"/>
        <p:cNvGrpSpPr/>
        <p:nvPr/>
      </p:nvGrpSpPr>
      <p:grpSpPr>
        <a:xfrm>
          <a:off x="0" y="0"/>
          <a:ext cx="0" cy="0"/>
          <a:chOff x="0" y="0"/>
          <a:chExt cx="0" cy="0"/>
        </a:xfrm>
      </p:grpSpPr>
      <p:sp>
        <p:nvSpPr>
          <p:cNvPr id="86" name="Google Shape;86;p52"/>
          <p:cNvSpPr txBox="1"/>
          <p:nvPr>
            <p:ph idx="1" type="body"/>
          </p:nvPr>
        </p:nvSpPr>
        <p:spPr>
          <a:xfrm>
            <a:off x="242646" y="92609"/>
            <a:ext cx="8679898" cy="543185"/>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810"/>
              </a:spcBef>
              <a:spcAft>
                <a:spcPts val="0"/>
              </a:spcAft>
              <a:buClr>
                <a:srgbClr val="262626"/>
              </a:buClr>
              <a:buSzPts val="4050"/>
              <a:buFont typeface="Arial"/>
              <a:buNone/>
              <a:defRPr b="0" i="0" sz="4050" u="none" cap="none" strike="noStrike">
                <a:solidFill>
                  <a:srgbClr val="262626"/>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on sets layout">
  <p:cSld name="icon sets layout">
    <p:spTree>
      <p:nvGrpSpPr>
        <p:cNvPr id="87" name="Shape 87"/>
        <p:cNvGrpSpPr/>
        <p:nvPr/>
      </p:nvGrpSpPr>
      <p:grpSpPr>
        <a:xfrm>
          <a:off x="0" y="0"/>
          <a:ext cx="0" cy="0"/>
          <a:chOff x="0" y="0"/>
          <a:chExt cx="0" cy="0"/>
        </a:xfrm>
      </p:grpSpPr>
      <p:sp>
        <p:nvSpPr>
          <p:cNvPr id="88" name="Google Shape;88;p5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9" name="Google Shape;89;p53"/>
          <p:cNvSpPr/>
          <p:nvPr/>
        </p:nvSpPr>
        <p:spPr>
          <a:xfrm>
            <a:off x="354008" y="1131589"/>
            <a:ext cx="2849840" cy="3649171"/>
          </a:xfrm>
          <a:prstGeom prst="roundRect">
            <a:avLst>
              <a:gd fmla="val 3968"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53"/>
          <p:cNvSpPr/>
          <p:nvPr/>
        </p:nvSpPr>
        <p:spPr>
          <a:xfrm>
            <a:off x="531932" y="1347500"/>
            <a:ext cx="108520" cy="3240473"/>
          </a:xfrm>
          <a:prstGeom prst="roundRect">
            <a:avLst>
              <a:gd fmla="val 50000" name="adj"/>
            </a:avLst>
          </a:prstGeom>
          <a:solidFill>
            <a:schemeClr val="lt1">
              <a:alpha val="40784"/>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1" name="Google Shape;91;p53"/>
          <p:cNvSpPr/>
          <p:nvPr/>
        </p:nvSpPr>
        <p:spPr>
          <a:xfrm rot="5400000">
            <a:off x="2592642" y="1238201"/>
            <a:ext cx="502331" cy="502331"/>
          </a:xfrm>
          <a:prstGeom prst="halfFrame">
            <a:avLst>
              <a:gd fmla="val 23728" name="adj1"/>
              <a:gd fmla="val 24642" name="adj2"/>
            </a:avLst>
          </a:prstGeom>
          <a:solidFill>
            <a:schemeClr val="lt1">
              <a:alpha val="2274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spTree>
      <p:nvGrpSpPr>
        <p:cNvPr id="95" name="Shape 95"/>
        <p:cNvGrpSpPr/>
        <p:nvPr/>
      </p:nvGrpSpPr>
      <p:grpSpPr>
        <a:xfrm>
          <a:off x="0" y="0"/>
          <a:ext cx="0" cy="0"/>
          <a:chOff x="0" y="0"/>
          <a:chExt cx="0" cy="0"/>
        </a:xfrm>
      </p:grpSpPr>
      <p:sp>
        <p:nvSpPr>
          <p:cNvPr id="96" name="Google Shape;96;p35"/>
          <p:cNvSpPr/>
          <p:nvPr/>
        </p:nvSpPr>
        <p:spPr>
          <a:xfrm>
            <a:off x="0" y="2571750"/>
            <a:ext cx="9144000" cy="257175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7" name="Google Shape;97;p35"/>
          <p:cNvSpPr/>
          <p:nvPr/>
        </p:nvSpPr>
        <p:spPr>
          <a:xfrm>
            <a:off x="2116108" y="843558"/>
            <a:ext cx="4896544" cy="345638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8" name="Google Shape;98;p35"/>
          <p:cNvSpPr/>
          <p:nvPr/>
        </p:nvSpPr>
        <p:spPr>
          <a:xfrm>
            <a:off x="2116108" y="0"/>
            <a:ext cx="4896544" cy="195486"/>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99" name="Google Shape;99;p35"/>
          <p:cNvSpPr/>
          <p:nvPr/>
        </p:nvSpPr>
        <p:spPr>
          <a:xfrm>
            <a:off x="2116108" y="4948014"/>
            <a:ext cx="4896544" cy="195486"/>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00" name="Google Shape;100;p35"/>
          <p:cNvSpPr txBox="1"/>
          <p:nvPr>
            <p:ph idx="1" type="body"/>
          </p:nvPr>
        </p:nvSpPr>
        <p:spPr>
          <a:xfrm>
            <a:off x="2116108" y="3049518"/>
            <a:ext cx="4896544"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1" name="Google Shape;101;p35"/>
          <p:cNvSpPr txBox="1"/>
          <p:nvPr>
            <p:ph idx="2" type="body"/>
          </p:nvPr>
        </p:nvSpPr>
        <p:spPr>
          <a:xfrm>
            <a:off x="2116108" y="3625582"/>
            <a:ext cx="4896544"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02" name="Google Shape;102;p35"/>
          <p:cNvPicPr preferRelativeResize="0"/>
          <p:nvPr/>
        </p:nvPicPr>
        <p:blipFill rotWithShape="1">
          <a:blip r:embed="rId2">
            <a:alphaModFix/>
          </a:blip>
          <a:srcRect b="0" l="0" r="0" t="0"/>
          <a:stretch/>
        </p:blipFill>
        <p:spPr>
          <a:xfrm>
            <a:off x="2566214" y="896186"/>
            <a:ext cx="3678555" cy="18389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106" name="Shape 106"/>
        <p:cNvGrpSpPr/>
        <p:nvPr/>
      </p:nvGrpSpPr>
      <p:grpSpPr>
        <a:xfrm>
          <a:off x="0" y="0"/>
          <a:ext cx="0" cy="0"/>
          <a:chOff x="0" y="0"/>
          <a:chExt cx="0" cy="0"/>
        </a:xfrm>
      </p:grpSpPr>
      <p:sp>
        <p:nvSpPr>
          <p:cNvPr id="107" name="Google Shape;107;p40"/>
          <p:cNvSpPr txBox="1"/>
          <p:nvPr>
            <p:ph idx="1" type="body"/>
          </p:nvPr>
        </p:nvSpPr>
        <p:spPr>
          <a:xfrm>
            <a:off x="0" y="3572242"/>
            <a:ext cx="9144000" cy="576063"/>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08" name="Google Shape;108;p40"/>
          <p:cNvSpPr txBox="1"/>
          <p:nvPr>
            <p:ph idx="2" type="body"/>
          </p:nvPr>
        </p:nvSpPr>
        <p:spPr>
          <a:xfrm>
            <a:off x="-148" y="414830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graphicFrame>
        <p:nvGraphicFramePr>
          <p:cNvPr id="109" name="Google Shape;109;p40"/>
          <p:cNvGraphicFramePr/>
          <p:nvPr/>
        </p:nvGraphicFramePr>
        <p:xfrm>
          <a:off x="2267744" y="555526"/>
          <a:ext cx="4429125" cy="2552700"/>
        </p:xfrm>
        <a:graphic>
          <a:graphicData uri="http://schemas.openxmlformats.org/presentationml/2006/ole">
            <mc:AlternateContent>
              <mc:Choice Requires="v">
                <p:oleObj r:id="rId3" imgH="2552700" imgW="4429125" progId="" spid="_x0000_s1">
                  <p:embed/>
                </p:oleObj>
              </mc:Choice>
              <mc:Fallback>
                <p:oleObj r:id="rId4" imgH="2552700" imgW="4429125" progId="">
                  <p:embed/>
                  <p:pic>
                    <p:nvPicPr>
                      <p:cNvPr id="109" name="Google Shape;109;p40"/>
                      <p:cNvPicPr preferRelativeResize="0"/>
                      <p:nvPr/>
                    </p:nvPicPr>
                    <p:blipFill rotWithShape="1">
                      <a:blip r:embed="rId5">
                        <a:alphaModFix/>
                      </a:blip>
                      <a:srcRect b="0" l="0" r="0" t="0"/>
                      <a:stretch/>
                    </p:blipFill>
                    <p:spPr>
                      <a:xfrm>
                        <a:off x="2267744" y="555526"/>
                        <a:ext cx="4429125" cy="2552700"/>
                      </a:xfrm>
                      <a:prstGeom prst="rect">
                        <a:avLst/>
                      </a:prstGeom>
                      <a:noFill/>
                      <a:ln>
                        <a:noFill/>
                      </a:ln>
                    </p:spPr>
                  </p:pic>
                </p:oleObj>
              </mc:Fallback>
            </mc:AlternateContent>
          </a:graphicData>
        </a:graphic>
      </p:graphicFrame>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layout">
  <p:cSld name="Cover Slide layout">
    <p:spTree>
      <p:nvGrpSpPr>
        <p:cNvPr id="110" name="Shape 110"/>
        <p:cNvGrpSpPr/>
        <p:nvPr/>
      </p:nvGrpSpPr>
      <p:grpSpPr>
        <a:xfrm>
          <a:off x="0" y="0"/>
          <a:ext cx="0" cy="0"/>
          <a:chOff x="0" y="0"/>
          <a:chExt cx="0" cy="0"/>
        </a:xfrm>
      </p:grpSpPr>
      <p:pic>
        <p:nvPicPr>
          <p:cNvPr id="111" name="Google Shape;111;p42"/>
          <p:cNvPicPr preferRelativeResize="0"/>
          <p:nvPr/>
        </p:nvPicPr>
        <p:blipFill rotWithShape="1">
          <a:blip r:embed="rId2">
            <a:alphaModFix/>
          </a:blip>
          <a:srcRect b="0" l="0" r="0" t="0"/>
          <a:stretch/>
        </p:blipFill>
        <p:spPr>
          <a:xfrm>
            <a:off x="179512" y="0"/>
            <a:ext cx="4320480" cy="4280401"/>
          </a:xfrm>
          <a:prstGeom prst="rect">
            <a:avLst/>
          </a:prstGeom>
          <a:noFill/>
          <a:ln>
            <a:noFill/>
          </a:ln>
        </p:spPr>
      </p:pic>
      <p:sp>
        <p:nvSpPr>
          <p:cNvPr id="112" name="Google Shape;112;p42"/>
          <p:cNvSpPr txBox="1"/>
          <p:nvPr>
            <p:ph idx="1" type="body"/>
          </p:nvPr>
        </p:nvSpPr>
        <p:spPr>
          <a:xfrm>
            <a:off x="4788024" y="1794902"/>
            <a:ext cx="4355976" cy="1080121"/>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3" name="Google Shape;113;p42"/>
          <p:cNvSpPr txBox="1"/>
          <p:nvPr>
            <p:ph idx="2" type="body"/>
          </p:nvPr>
        </p:nvSpPr>
        <p:spPr>
          <a:xfrm>
            <a:off x="4788024" y="2947030"/>
            <a:ext cx="4355828" cy="488816"/>
          </a:xfrm>
          <a:prstGeom prst="rect">
            <a:avLst/>
          </a:prstGeom>
          <a:noFill/>
          <a:ln>
            <a:noFill/>
          </a:ln>
        </p:spPr>
        <p:txBody>
          <a:bodyPr anchorCtr="0" anchor="ctr"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114" name="Google Shape;114;p42"/>
          <p:cNvPicPr preferRelativeResize="0"/>
          <p:nvPr/>
        </p:nvPicPr>
        <p:blipFill rotWithShape="1">
          <a:blip r:embed="rId3">
            <a:alphaModFix/>
          </a:blip>
          <a:srcRect b="0" l="0" r="0" t="0"/>
          <a:stretch/>
        </p:blipFill>
        <p:spPr>
          <a:xfrm>
            <a:off x="6516216" y="167272"/>
            <a:ext cx="2160240" cy="105122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13" name="Shape 13"/>
        <p:cNvGrpSpPr/>
        <p:nvPr/>
      </p:nvGrpSpPr>
      <p:grpSpPr>
        <a:xfrm>
          <a:off x="0" y="0"/>
          <a:ext cx="0" cy="0"/>
          <a:chOff x="0" y="0"/>
          <a:chExt cx="0" cy="0"/>
        </a:xfrm>
      </p:grpSpPr>
      <p:sp>
        <p:nvSpPr>
          <p:cNvPr id="14" name="Google Shape;14;p36"/>
          <p:cNvSpPr/>
          <p:nvPr/>
        </p:nvSpPr>
        <p:spPr>
          <a:xfrm>
            <a:off x="-2604" y="0"/>
            <a:ext cx="1584176"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aphicFrame>
        <p:nvGraphicFramePr>
          <p:cNvPr id="15" name="Google Shape;15;p36"/>
          <p:cNvGraphicFramePr/>
          <p:nvPr/>
        </p:nvGraphicFramePr>
        <p:xfrm>
          <a:off x="7179563" y="3228975"/>
          <a:ext cx="1933575" cy="1914525"/>
        </p:xfrm>
        <a:graphic>
          <a:graphicData uri="http://schemas.openxmlformats.org/presentationml/2006/ole">
            <mc:AlternateContent>
              <mc:Choice Requires="v">
                <p:oleObj r:id="rId3" imgH="1914525" imgW="1933575" progId="" spid="_x0000_s1">
                  <p:embed/>
                </p:oleObj>
              </mc:Choice>
              <mc:Fallback>
                <p:oleObj r:id="rId4" imgH="1914525" imgW="1933575" progId="">
                  <p:embed/>
                  <p:pic>
                    <p:nvPicPr>
                      <p:cNvPr id="15" name="Google Shape;15;p36"/>
                      <p:cNvPicPr preferRelativeResize="0"/>
                      <p:nvPr/>
                    </p:nvPicPr>
                    <p:blipFill rotWithShape="1">
                      <a:blip r:embed="rId5">
                        <a:alphaModFix/>
                      </a:blip>
                      <a:srcRect b="0" l="0" r="0" t="0"/>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sic Layout">
  <p:cSld name="4_Basic Layout">
    <p:spTree>
      <p:nvGrpSpPr>
        <p:cNvPr id="16" name="Shape 16"/>
        <p:cNvGrpSpPr/>
        <p:nvPr/>
      </p:nvGrpSpPr>
      <p:grpSpPr>
        <a:xfrm>
          <a:off x="0" y="0"/>
          <a:ext cx="0" cy="0"/>
          <a:chOff x="0" y="0"/>
          <a:chExt cx="0" cy="0"/>
        </a:xfrm>
      </p:grpSpPr>
      <p:sp>
        <p:nvSpPr>
          <p:cNvPr id="17" name="Google Shape;17;p3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 name="Google Shape;18;p37"/>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Images and Contents Layout">
  <p:cSld name="2_Images and Contents Layout">
    <p:spTree>
      <p:nvGrpSpPr>
        <p:cNvPr id="19" name="Shape 19"/>
        <p:cNvGrpSpPr/>
        <p:nvPr/>
      </p:nvGrpSpPr>
      <p:grpSpPr>
        <a:xfrm>
          <a:off x="0" y="0"/>
          <a:ext cx="0" cy="0"/>
          <a:chOff x="0" y="0"/>
          <a:chExt cx="0" cy="0"/>
        </a:xfrm>
      </p:grpSpPr>
      <p:sp>
        <p:nvSpPr>
          <p:cNvPr id="20" name="Google Shape;20;p38"/>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38"/>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38"/>
          <p:cNvSpPr/>
          <p:nvPr/>
        </p:nvSpPr>
        <p:spPr>
          <a:xfrm>
            <a:off x="0" y="1759754"/>
            <a:ext cx="9144000" cy="2211387"/>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D:\Fullppt\PNG이미지\핸드폰2.png" id="23" name="Google Shape;23;p38"/>
          <p:cNvPicPr preferRelativeResize="0"/>
          <p:nvPr/>
        </p:nvPicPr>
        <p:blipFill rotWithShape="1">
          <a:blip r:embed="rId2">
            <a:alphaModFix/>
          </a:blip>
          <a:srcRect b="0" l="0" r="0" t="0"/>
          <a:stretch/>
        </p:blipFill>
        <p:spPr>
          <a:xfrm>
            <a:off x="6023208" y="1042230"/>
            <a:ext cx="2869272" cy="3474631"/>
          </a:xfrm>
          <a:prstGeom prst="rect">
            <a:avLst/>
          </a:prstGeom>
          <a:noFill/>
          <a:ln>
            <a:noFill/>
          </a:ln>
        </p:spPr>
      </p:pic>
      <p:sp>
        <p:nvSpPr>
          <p:cNvPr id="24" name="Google Shape;24;p38"/>
          <p:cNvSpPr/>
          <p:nvPr>
            <p:ph idx="3" type="pic"/>
          </p:nvPr>
        </p:nvSpPr>
        <p:spPr>
          <a:xfrm>
            <a:off x="7380312" y="1175233"/>
            <a:ext cx="1008112" cy="2556104"/>
          </a:xfrm>
          <a:prstGeom prst="rect">
            <a:avLst/>
          </a:prstGeom>
          <a:solidFill>
            <a:srgbClr val="F2F2F2"/>
          </a:solidFill>
          <a:ln>
            <a:noFill/>
          </a:ln>
        </p:spPr>
      </p:sp>
      <p:sp>
        <p:nvSpPr>
          <p:cNvPr id="25" name="Google Shape;25;p38"/>
          <p:cNvSpPr/>
          <p:nvPr>
            <p:ph idx="4" type="pic"/>
          </p:nvPr>
        </p:nvSpPr>
        <p:spPr>
          <a:xfrm>
            <a:off x="5643269" y="1261134"/>
            <a:ext cx="1654766" cy="2556104"/>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Layout">
  <p:cSld name="1_Agenda Layout">
    <p:spTree>
      <p:nvGrpSpPr>
        <p:cNvPr id="26" name="Shape 26"/>
        <p:cNvGrpSpPr/>
        <p:nvPr/>
      </p:nvGrpSpPr>
      <p:grpSpPr>
        <a:xfrm>
          <a:off x="0" y="0"/>
          <a:ext cx="0" cy="0"/>
          <a:chOff x="0" y="0"/>
          <a:chExt cx="0" cy="0"/>
        </a:xfrm>
      </p:grpSpPr>
      <p:sp>
        <p:nvSpPr>
          <p:cNvPr id="27" name="Google Shape;27;p41"/>
          <p:cNvSpPr/>
          <p:nvPr/>
        </p:nvSpPr>
        <p:spPr>
          <a:xfrm>
            <a:off x="-2604" y="0"/>
            <a:ext cx="1584176"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28" name="Google Shape;28;p41"/>
          <p:cNvGraphicFramePr/>
          <p:nvPr/>
        </p:nvGraphicFramePr>
        <p:xfrm>
          <a:off x="7179563" y="3228975"/>
          <a:ext cx="1933575" cy="1914525"/>
        </p:xfrm>
        <a:graphic>
          <a:graphicData uri="http://schemas.openxmlformats.org/presentationml/2006/ole">
            <mc:AlternateContent>
              <mc:Choice Requires="v">
                <p:oleObj r:id="rId3" imgH="1914525" imgW="1933575" progId="" spid="_x0000_s1">
                  <p:embed/>
                </p:oleObj>
              </mc:Choice>
              <mc:Fallback>
                <p:oleObj r:id="rId4" imgH="1914525" imgW="1933575" progId="">
                  <p:embed/>
                  <p:pic>
                    <p:nvPicPr>
                      <p:cNvPr id="28" name="Google Shape;28;p41"/>
                      <p:cNvPicPr preferRelativeResize="0"/>
                      <p:nvPr/>
                    </p:nvPicPr>
                    <p:blipFill rotWithShape="1">
                      <a:blip r:embed="rId5">
                        <a:alphaModFix/>
                      </a:blip>
                      <a:srcRect b="0" l="0" r="0" t="0"/>
                      <a:stretch/>
                    </p:blipFill>
                    <p:spPr>
                      <a:xfrm>
                        <a:off x="7179563" y="3228975"/>
                        <a:ext cx="1933575" cy="1914525"/>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asic Layout">
  <p:cSld name="3_Basic Layout">
    <p:spTree>
      <p:nvGrpSpPr>
        <p:cNvPr id="29" name="Shape 29"/>
        <p:cNvGrpSpPr/>
        <p:nvPr/>
      </p:nvGrpSpPr>
      <p:grpSpPr>
        <a:xfrm>
          <a:off x="0" y="0"/>
          <a:ext cx="0" cy="0"/>
          <a:chOff x="0" y="0"/>
          <a:chExt cx="0" cy="0"/>
        </a:xfrm>
      </p:grpSpPr>
      <p:sp>
        <p:nvSpPr>
          <p:cNvPr id="30" name="Google Shape;30;p43"/>
          <p:cNvSpPr/>
          <p:nvPr/>
        </p:nvSpPr>
        <p:spPr>
          <a:xfrm>
            <a:off x="0" y="3399842"/>
            <a:ext cx="9144000" cy="1743658"/>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 name="Google Shape;31;p4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2" name="Google Shape;32;p43"/>
          <p:cNvSpPr txBox="1"/>
          <p:nvPr>
            <p:ph idx="2" type="body"/>
          </p:nvPr>
        </p:nvSpPr>
        <p:spPr>
          <a:xfrm>
            <a:off x="0" y="699542"/>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 name="Google Shape;33;p43"/>
          <p:cNvSpPr/>
          <p:nvPr/>
        </p:nvSpPr>
        <p:spPr>
          <a:xfrm>
            <a:off x="4043561" y="2859782"/>
            <a:ext cx="1080120" cy="1080120"/>
          </a:xfrm>
          <a:prstGeom prst="ellipse">
            <a:avLst/>
          </a:prstGeom>
          <a:solidFill>
            <a:schemeClr val="lt1"/>
          </a:solidFill>
          <a:ln cap="flat" cmpd="sng" w="635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aphicFrame>
        <p:nvGraphicFramePr>
          <p:cNvPr id="34" name="Google Shape;34;p43"/>
          <p:cNvGraphicFramePr/>
          <p:nvPr/>
        </p:nvGraphicFramePr>
        <p:xfrm>
          <a:off x="4218748" y="3077490"/>
          <a:ext cx="706503" cy="699542"/>
        </p:xfrm>
        <a:graphic>
          <a:graphicData uri="http://schemas.openxmlformats.org/presentationml/2006/ole">
            <mc:AlternateContent>
              <mc:Choice Requires="v">
                <p:oleObj r:id="rId3" imgH="699542" imgW="706503" progId="" spid="_x0000_s1">
                  <p:embed/>
                </p:oleObj>
              </mc:Choice>
              <mc:Fallback>
                <p:oleObj r:id="rId4" imgH="699542" imgW="706503" progId="">
                  <p:embed/>
                  <p:pic>
                    <p:nvPicPr>
                      <p:cNvPr id="34" name="Google Shape;34;p43"/>
                      <p:cNvPicPr preferRelativeResize="0"/>
                      <p:nvPr/>
                    </p:nvPicPr>
                    <p:blipFill rotWithShape="1">
                      <a:blip r:embed="rId5">
                        <a:alphaModFix/>
                      </a:blip>
                      <a:srcRect b="0" l="0" r="0" t="0"/>
                      <a:stretch/>
                    </p:blipFill>
                    <p:spPr>
                      <a:xfrm>
                        <a:off x="4218748" y="3077490"/>
                        <a:ext cx="706503" cy="699542"/>
                      </a:xfrm>
                      <a:prstGeom prst="rect">
                        <a:avLst/>
                      </a:prstGeom>
                      <a:noFill/>
                      <a:ln>
                        <a:noFill/>
                      </a:ln>
                    </p:spPr>
                  </p:pic>
                </p:oleObj>
              </mc:Fallback>
            </mc:AlternateContent>
          </a:graphicData>
        </a:graphic>
      </p:graphicFrame>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s and Contents Layout">
  <p:cSld name="Images and Contents Layout">
    <p:bg>
      <p:bgPr>
        <a:solidFill>
          <a:schemeClr val="lt1"/>
        </a:solidFill>
      </p:bgPr>
    </p:bg>
    <p:spTree>
      <p:nvGrpSpPr>
        <p:cNvPr id="35" name="Shape 35"/>
        <p:cNvGrpSpPr/>
        <p:nvPr/>
      </p:nvGrpSpPr>
      <p:grpSpPr>
        <a:xfrm>
          <a:off x="0" y="0"/>
          <a:ext cx="0" cy="0"/>
          <a:chOff x="0" y="0"/>
          <a:chExt cx="0" cy="0"/>
        </a:xfrm>
      </p:grpSpPr>
      <p:sp>
        <p:nvSpPr>
          <p:cNvPr id="36" name="Google Shape;36;p44"/>
          <p:cNvSpPr/>
          <p:nvPr/>
        </p:nvSpPr>
        <p:spPr>
          <a:xfrm>
            <a:off x="143508" y="92609"/>
            <a:ext cx="8856984" cy="4958283"/>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 name="Google Shape;37;p44"/>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chemeClr val="lt1"/>
              </a:buClr>
              <a:buSzPts val="3600"/>
              <a:buFont typeface="Arial"/>
              <a:buNone/>
              <a:defRPr b="0" i="0" sz="36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4"/>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chemeClr val="lt1"/>
              </a:buClr>
              <a:buSzPts val="1400"/>
              <a:buFont typeface="Arial"/>
              <a:buNone/>
              <a:defRPr b="0" i="0" sz="14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44"/>
          <p:cNvSpPr/>
          <p:nvPr>
            <p:ph idx="3" type="pic"/>
          </p:nvPr>
        </p:nvSpPr>
        <p:spPr>
          <a:xfrm>
            <a:off x="0" y="1347774"/>
            <a:ext cx="2160240" cy="1872048"/>
          </a:xfrm>
          <a:prstGeom prst="rect">
            <a:avLst/>
          </a:prstGeom>
          <a:solidFill>
            <a:srgbClr val="F2F2F2"/>
          </a:solidFill>
          <a:ln>
            <a:noFill/>
          </a:ln>
        </p:spPr>
      </p:sp>
      <p:sp>
        <p:nvSpPr>
          <p:cNvPr id="40" name="Google Shape;40;p44"/>
          <p:cNvSpPr/>
          <p:nvPr>
            <p:ph idx="4" type="pic"/>
          </p:nvPr>
        </p:nvSpPr>
        <p:spPr>
          <a:xfrm>
            <a:off x="2327920" y="1347774"/>
            <a:ext cx="2160240" cy="1872048"/>
          </a:xfrm>
          <a:prstGeom prst="rect">
            <a:avLst/>
          </a:prstGeom>
          <a:solidFill>
            <a:srgbClr val="F2F2F2"/>
          </a:solidFill>
          <a:ln>
            <a:noFill/>
          </a:ln>
        </p:spPr>
      </p:sp>
      <p:sp>
        <p:nvSpPr>
          <p:cNvPr id="41" name="Google Shape;41;p44"/>
          <p:cNvSpPr/>
          <p:nvPr>
            <p:ph idx="5" type="pic"/>
          </p:nvPr>
        </p:nvSpPr>
        <p:spPr>
          <a:xfrm>
            <a:off x="4655840" y="1347774"/>
            <a:ext cx="2160240" cy="1872048"/>
          </a:xfrm>
          <a:prstGeom prst="rect">
            <a:avLst/>
          </a:prstGeom>
          <a:solidFill>
            <a:srgbClr val="F2F2F2"/>
          </a:solidFill>
          <a:ln>
            <a:noFill/>
          </a:ln>
        </p:spPr>
      </p:sp>
      <p:sp>
        <p:nvSpPr>
          <p:cNvPr id="42" name="Google Shape;42;p44"/>
          <p:cNvSpPr/>
          <p:nvPr>
            <p:ph idx="6" type="pic"/>
          </p:nvPr>
        </p:nvSpPr>
        <p:spPr>
          <a:xfrm>
            <a:off x="6983760" y="1347774"/>
            <a:ext cx="2160240" cy="1872048"/>
          </a:xfrm>
          <a:prstGeom prst="rect">
            <a:avLst/>
          </a:prstGeom>
          <a:solidFill>
            <a:srgbClr val="F2F2F2"/>
          </a:solidFill>
          <a:ln>
            <a:noFill/>
          </a:ln>
        </p:spPr>
      </p:sp>
      <p:sp>
        <p:nvSpPr>
          <p:cNvPr id="43" name="Google Shape;43;p44"/>
          <p:cNvSpPr/>
          <p:nvPr/>
        </p:nvSpPr>
        <p:spPr>
          <a:xfrm>
            <a:off x="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 name="Google Shape;44;p44"/>
          <p:cNvSpPr/>
          <p:nvPr/>
        </p:nvSpPr>
        <p:spPr>
          <a:xfrm>
            <a:off x="2328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 name="Google Shape;45;p44"/>
          <p:cNvSpPr/>
          <p:nvPr/>
        </p:nvSpPr>
        <p:spPr>
          <a:xfrm>
            <a:off x="4656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 name="Google Shape;46;p44"/>
          <p:cNvSpPr/>
          <p:nvPr/>
        </p:nvSpPr>
        <p:spPr>
          <a:xfrm>
            <a:off x="6984000" y="3219822"/>
            <a:ext cx="2160000" cy="158417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mages and Contents Layout">
  <p:cSld name="1_Images and Contents Layout">
    <p:spTree>
      <p:nvGrpSpPr>
        <p:cNvPr id="47" name="Shape 47"/>
        <p:cNvGrpSpPr/>
        <p:nvPr/>
      </p:nvGrpSpPr>
      <p:grpSpPr>
        <a:xfrm>
          <a:off x="0" y="0"/>
          <a:ext cx="0" cy="0"/>
          <a:chOff x="0" y="0"/>
          <a:chExt cx="0" cy="0"/>
        </a:xfrm>
      </p:grpSpPr>
      <p:sp>
        <p:nvSpPr>
          <p:cNvPr id="48" name="Google Shape;48;p45"/>
          <p:cNvSpPr/>
          <p:nvPr/>
        </p:nvSpPr>
        <p:spPr>
          <a:xfrm>
            <a:off x="0" y="2932113"/>
            <a:ext cx="9144000" cy="2211387"/>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 name="Google Shape;49;p45"/>
          <p:cNvSpPr txBox="1"/>
          <p:nvPr>
            <p:ph idx="1" type="body"/>
          </p:nvPr>
        </p:nvSpPr>
        <p:spPr>
          <a:xfrm>
            <a:off x="0" y="181632"/>
            <a:ext cx="9144000" cy="576064"/>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720"/>
              </a:spcBef>
              <a:spcAft>
                <a:spcPts val="0"/>
              </a:spcAft>
              <a:buClr>
                <a:srgbClr val="3F3F3F"/>
              </a:buClr>
              <a:buSzPts val="3600"/>
              <a:buFont typeface="Arial"/>
              <a:buNone/>
              <a:defRPr b="0" i="0" sz="36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0" name="Google Shape;50;p45"/>
          <p:cNvSpPr txBox="1"/>
          <p:nvPr>
            <p:ph idx="2" type="body"/>
          </p:nvPr>
        </p:nvSpPr>
        <p:spPr>
          <a:xfrm>
            <a:off x="0" y="757696"/>
            <a:ext cx="9144000" cy="288032"/>
          </a:xfrm>
          <a:prstGeom prst="rect">
            <a:avLst/>
          </a:prstGeom>
          <a:noFill/>
          <a:ln>
            <a:noFill/>
          </a:ln>
        </p:spPr>
        <p:txBody>
          <a:bodyPr anchorCtr="0" anchor="ctr" bIns="45700" lIns="91425" spcFirstLastPara="1" rIns="91425" wrap="square" tIns="45700">
            <a:noAutofit/>
          </a:bodyPr>
          <a:lstStyle>
            <a:lvl1pPr indent="-228600" lvl="0" marL="457200" marR="0" rtl="0" algn="ctr">
              <a:spcBef>
                <a:spcPts val="280"/>
              </a:spcBef>
              <a:spcAft>
                <a:spcPts val="0"/>
              </a:spcAft>
              <a:buClr>
                <a:srgbClr val="3F3F3F"/>
              </a:buClr>
              <a:buSzPts val="1400"/>
              <a:buFont typeface="Arial"/>
              <a:buNone/>
              <a:defRPr b="0" i="0" sz="1400" u="none" cap="none" strike="noStrike">
                <a:solidFill>
                  <a:srgbClr val="3F3F3F"/>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descr="D:\Fullppt\005-PNG이미지\노트북.png" id="51" name="Google Shape;51;p45"/>
          <p:cNvPicPr preferRelativeResize="0"/>
          <p:nvPr/>
        </p:nvPicPr>
        <p:blipFill rotWithShape="1">
          <a:blip r:embed="rId2">
            <a:alphaModFix/>
          </a:blip>
          <a:srcRect b="0" l="0" r="0" t="0"/>
          <a:stretch/>
        </p:blipFill>
        <p:spPr>
          <a:xfrm>
            <a:off x="2555776" y="1131590"/>
            <a:ext cx="7230270" cy="3677432"/>
          </a:xfrm>
          <a:prstGeom prst="rect">
            <a:avLst/>
          </a:prstGeom>
          <a:noFill/>
          <a:ln>
            <a:noFill/>
          </a:ln>
        </p:spPr>
      </p:pic>
      <p:sp>
        <p:nvSpPr>
          <p:cNvPr id="52" name="Google Shape;52;p45"/>
          <p:cNvSpPr/>
          <p:nvPr>
            <p:ph idx="3" type="pic"/>
          </p:nvPr>
        </p:nvSpPr>
        <p:spPr>
          <a:xfrm>
            <a:off x="4513480" y="1626257"/>
            <a:ext cx="3465217" cy="2562605"/>
          </a:xfrm>
          <a:prstGeom prst="rect">
            <a:avLst/>
          </a:prstGeom>
          <a:solidFill>
            <a:srgbClr val="F2F2F2"/>
          </a:solidFill>
          <a:ln>
            <a:noFill/>
          </a:ln>
        </p:spPr>
      </p:sp>
      <p:sp>
        <p:nvSpPr>
          <p:cNvPr id="53" name="Google Shape;53;p45"/>
          <p:cNvSpPr/>
          <p:nvPr/>
        </p:nvSpPr>
        <p:spPr>
          <a:xfrm>
            <a:off x="467544" y="3363838"/>
            <a:ext cx="3024336" cy="10081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Images and Contents Layout">
  <p:cSld name="4_Images and Contents Layout">
    <p:spTree>
      <p:nvGrpSpPr>
        <p:cNvPr id="54" name="Shape 54"/>
        <p:cNvGrpSpPr/>
        <p:nvPr/>
      </p:nvGrpSpPr>
      <p:grpSpPr>
        <a:xfrm>
          <a:off x="0" y="0"/>
          <a:ext cx="0" cy="0"/>
          <a:chOff x="0" y="0"/>
          <a:chExt cx="0" cy="0"/>
        </a:xfrm>
      </p:grpSpPr>
      <p:sp>
        <p:nvSpPr>
          <p:cNvPr id="55" name="Google Shape;55;p46"/>
          <p:cNvSpPr/>
          <p:nvPr>
            <p:ph idx="2" type="pic"/>
          </p:nvPr>
        </p:nvSpPr>
        <p:spPr>
          <a:xfrm>
            <a:off x="0" y="-1"/>
            <a:ext cx="3059832" cy="5143501"/>
          </a:xfrm>
          <a:prstGeom prst="rect">
            <a:avLst/>
          </a:prstGeom>
          <a:solidFill>
            <a:srgbClr val="F2F2F2"/>
          </a:solidFill>
          <a:ln>
            <a:noFill/>
          </a:ln>
        </p:spPr>
      </p:sp>
      <p:sp>
        <p:nvSpPr>
          <p:cNvPr id="56" name="Google Shape;56;p46"/>
          <p:cNvSpPr/>
          <p:nvPr/>
        </p:nvSpPr>
        <p:spPr>
          <a:xfrm>
            <a:off x="4860032" y="0"/>
            <a:ext cx="36000"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 name="Google Shape;57;p46"/>
          <p:cNvSpPr/>
          <p:nvPr/>
        </p:nvSpPr>
        <p:spPr>
          <a:xfrm>
            <a:off x="4896032" y="1311750"/>
            <a:ext cx="180000" cy="252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1.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7.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2"/>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7" name="Google Shape;7;p32"/>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b="0" i="0" lang="en-US" sz="700" u="none" cap="none" strike="noStrik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pic>
        <p:nvPicPr>
          <p:cNvPr id="93" name="Google Shape;93;p34"/>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94" name="Google Shape;94;p34"/>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700" u="none" cap="none" strike="noStrike">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b="0" i="0" lang="en-US" sz="700" u="none" cap="none" strike="noStrike">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66"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pic>
        <p:nvPicPr>
          <p:cNvPr id="104" name="Google Shape;104;p39"/>
          <p:cNvPicPr preferRelativeResize="0"/>
          <p:nvPr/>
        </p:nvPicPr>
        <p:blipFill rotWithShape="1">
          <a:blip r:embed="rId1">
            <a:alphaModFix/>
          </a:blip>
          <a:srcRect b="0" l="0" r="0" t="0"/>
          <a:stretch/>
        </p:blipFill>
        <p:spPr>
          <a:xfrm>
            <a:off x="1963084" y="4561748"/>
            <a:ext cx="1803136" cy="378658"/>
          </a:xfrm>
          <a:prstGeom prst="rect">
            <a:avLst/>
          </a:prstGeom>
          <a:noFill/>
          <a:ln>
            <a:noFill/>
          </a:ln>
        </p:spPr>
      </p:pic>
      <p:sp>
        <p:nvSpPr>
          <p:cNvPr id="105" name="Google Shape;105;p39"/>
          <p:cNvSpPr txBox="1"/>
          <p:nvPr/>
        </p:nvSpPr>
        <p:spPr>
          <a:xfrm>
            <a:off x="3707904" y="4561748"/>
            <a:ext cx="3816424"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lang="en-US" sz="700">
                <a:solidFill>
                  <a:srgbClr val="000000"/>
                </a:solidFill>
                <a:latin typeface="Public Sans"/>
                <a:ea typeface="Public Sans"/>
                <a:cs typeface="Public Sans"/>
                <a:sym typeface="Public Sans"/>
              </a:rPr>
              <a:t>The European Commission's support for the production of this publication does not constitute an endorsement of the contents, which reflect the views only of the authors, and the Commission </a:t>
            </a:r>
            <a:endParaRPr/>
          </a:p>
          <a:p>
            <a:pPr indent="0" lvl="0" marL="0" marR="0" rtl="0" algn="l">
              <a:lnSpc>
                <a:spcPct val="100000"/>
              </a:lnSpc>
              <a:spcBef>
                <a:spcPts val="0"/>
              </a:spcBef>
              <a:spcAft>
                <a:spcPts val="0"/>
              </a:spcAft>
              <a:buNone/>
            </a:pPr>
            <a:r>
              <a:rPr lang="en-US" sz="700">
                <a:solidFill>
                  <a:srgbClr val="000000"/>
                </a:solidFill>
                <a:latin typeface="Public Sans"/>
                <a:ea typeface="Public Sans"/>
                <a:cs typeface="Public Sans"/>
                <a:sym typeface="Public Sans"/>
              </a:rPr>
              <a:t>cannot be held responsible for any use which may be made of the information contained therein.</a:t>
            </a:r>
            <a:endParaRPr/>
          </a:p>
        </p:txBody>
      </p:sp>
    </p:spTree>
  </p:cSld>
  <p:clrMap accent1="accent1" accent2="accent2" accent3="accent3" accent4="accent4" accent5="accent5" accent6="accent6" bg1="lt1" bg2="dk2" tx1="dk1" tx2="lt2" folHlink="folHlink" hlink="hlink"/>
  <p:sldLayoutIdLst>
    <p:sldLayoutId id="2147483668" r:id="rId2"/>
    <p:sldLayoutId id="214748366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hyperlink" Target="https://wdhb.com/blog/growth-mindset-quiz/" TargetMode="Externa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hyperlink" Target="http://www.projectspecial.e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forbes.com/sites/glennllopis/2018/03/26/the-secret-to-overcoming-uncertainty/#7431e2e45f2d"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
          <p:cNvSpPr txBox="1"/>
          <p:nvPr/>
        </p:nvSpPr>
        <p:spPr>
          <a:xfrm>
            <a:off x="2394012" y="2689477"/>
            <a:ext cx="4355976" cy="108012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600"/>
              <a:buFont typeface="Arial"/>
              <a:buNone/>
            </a:pPr>
            <a:r>
              <a:rPr lang="en-US" sz="3600">
                <a:solidFill>
                  <a:schemeClr val="dk1"/>
                </a:solidFill>
              </a:rPr>
              <a:t>Growth Mindset</a:t>
            </a:r>
            <a:endParaRPr b="0" i="0" sz="3600" u="none" cap="none" strike="noStrike">
              <a:solidFill>
                <a:schemeClr val="dk1"/>
              </a:solidFill>
              <a:latin typeface="Arial"/>
              <a:ea typeface="Arial"/>
              <a:cs typeface="Arial"/>
              <a:sym typeface="Arial"/>
            </a:endParaRPr>
          </a:p>
        </p:txBody>
      </p:sp>
      <p:sp>
        <p:nvSpPr>
          <p:cNvPr id="120" name="Google Shape;120;p2"/>
          <p:cNvSpPr txBox="1"/>
          <p:nvPr/>
        </p:nvSpPr>
        <p:spPr>
          <a:xfrm>
            <a:off x="2386466" y="3822128"/>
            <a:ext cx="4355828" cy="488816"/>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400"/>
              <a:buFont typeface="Arial"/>
              <a:buNone/>
            </a:pPr>
            <a:r>
              <a:rPr b="1" i="0" lang="en-US" sz="1400" u="none" cap="none" strike="noStrike">
                <a:solidFill>
                  <a:schemeClr val="dk1"/>
                </a:solidFill>
                <a:latin typeface="Arial"/>
                <a:ea typeface="Arial"/>
                <a:cs typeface="Arial"/>
                <a:sym typeface="Arial"/>
              </a:rPr>
              <a:t>By: </a:t>
            </a:r>
            <a:r>
              <a:rPr b="1" lang="en-US">
                <a:solidFill>
                  <a:schemeClr val="dk1"/>
                </a:solidFill>
              </a:rPr>
              <a:t>ELDERBERRY</a:t>
            </a:r>
            <a:endParaRPr b="0" i="0" sz="1400" u="none" cap="none" strike="noStrike">
              <a:solidFill>
                <a:schemeClr val="dk1"/>
              </a:solidFill>
              <a:latin typeface="Arial"/>
              <a:ea typeface="Arial"/>
              <a:cs typeface="Arial"/>
              <a:sym typeface="Arial"/>
            </a:endParaRPr>
          </a:p>
        </p:txBody>
      </p:sp>
      <p:pic>
        <p:nvPicPr>
          <p:cNvPr id="121" name="Google Shape;121;p2"/>
          <p:cNvPicPr preferRelativeResize="0"/>
          <p:nvPr/>
        </p:nvPicPr>
        <p:blipFill rotWithShape="1">
          <a:blip r:embed="rId3">
            <a:alphaModFix/>
          </a:blip>
          <a:srcRect b="0" l="0" r="0" t="0"/>
          <a:stretch/>
        </p:blipFill>
        <p:spPr>
          <a:xfrm>
            <a:off x="1630382" y="4470780"/>
            <a:ext cx="1512168" cy="317245"/>
          </a:xfrm>
          <a:prstGeom prst="rect">
            <a:avLst/>
          </a:prstGeom>
          <a:noFill/>
          <a:ln>
            <a:noFill/>
          </a:ln>
        </p:spPr>
      </p:pic>
      <p:sp>
        <p:nvSpPr>
          <p:cNvPr id="122" name="Google Shape;122;p2"/>
          <p:cNvSpPr txBox="1"/>
          <p:nvPr/>
        </p:nvSpPr>
        <p:spPr>
          <a:xfrm>
            <a:off x="3059831" y="4310944"/>
            <a:ext cx="4680521" cy="627580"/>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800"/>
              <a:buFont typeface="Arial"/>
              <a:buNone/>
            </a:pPr>
            <a:r>
              <a:rPr b="0" i="0" lang="en-US" sz="800" u="none" cap="none" strike="noStrike">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800" u="none" cap="none" strike="noStrik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1: What is a Growth Mindset </a:t>
            </a:r>
            <a:endParaRPr/>
          </a:p>
        </p:txBody>
      </p:sp>
      <p:sp>
        <p:nvSpPr>
          <p:cNvPr id="224" name="Google Shape;224;p15"/>
          <p:cNvSpPr/>
          <p:nvPr/>
        </p:nvSpPr>
        <p:spPr>
          <a:xfrm>
            <a:off x="276575" y="1612775"/>
            <a:ext cx="3876600" cy="25968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US" sz="1100">
                <a:solidFill>
                  <a:schemeClr val="dk1"/>
                </a:solidFill>
                <a:highlight>
                  <a:srgbClr val="FFFFFF"/>
                </a:highlight>
              </a:rPr>
              <a:t>A </a:t>
            </a:r>
            <a:r>
              <a:rPr b="1" lang="en-US" sz="1100">
                <a:solidFill>
                  <a:schemeClr val="dk1"/>
                </a:solidFill>
                <a:highlight>
                  <a:srgbClr val="FFFFFF"/>
                </a:highlight>
              </a:rPr>
              <a:t>growth mindset</a:t>
            </a:r>
            <a:r>
              <a:rPr lang="en-US" sz="1100">
                <a:solidFill>
                  <a:schemeClr val="dk1"/>
                </a:solidFill>
                <a:highlight>
                  <a:srgbClr val="FFFFFF"/>
                </a:highlight>
              </a:rPr>
              <a:t>, as conceived by Stanford psychologist Carol Dweck and colleagues, is the belief that a person's capacities and talents can be improved over time</a:t>
            </a:r>
            <a:endParaRPr sz="1100">
              <a:solidFill>
                <a:schemeClr val="dk1"/>
              </a:solidFill>
              <a:highlight>
                <a:srgbClr val="FFFFFF"/>
              </a:highlight>
            </a:endParaRPr>
          </a:p>
          <a:p>
            <a:pPr indent="0" lvl="0" marL="0" rtl="0" algn="just">
              <a:lnSpc>
                <a:spcPct val="150000"/>
              </a:lnSpc>
              <a:spcBef>
                <a:spcPts val="1000"/>
              </a:spcBef>
              <a:spcAft>
                <a:spcPts val="1000"/>
              </a:spcAft>
              <a:buClr>
                <a:schemeClr val="dk1"/>
              </a:buClr>
              <a:buSzPts val="1100"/>
              <a:buFont typeface="Arial"/>
              <a:buNone/>
            </a:pPr>
            <a:r>
              <a:rPr lang="en-US" sz="1100">
                <a:solidFill>
                  <a:schemeClr val="dk1"/>
                </a:solidFill>
                <a:highlight>
                  <a:srgbClr val="FFFFFF"/>
                </a:highlight>
              </a:rPr>
              <a:t>Growth mindset describes a</a:t>
            </a:r>
            <a:r>
              <a:rPr b="1" lang="en-US" sz="1100">
                <a:solidFill>
                  <a:schemeClr val="dk1"/>
                </a:solidFill>
                <a:highlight>
                  <a:srgbClr val="FFFFFF"/>
                </a:highlight>
              </a:rPr>
              <a:t> way of viewing challenges and setbacks</a:t>
            </a:r>
            <a:r>
              <a:rPr lang="en-US" sz="1100">
                <a:solidFill>
                  <a:schemeClr val="dk1"/>
                </a:solidFill>
                <a:highlight>
                  <a:srgbClr val="FFFFFF"/>
                </a:highlight>
              </a:rPr>
              <a:t>. People who have a growth mindset believe that even if they struggle with certain skills, their abilities aren’t set in stone. They think that with work, their skills can improve over time</a:t>
            </a:r>
            <a:r>
              <a:rPr lang="en-US" sz="1100">
                <a:solidFill>
                  <a:srgbClr val="111111"/>
                </a:solidFill>
                <a:highlight>
                  <a:srgbClr val="FFFFFF"/>
                </a:highlight>
              </a:rPr>
              <a:t>.</a:t>
            </a:r>
            <a:endParaRPr/>
          </a:p>
        </p:txBody>
      </p:sp>
      <p:sp>
        <p:nvSpPr>
          <p:cNvPr id="225" name="Google Shape;225;p15"/>
          <p:cNvSpPr/>
          <p:nvPr/>
        </p:nvSpPr>
        <p:spPr>
          <a:xfrm>
            <a:off x="4749575" y="1612774"/>
            <a:ext cx="3736800" cy="2477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t/>
            </a:r>
            <a:endParaRPr sz="1100">
              <a:solidFill>
                <a:srgbClr val="191D34"/>
              </a:solidFill>
            </a:endParaRPr>
          </a:p>
          <a:p>
            <a:pPr indent="0" lvl="0" marL="0" rtl="0" algn="just">
              <a:lnSpc>
                <a:spcPct val="150000"/>
              </a:lnSpc>
              <a:spcBef>
                <a:spcPts val="1800"/>
              </a:spcBef>
              <a:spcAft>
                <a:spcPts val="0"/>
              </a:spcAft>
              <a:buNone/>
            </a:pPr>
            <a:r>
              <a:t/>
            </a:r>
            <a:endParaRPr sz="1100">
              <a:solidFill>
                <a:srgbClr val="191D34"/>
              </a:solidFill>
            </a:endParaRPr>
          </a:p>
          <a:p>
            <a:pPr indent="0" lvl="0" marL="0" rtl="0" algn="just">
              <a:lnSpc>
                <a:spcPct val="150000"/>
              </a:lnSpc>
              <a:spcBef>
                <a:spcPts val="1800"/>
              </a:spcBef>
              <a:spcAft>
                <a:spcPts val="0"/>
              </a:spcAft>
              <a:buNone/>
            </a:pPr>
            <a:r>
              <a:t/>
            </a:r>
            <a:endParaRPr sz="1100">
              <a:solidFill>
                <a:srgbClr val="191D34"/>
              </a:solidFill>
            </a:endParaRPr>
          </a:p>
          <a:p>
            <a:pPr indent="0" lvl="0" marL="0" rtl="0" algn="just">
              <a:lnSpc>
                <a:spcPct val="150000"/>
              </a:lnSpc>
              <a:spcBef>
                <a:spcPts val="1800"/>
              </a:spcBef>
              <a:spcAft>
                <a:spcPts val="1800"/>
              </a:spcAft>
              <a:buClr>
                <a:schemeClr val="dk1"/>
              </a:buClr>
              <a:buSzPts val="1100"/>
              <a:buFont typeface="Arial"/>
              <a:buNone/>
            </a:pPr>
            <a:r>
              <a:rPr lang="en-US" sz="1100">
                <a:solidFill>
                  <a:srgbClr val="191D34"/>
                </a:solidFill>
              </a:rPr>
              <a:t>You are to undertake a short quiz, follow the link here to do the Quiz: </a:t>
            </a:r>
            <a:r>
              <a:rPr lang="en-US" sz="1100" u="sng">
                <a:solidFill>
                  <a:srgbClr val="1155CC"/>
                </a:solidFill>
                <a:hlinkClick r:id="rId3">
                  <a:extLst>
                    <a:ext uri="{A12FA001-AC4F-418D-AE19-62706E023703}">
                      <ahyp:hlinkClr val="tx"/>
                    </a:ext>
                  </a:extLst>
                </a:hlinkClick>
              </a:rPr>
              <a:t>Growth Mindset Quiz – Is Your Mindset Fixed Or Growth? (wdhb.com)</a:t>
            </a:r>
            <a:endParaRPr/>
          </a:p>
        </p:txBody>
      </p:sp>
      <p:sp>
        <p:nvSpPr>
          <p:cNvPr id="226" name="Google Shape;226;p15"/>
          <p:cNvSpPr/>
          <p:nvPr/>
        </p:nvSpPr>
        <p:spPr>
          <a:xfrm>
            <a:off x="553035" y="1005351"/>
            <a:ext cx="346557" cy="4425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7" name="Google Shape;227;p15"/>
          <p:cNvSpPr/>
          <p:nvPr/>
        </p:nvSpPr>
        <p:spPr>
          <a:xfrm>
            <a:off x="4898237" y="1106791"/>
            <a:ext cx="346557" cy="34187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5"/>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Introduction: What’s this all about?</a:t>
            </a:r>
            <a:endParaRPr b="1" sz="1800"/>
          </a:p>
        </p:txBody>
      </p:sp>
      <p:sp>
        <p:nvSpPr>
          <p:cNvPr id="229" name="Google Shape;229;p15"/>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Task: What’s the activity?</a:t>
            </a:r>
            <a:endParaRPr b="1" sz="1800">
              <a:solidFill>
                <a:srgbClr val="3F3F3F"/>
              </a:solidFill>
              <a:latin typeface="Arial"/>
              <a:ea typeface="Arial"/>
              <a:cs typeface="Arial"/>
              <a:sym typeface="Arial"/>
            </a:endParaRPr>
          </a:p>
        </p:txBody>
      </p:sp>
      <p:pic>
        <p:nvPicPr>
          <p:cNvPr id="230" name="Google Shape;230;p15"/>
          <p:cNvPicPr preferRelativeResize="0"/>
          <p:nvPr/>
        </p:nvPicPr>
        <p:blipFill>
          <a:blip r:embed="rId4">
            <a:alphaModFix/>
          </a:blip>
          <a:stretch>
            <a:fillRect/>
          </a:stretch>
        </p:blipFill>
        <p:spPr>
          <a:xfrm>
            <a:off x="5391750" y="1757350"/>
            <a:ext cx="2241200" cy="1399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6"/>
          <p:cNvSpPr txBox="1"/>
          <p:nvPr>
            <p:ph idx="1" type="body"/>
          </p:nvPr>
        </p:nvSpPr>
        <p:spPr>
          <a:xfrm>
            <a:off x="55100" y="215328"/>
            <a:ext cx="9144000" cy="576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1: </a:t>
            </a:r>
            <a:r>
              <a:rPr lang="en-US" sz="2800">
                <a:solidFill>
                  <a:schemeClr val="hlink"/>
                </a:solidFill>
              </a:rPr>
              <a:t>What is a Growth Mindset</a:t>
            </a:r>
            <a:endParaRPr/>
          </a:p>
        </p:txBody>
      </p:sp>
      <p:sp>
        <p:nvSpPr>
          <p:cNvPr id="236" name="Google Shape;236;p16"/>
          <p:cNvSpPr/>
          <p:nvPr/>
        </p:nvSpPr>
        <p:spPr>
          <a:xfrm>
            <a:off x="564699" y="1119221"/>
            <a:ext cx="334893" cy="337690"/>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6"/>
          <p:cNvSpPr/>
          <p:nvPr/>
        </p:nvSpPr>
        <p:spPr>
          <a:xfrm flipH="1" rot="-5400000">
            <a:off x="4880939" y="1033252"/>
            <a:ext cx="419678" cy="409521"/>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6"/>
          <p:cNvSpPr/>
          <p:nvPr/>
        </p:nvSpPr>
        <p:spPr>
          <a:xfrm>
            <a:off x="553035" y="1612785"/>
            <a:ext cx="3600400" cy="220826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1800"/>
              </a:spcAft>
              <a:buClr>
                <a:schemeClr val="dk1"/>
              </a:buClr>
              <a:buSzPts val="1100"/>
              <a:buFont typeface="Arial"/>
              <a:buNone/>
            </a:pPr>
            <a:r>
              <a:rPr lang="en-US" sz="1100">
                <a:solidFill>
                  <a:schemeClr val="dk1"/>
                </a:solidFill>
              </a:rPr>
              <a:t>Watch the Video Growth Mindset by Carol Dweck (founder of the Growth Mindset) concept, that will provide you with a visual explanation of what a growth mindset is and what it entails to develop on. That video will help you with the follow up questions, remember the follow up questions are an addition and you can complete them on your own or with a friend/colleague.</a:t>
            </a:r>
            <a:endParaRPr/>
          </a:p>
        </p:txBody>
      </p:sp>
      <p:sp>
        <p:nvSpPr>
          <p:cNvPr id="239" name="Google Shape;239;p16"/>
          <p:cNvSpPr/>
          <p:nvPr/>
        </p:nvSpPr>
        <p:spPr>
          <a:xfrm>
            <a:off x="4886017" y="1612784"/>
            <a:ext cx="3600400" cy="220826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rPr lang="en-US" sz="1100">
                <a:solidFill>
                  <a:schemeClr val="dk1"/>
                </a:solidFill>
                <a:latin typeface="Calibri"/>
                <a:ea typeface="Calibri"/>
                <a:cs typeface="Calibri"/>
                <a:sym typeface="Calibri"/>
              </a:rPr>
              <a:t>Understanding and managing interactions and conversations in different socio-cultural contexts and domain-specific situations.</a:t>
            </a:r>
            <a:endParaRPr sz="1100">
              <a:solidFill>
                <a:schemeClr val="dk1"/>
              </a:solidFill>
              <a:latin typeface="Calibri"/>
              <a:ea typeface="Calibri"/>
              <a:cs typeface="Calibri"/>
              <a:sym typeface="Calibri"/>
            </a:endParaRPr>
          </a:p>
          <a:p>
            <a:pPr indent="0" lvl="0" marL="0" rtl="0" algn="l">
              <a:lnSpc>
                <a:spcPct val="150000"/>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US" sz="1100">
                <a:solidFill>
                  <a:schemeClr val="dk1"/>
                </a:solidFill>
                <a:latin typeface="Calibri"/>
                <a:ea typeface="Calibri"/>
                <a:cs typeface="Calibri"/>
                <a:sym typeface="Calibri"/>
              </a:rPr>
              <a:t>The planning, organising, monitoring, and reviewing of one’s own learning.</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US" sz="1100">
                <a:solidFill>
                  <a:schemeClr val="dk1"/>
                </a:solidFill>
                <a:latin typeface="Calibri"/>
                <a:ea typeface="Calibri"/>
                <a:cs typeface="Calibri"/>
                <a:sym typeface="Calibri"/>
              </a:rPr>
              <a:t>Developing creative ideas, synthesising and combining concepts and information from different sources in view of solving problems.</a:t>
            </a:r>
            <a:endParaRPr sz="1100">
              <a:solidFill>
                <a:schemeClr val="dk1"/>
              </a:solidFill>
              <a:latin typeface="Calibri"/>
              <a:ea typeface="Calibri"/>
              <a:cs typeface="Calibri"/>
              <a:sym typeface="Calibri"/>
            </a:endParaRPr>
          </a:p>
        </p:txBody>
      </p:sp>
      <p:sp>
        <p:nvSpPr>
          <p:cNvPr id="240" name="Google Shape;240;p16"/>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Process: What am I going to do?</a:t>
            </a:r>
            <a:endParaRPr b="1" sz="1800"/>
          </a:p>
        </p:txBody>
      </p:sp>
      <p:sp>
        <p:nvSpPr>
          <p:cNvPr id="241" name="Google Shape;241;p16"/>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Learning outcomes: What will I learn?</a:t>
            </a:r>
            <a:endParaRPr b="1" sz="1800">
              <a:solidFill>
                <a:srgbClr val="3F3F3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1: </a:t>
            </a:r>
            <a:r>
              <a:rPr lang="en-US" sz="2800">
                <a:solidFill>
                  <a:schemeClr val="hlink"/>
                </a:solidFill>
              </a:rPr>
              <a:t>What is a Growth Mindset</a:t>
            </a:r>
            <a:endParaRPr/>
          </a:p>
        </p:txBody>
      </p:sp>
      <p:sp>
        <p:nvSpPr>
          <p:cNvPr id="247" name="Google Shape;247;p17"/>
          <p:cNvSpPr/>
          <p:nvPr/>
        </p:nvSpPr>
        <p:spPr>
          <a:xfrm>
            <a:off x="553025" y="1612773"/>
            <a:ext cx="7979400" cy="27531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Clr>
                <a:schemeClr val="dk1"/>
              </a:buClr>
              <a:buSzPts val="1100"/>
              <a:buFont typeface="Arial"/>
              <a:buNone/>
            </a:pPr>
            <a:r>
              <a:rPr lang="en-US" sz="1100">
                <a:solidFill>
                  <a:schemeClr val="dk1"/>
                </a:solidFill>
              </a:rPr>
              <a:t>Having a growth mindset means recognising our ability to change who we are, what we know, and how we think. Our personal qualities and abilities are not static; they remain open to change from outside and within.</a:t>
            </a:r>
            <a:endParaRPr sz="1100">
              <a:solidFill>
                <a:schemeClr val="dk1"/>
              </a:solidFill>
            </a:endParaRPr>
          </a:p>
          <a:p>
            <a:pPr indent="0" lvl="0" marL="0" rtl="0" algn="just">
              <a:lnSpc>
                <a:spcPct val="150000"/>
              </a:lnSpc>
              <a:spcBef>
                <a:spcPts val="1800"/>
              </a:spcBef>
              <a:spcAft>
                <a:spcPts val="0"/>
              </a:spcAft>
              <a:buClr>
                <a:schemeClr val="dk1"/>
              </a:buClr>
              <a:buSzPts val="1100"/>
              <a:buFont typeface="Arial"/>
              <a:buNone/>
            </a:pPr>
            <a:r>
              <a:rPr lang="en-US" sz="1100">
                <a:solidFill>
                  <a:schemeClr val="dk1"/>
                </a:solidFill>
              </a:rPr>
              <a:t>For many, this may offer a significant shift in their outlook of who they are and can become. Recognising our capacity for growth and development places accountability on ourselves to take charge and develop in the direction of our choosing.</a:t>
            </a:r>
            <a:endParaRPr sz="1100">
              <a:solidFill>
                <a:schemeClr val="dk1"/>
              </a:solidFill>
            </a:endParaRPr>
          </a:p>
          <a:p>
            <a:pPr indent="0" lvl="0" marL="0" rtl="0" algn="just">
              <a:lnSpc>
                <a:spcPct val="150000"/>
              </a:lnSpc>
              <a:spcBef>
                <a:spcPts val="1800"/>
              </a:spcBef>
              <a:spcAft>
                <a:spcPts val="1800"/>
              </a:spcAft>
              <a:buClr>
                <a:schemeClr val="dk1"/>
              </a:buClr>
              <a:buSzPts val="1100"/>
              <a:buFont typeface="Arial"/>
              <a:buNone/>
            </a:pPr>
            <a:r>
              <a:rPr lang="en-US" sz="1100">
                <a:solidFill>
                  <a:schemeClr val="dk1"/>
                </a:solidFill>
              </a:rPr>
              <a:t>When working on ourselves, we should review the theory and try out the questions and exercises to understand which mindset you rely on. Then identify what changes you wish to make to enter the growth zone. The choice is ultimately yours, but a growth mindset may open new opportunities for you that may have previously seemed impossible.</a:t>
            </a:r>
            <a:endParaRPr/>
          </a:p>
        </p:txBody>
      </p:sp>
      <p:sp>
        <p:nvSpPr>
          <p:cNvPr id="248" name="Google Shape;248;p17"/>
          <p:cNvSpPr txBox="1"/>
          <p:nvPr>
            <p:ph idx="2" type="body"/>
          </p:nvPr>
        </p:nvSpPr>
        <p:spPr>
          <a:xfrm>
            <a:off x="899592" y="1170912"/>
            <a:ext cx="5112568"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Conclusion: What will I take home?</a:t>
            </a:r>
            <a:endParaRPr b="1" sz="1800"/>
          </a:p>
        </p:txBody>
      </p:sp>
      <p:sp>
        <p:nvSpPr>
          <p:cNvPr id="249" name="Google Shape;249;p17"/>
          <p:cNvSpPr/>
          <p:nvPr/>
        </p:nvSpPr>
        <p:spPr>
          <a:xfrm>
            <a:off x="558587" y="1076899"/>
            <a:ext cx="341005" cy="376812"/>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8"/>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2: Ways to Nurture a Growth Mindset</a:t>
            </a:r>
            <a:endParaRPr/>
          </a:p>
        </p:txBody>
      </p:sp>
      <p:sp>
        <p:nvSpPr>
          <p:cNvPr id="255" name="Google Shape;255;p18"/>
          <p:cNvSpPr/>
          <p:nvPr/>
        </p:nvSpPr>
        <p:spPr>
          <a:xfrm>
            <a:off x="553025" y="1612772"/>
            <a:ext cx="3600300" cy="27438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150">
                <a:solidFill>
                  <a:srgbClr val="2D3748"/>
                </a:solidFill>
                <a:highlight>
                  <a:srgbClr val="FFFFFF"/>
                </a:highlight>
              </a:rPr>
              <a:t>Our minds can be our biggest assets or our biggest obstacles in life. You can cultivate beliefs that work for you and lead to your success, or they can work against you and your best interests without you even realising it.</a:t>
            </a:r>
            <a:endParaRPr sz="1150">
              <a:solidFill>
                <a:srgbClr val="2D3748"/>
              </a:solidFill>
              <a:highlight>
                <a:srgbClr val="FFFFFF"/>
              </a:highlight>
            </a:endParaRPr>
          </a:p>
          <a:p>
            <a:pPr indent="0" lvl="0" marL="0" rtl="0" algn="l">
              <a:lnSpc>
                <a:spcPct val="150000"/>
              </a:lnSpc>
              <a:spcBef>
                <a:spcPts val="1000"/>
              </a:spcBef>
              <a:spcAft>
                <a:spcPts val="1000"/>
              </a:spcAft>
              <a:buClr>
                <a:schemeClr val="dk1"/>
              </a:buClr>
              <a:buSzPts val="1100"/>
              <a:buFont typeface="Arial"/>
              <a:buNone/>
            </a:pPr>
            <a:r>
              <a:rPr lang="en-US" sz="1150">
                <a:solidFill>
                  <a:srgbClr val="2D3748"/>
                </a:solidFill>
                <a:highlight>
                  <a:srgbClr val="FFFFFF"/>
                </a:highlight>
              </a:rPr>
              <a:t>When you believe that your potential is unlimited and that good things are always coming your way, you are practising a growth mindset.</a:t>
            </a:r>
            <a:endParaRPr/>
          </a:p>
        </p:txBody>
      </p:sp>
      <p:sp>
        <p:nvSpPr>
          <p:cNvPr id="256" name="Google Shape;256;p18"/>
          <p:cNvSpPr/>
          <p:nvPr/>
        </p:nvSpPr>
        <p:spPr>
          <a:xfrm>
            <a:off x="4886025" y="1612775"/>
            <a:ext cx="3600300" cy="27438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rPr>
              <a:t>You have come for a job interview in a fast-paced product design company you have been set the following activities: </a:t>
            </a:r>
            <a:endParaRPr sz="1100">
              <a:solidFill>
                <a:schemeClr val="dk1"/>
              </a:solidFill>
            </a:endParaRPr>
          </a:p>
          <a:p>
            <a:pPr indent="0" lvl="0" marL="0" rtl="0" algn="l">
              <a:spcBef>
                <a:spcPts val="1400"/>
              </a:spcBef>
              <a:spcAft>
                <a:spcPts val="0"/>
              </a:spcAft>
              <a:buClr>
                <a:schemeClr val="dk1"/>
              </a:buClr>
              <a:buSzPts val="1100"/>
              <a:buFont typeface="Arial"/>
              <a:buNone/>
            </a:pPr>
            <a:r>
              <a:rPr b="1" i="1" lang="en-US" sz="1100">
                <a:solidFill>
                  <a:srgbClr val="191D34"/>
                </a:solidFill>
              </a:rPr>
              <a:t>The Crumpled Reminder Activity</a:t>
            </a:r>
            <a:r>
              <a:rPr lang="en-US" sz="1100">
                <a:solidFill>
                  <a:srgbClr val="191D34"/>
                </a:solidFill>
              </a:rPr>
              <a:t> – This brief exercise invites you to write down a recent setback you’ve experienced then reassess your understanding of failure.</a:t>
            </a:r>
            <a:endParaRPr sz="1100">
              <a:solidFill>
                <a:srgbClr val="191D34"/>
              </a:solidFill>
            </a:endParaRPr>
          </a:p>
          <a:p>
            <a:pPr indent="0" lvl="0" marL="0" rtl="0" algn="l">
              <a:spcBef>
                <a:spcPts val="1400"/>
              </a:spcBef>
              <a:spcAft>
                <a:spcPts val="0"/>
              </a:spcAft>
              <a:buClr>
                <a:schemeClr val="dk1"/>
              </a:buClr>
              <a:buSzPts val="1100"/>
              <a:buFont typeface="Arial"/>
              <a:buNone/>
            </a:pPr>
            <a:r>
              <a:rPr b="1" i="1" lang="en-US" sz="1100">
                <a:solidFill>
                  <a:srgbClr val="191D34"/>
                </a:solidFill>
              </a:rPr>
              <a:t>A Cafe Discussion Task</a:t>
            </a:r>
            <a:r>
              <a:rPr lang="en-US" sz="1100">
                <a:solidFill>
                  <a:srgbClr val="191D34"/>
                </a:solidFill>
              </a:rPr>
              <a:t> – These prompts encourage a discussion of the opportunities that arise from failure.</a:t>
            </a:r>
            <a:endParaRPr sz="1100">
              <a:solidFill>
                <a:srgbClr val="191D34"/>
              </a:solidFill>
            </a:endParaRPr>
          </a:p>
          <a:p>
            <a:pPr indent="0" lvl="0" marL="0" rtl="0" algn="l">
              <a:spcBef>
                <a:spcPts val="1400"/>
              </a:spcBef>
              <a:spcAft>
                <a:spcPts val="800"/>
              </a:spcAft>
              <a:buClr>
                <a:schemeClr val="dk1"/>
              </a:buClr>
              <a:buSzPts val="1100"/>
              <a:buFont typeface="Arial"/>
              <a:buNone/>
            </a:pPr>
            <a:r>
              <a:rPr b="1" i="1" lang="en-US" sz="1100">
                <a:solidFill>
                  <a:srgbClr val="191D34"/>
                </a:solidFill>
              </a:rPr>
              <a:t>The Mistake Game</a:t>
            </a:r>
            <a:r>
              <a:rPr b="1" lang="en-US" sz="1100">
                <a:solidFill>
                  <a:srgbClr val="191D34"/>
                </a:solidFill>
              </a:rPr>
              <a:t> </a:t>
            </a:r>
            <a:r>
              <a:rPr lang="en-US" sz="1100">
                <a:solidFill>
                  <a:srgbClr val="191D34"/>
                </a:solidFill>
              </a:rPr>
              <a:t>– This exercise is designed to help young people talk about mistakes openly, helping them to embrace them and use them for learning.</a:t>
            </a:r>
            <a:endParaRPr/>
          </a:p>
        </p:txBody>
      </p:sp>
      <p:sp>
        <p:nvSpPr>
          <p:cNvPr id="257" name="Google Shape;257;p18"/>
          <p:cNvSpPr/>
          <p:nvPr/>
        </p:nvSpPr>
        <p:spPr>
          <a:xfrm>
            <a:off x="553035" y="1005351"/>
            <a:ext cx="346557" cy="4425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 name="Google Shape;258;p18"/>
          <p:cNvSpPr/>
          <p:nvPr/>
        </p:nvSpPr>
        <p:spPr>
          <a:xfrm>
            <a:off x="4898237" y="1106791"/>
            <a:ext cx="346557" cy="34187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8"/>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Introduction: What’s this all about?</a:t>
            </a:r>
            <a:endParaRPr b="1" sz="1800"/>
          </a:p>
        </p:txBody>
      </p:sp>
      <p:sp>
        <p:nvSpPr>
          <p:cNvPr id="260" name="Google Shape;260;p18"/>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Task: What’s the activity?</a:t>
            </a:r>
            <a:endParaRPr b="1" sz="1800">
              <a:solidFill>
                <a:srgbClr val="3F3F3F"/>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9"/>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2: </a:t>
            </a:r>
            <a:r>
              <a:rPr lang="en-US" sz="2800">
                <a:solidFill>
                  <a:schemeClr val="hlink"/>
                </a:solidFill>
              </a:rPr>
              <a:t>Ways to Nurture a Growth Mindset</a:t>
            </a:r>
            <a:endParaRPr/>
          </a:p>
        </p:txBody>
      </p:sp>
      <p:sp>
        <p:nvSpPr>
          <p:cNvPr id="266" name="Google Shape;266;p19"/>
          <p:cNvSpPr/>
          <p:nvPr/>
        </p:nvSpPr>
        <p:spPr>
          <a:xfrm>
            <a:off x="564699" y="1119221"/>
            <a:ext cx="334893" cy="337690"/>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 name="Google Shape;267;p19"/>
          <p:cNvSpPr/>
          <p:nvPr/>
        </p:nvSpPr>
        <p:spPr>
          <a:xfrm flipH="1" rot="-5400000">
            <a:off x="4880939" y="1033252"/>
            <a:ext cx="419678" cy="409521"/>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9"/>
          <p:cNvSpPr/>
          <p:nvPr/>
        </p:nvSpPr>
        <p:spPr>
          <a:xfrm>
            <a:off x="553025" y="1612773"/>
            <a:ext cx="3600300" cy="25602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t/>
            </a:r>
            <a:endParaRPr sz="1100">
              <a:solidFill>
                <a:schemeClr val="dk1"/>
              </a:solidFill>
            </a:endParaRPr>
          </a:p>
          <a:p>
            <a:pPr indent="0" lvl="0" marL="0" rtl="0" algn="just">
              <a:lnSpc>
                <a:spcPct val="150000"/>
              </a:lnSpc>
              <a:spcBef>
                <a:spcPts val="1000"/>
              </a:spcBef>
              <a:spcAft>
                <a:spcPts val="0"/>
              </a:spcAft>
              <a:buNone/>
            </a:pPr>
            <a:r>
              <a:t/>
            </a:r>
            <a:endParaRPr sz="1100">
              <a:solidFill>
                <a:schemeClr val="dk1"/>
              </a:solidFill>
            </a:endParaRPr>
          </a:p>
          <a:p>
            <a:pPr indent="0" lvl="0" marL="0" rtl="0" algn="just">
              <a:lnSpc>
                <a:spcPct val="150000"/>
              </a:lnSpc>
              <a:spcBef>
                <a:spcPts val="1000"/>
              </a:spcBef>
              <a:spcAft>
                <a:spcPts val="0"/>
              </a:spcAft>
              <a:buNone/>
            </a:pPr>
            <a:r>
              <a:t/>
            </a:r>
            <a:endParaRPr sz="1100">
              <a:solidFill>
                <a:schemeClr val="dk1"/>
              </a:solidFill>
            </a:endParaRPr>
          </a:p>
          <a:p>
            <a:pPr indent="0" lvl="0" marL="0" rtl="0" algn="just">
              <a:lnSpc>
                <a:spcPct val="150000"/>
              </a:lnSpc>
              <a:spcBef>
                <a:spcPts val="1000"/>
              </a:spcBef>
              <a:spcAft>
                <a:spcPts val="0"/>
              </a:spcAft>
              <a:buNone/>
            </a:pPr>
            <a:r>
              <a:t/>
            </a:r>
            <a:endParaRPr sz="1100">
              <a:solidFill>
                <a:schemeClr val="dk1"/>
              </a:solidFill>
            </a:endParaRPr>
          </a:p>
          <a:p>
            <a:pPr indent="0" lvl="0" marL="0" rtl="0" algn="just">
              <a:lnSpc>
                <a:spcPct val="150000"/>
              </a:lnSpc>
              <a:spcBef>
                <a:spcPts val="1000"/>
              </a:spcBef>
              <a:spcAft>
                <a:spcPts val="1000"/>
              </a:spcAft>
              <a:buClr>
                <a:schemeClr val="dk1"/>
              </a:buClr>
              <a:buSzPts val="1100"/>
              <a:buFont typeface="Arial"/>
              <a:buNone/>
            </a:pPr>
            <a:r>
              <a:rPr lang="en-US" sz="1100">
                <a:solidFill>
                  <a:schemeClr val="dk1"/>
                </a:solidFill>
              </a:rPr>
              <a:t>You can work in a small group or on your own and go through the ways to nurture your mindset </a:t>
            </a:r>
            <a:endParaRPr/>
          </a:p>
        </p:txBody>
      </p:sp>
      <p:sp>
        <p:nvSpPr>
          <p:cNvPr id="269" name="Google Shape;269;p19"/>
          <p:cNvSpPr/>
          <p:nvPr/>
        </p:nvSpPr>
        <p:spPr>
          <a:xfrm>
            <a:off x="4886025" y="1612774"/>
            <a:ext cx="3600300" cy="25602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rPr lang="en-US" sz="1100">
                <a:solidFill>
                  <a:schemeClr val="dk1"/>
                </a:solidFill>
              </a:rPr>
              <a:t>Awareness of potential biases in the data and one’s personal limitations, while collecting valid and reliable information and ideas from diverse and reputable sources.</a:t>
            </a:r>
            <a:endParaRPr sz="1100">
              <a:solidFill>
                <a:schemeClr val="dk1"/>
              </a:solidFill>
            </a:endParaRPr>
          </a:p>
          <a:p>
            <a:pPr indent="0" lvl="0" marL="0" rtl="0" algn="just">
              <a:lnSpc>
                <a:spcPct val="150000"/>
              </a:lnSpc>
              <a:spcBef>
                <a:spcPts val="1000"/>
              </a:spcBef>
              <a:spcAft>
                <a:spcPts val="0"/>
              </a:spcAft>
              <a:buNone/>
            </a:pPr>
            <a:r>
              <a:rPr lang="en-US" sz="1100">
                <a:solidFill>
                  <a:schemeClr val="dk1"/>
                </a:solidFill>
              </a:rPr>
              <a:t>Awareness of and confidence in one's own and others’ abilities to learn, improve and achieve with work and dedication.</a:t>
            </a:r>
            <a:endParaRPr sz="1100">
              <a:solidFill>
                <a:schemeClr val="dk1"/>
              </a:solidFill>
            </a:endParaRPr>
          </a:p>
          <a:p>
            <a:pPr indent="0" lvl="0" marL="0" rtl="0" algn="just">
              <a:lnSpc>
                <a:spcPct val="150000"/>
              </a:lnSpc>
              <a:spcBef>
                <a:spcPts val="1000"/>
              </a:spcBef>
              <a:spcAft>
                <a:spcPts val="1000"/>
              </a:spcAft>
              <a:buNone/>
            </a:pPr>
            <a:r>
              <a:rPr lang="en-US" sz="1100">
                <a:solidFill>
                  <a:schemeClr val="dk1"/>
                </a:solidFill>
              </a:rPr>
              <a:t>Understanding that learning is a lifelong process that requires openness, curiosity, and determination.</a:t>
            </a:r>
            <a:endParaRPr sz="1100">
              <a:solidFill>
                <a:schemeClr val="dk1"/>
              </a:solidFill>
            </a:endParaRPr>
          </a:p>
        </p:txBody>
      </p:sp>
      <p:sp>
        <p:nvSpPr>
          <p:cNvPr id="270" name="Google Shape;270;p19"/>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Process: What am I going to do?</a:t>
            </a:r>
            <a:endParaRPr b="1" sz="1800"/>
          </a:p>
        </p:txBody>
      </p:sp>
      <p:sp>
        <p:nvSpPr>
          <p:cNvPr id="271" name="Google Shape;271;p19"/>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Learning outcomes: What will I learn?</a:t>
            </a:r>
            <a:endParaRPr b="1" sz="1800">
              <a:solidFill>
                <a:srgbClr val="3F3F3F"/>
              </a:solidFill>
              <a:latin typeface="Arial"/>
              <a:ea typeface="Arial"/>
              <a:cs typeface="Arial"/>
              <a:sym typeface="Arial"/>
            </a:endParaRPr>
          </a:p>
        </p:txBody>
      </p:sp>
      <p:pic>
        <p:nvPicPr>
          <p:cNvPr id="272" name="Google Shape;272;p19"/>
          <p:cNvPicPr preferRelativeResize="0"/>
          <p:nvPr/>
        </p:nvPicPr>
        <p:blipFill>
          <a:blip r:embed="rId3">
            <a:alphaModFix/>
          </a:blip>
          <a:stretch>
            <a:fillRect/>
          </a:stretch>
        </p:blipFill>
        <p:spPr>
          <a:xfrm>
            <a:off x="1101053" y="1738050"/>
            <a:ext cx="2504223" cy="1667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0"/>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2: </a:t>
            </a:r>
            <a:r>
              <a:rPr lang="en-US" sz="2800">
                <a:solidFill>
                  <a:schemeClr val="hlink"/>
                </a:solidFill>
              </a:rPr>
              <a:t>Ways to Nurture a Growth Mindset</a:t>
            </a:r>
            <a:endParaRPr/>
          </a:p>
        </p:txBody>
      </p:sp>
      <p:sp>
        <p:nvSpPr>
          <p:cNvPr id="278" name="Google Shape;278;p20"/>
          <p:cNvSpPr/>
          <p:nvPr/>
        </p:nvSpPr>
        <p:spPr>
          <a:xfrm>
            <a:off x="553034" y="1612785"/>
            <a:ext cx="7979406" cy="220826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500">
                <a:solidFill>
                  <a:schemeClr val="dk1"/>
                </a:solidFill>
              </a:rPr>
              <a:t>So, can you develop a growth mindset? If you tried one of the activities, we suggested you will see you become more resilient when dealing with problems. </a:t>
            </a:r>
            <a:endParaRPr sz="1500">
              <a:solidFill>
                <a:schemeClr val="dk1"/>
              </a:solidFill>
            </a:endParaRPr>
          </a:p>
          <a:p>
            <a:pPr indent="0" lvl="0" marL="0" rtl="0" algn="l">
              <a:spcBef>
                <a:spcPts val="1400"/>
              </a:spcBef>
              <a:spcAft>
                <a:spcPts val="800"/>
              </a:spcAft>
              <a:buClr>
                <a:schemeClr val="dk1"/>
              </a:buClr>
              <a:buSzPts val="1100"/>
              <a:buFont typeface="Arial"/>
              <a:buNone/>
            </a:pPr>
            <a:r>
              <a:rPr lang="en-US" sz="1500">
                <a:solidFill>
                  <a:schemeClr val="dk1"/>
                </a:solidFill>
              </a:rPr>
              <a:t>Research suggests that with the right attitude, we can improve the way we deal with life’s difficulties. </a:t>
            </a:r>
            <a:endParaRPr sz="1800">
              <a:solidFill>
                <a:srgbClr val="3F3F3F"/>
              </a:solidFill>
            </a:endParaRPr>
          </a:p>
        </p:txBody>
      </p:sp>
      <p:sp>
        <p:nvSpPr>
          <p:cNvPr id="279" name="Google Shape;279;p20"/>
          <p:cNvSpPr txBox="1"/>
          <p:nvPr>
            <p:ph idx="2" type="body"/>
          </p:nvPr>
        </p:nvSpPr>
        <p:spPr>
          <a:xfrm>
            <a:off x="899592" y="1170912"/>
            <a:ext cx="5112568"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Conclusion: What will I take home?</a:t>
            </a:r>
            <a:endParaRPr b="1" sz="1800"/>
          </a:p>
        </p:txBody>
      </p:sp>
      <p:sp>
        <p:nvSpPr>
          <p:cNvPr id="280" name="Google Shape;280;p20"/>
          <p:cNvSpPr/>
          <p:nvPr/>
        </p:nvSpPr>
        <p:spPr>
          <a:xfrm>
            <a:off x="558587" y="1076899"/>
            <a:ext cx="341005" cy="376812"/>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1"/>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3: Why Young People Need a Growth Mindset</a:t>
            </a:r>
            <a:endParaRPr/>
          </a:p>
        </p:txBody>
      </p:sp>
      <p:sp>
        <p:nvSpPr>
          <p:cNvPr id="286" name="Google Shape;286;p21"/>
          <p:cNvSpPr/>
          <p:nvPr/>
        </p:nvSpPr>
        <p:spPr>
          <a:xfrm>
            <a:off x="553025" y="1612775"/>
            <a:ext cx="3600300" cy="2771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t/>
            </a:r>
            <a:endParaRPr sz="1100">
              <a:solidFill>
                <a:schemeClr val="dk1"/>
              </a:solidFill>
              <a:highlight>
                <a:srgbClr val="FFFFFF"/>
              </a:highlight>
            </a:endParaRPr>
          </a:p>
          <a:p>
            <a:pPr indent="0" lvl="0" marL="0" rtl="0" algn="just">
              <a:lnSpc>
                <a:spcPct val="150000"/>
              </a:lnSpc>
              <a:spcBef>
                <a:spcPts val="1000"/>
              </a:spcBef>
              <a:spcAft>
                <a:spcPts val="0"/>
              </a:spcAft>
              <a:buNone/>
            </a:pPr>
            <a:r>
              <a:t/>
            </a:r>
            <a:endParaRPr sz="1100">
              <a:solidFill>
                <a:schemeClr val="dk1"/>
              </a:solidFill>
              <a:highlight>
                <a:srgbClr val="FFFFFF"/>
              </a:highlight>
            </a:endParaRPr>
          </a:p>
          <a:p>
            <a:pPr indent="0" lvl="0" marL="0" rtl="0" algn="just">
              <a:lnSpc>
                <a:spcPct val="150000"/>
              </a:lnSpc>
              <a:spcBef>
                <a:spcPts val="1000"/>
              </a:spcBef>
              <a:spcAft>
                <a:spcPts val="0"/>
              </a:spcAft>
              <a:buNone/>
            </a:pPr>
            <a:r>
              <a:t/>
            </a:r>
            <a:endParaRPr sz="1100">
              <a:solidFill>
                <a:schemeClr val="dk1"/>
              </a:solidFill>
              <a:highlight>
                <a:srgbClr val="FFFFFF"/>
              </a:highlight>
            </a:endParaRPr>
          </a:p>
          <a:p>
            <a:pPr indent="0" lvl="0" marL="0" rtl="0" algn="just">
              <a:lnSpc>
                <a:spcPct val="150000"/>
              </a:lnSpc>
              <a:spcBef>
                <a:spcPts val="1000"/>
              </a:spcBef>
              <a:spcAft>
                <a:spcPts val="0"/>
              </a:spcAft>
              <a:buNone/>
            </a:pPr>
            <a:r>
              <a:t/>
            </a:r>
            <a:endParaRPr sz="1100">
              <a:solidFill>
                <a:schemeClr val="dk1"/>
              </a:solidFill>
              <a:highlight>
                <a:srgbClr val="FFFFFF"/>
              </a:highlight>
            </a:endParaRPr>
          </a:p>
          <a:p>
            <a:pPr indent="0" lvl="0" marL="0" rtl="0" algn="just">
              <a:lnSpc>
                <a:spcPct val="150000"/>
              </a:lnSpc>
              <a:spcBef>
                <a:spcPts val="1000"/>
              </a:spcBef>
              <a:spcAft>
                <a:spcPts val="1000"/>
              </a:spcAft>
              <a:buClr>
                <a:schemeClr val="dk1"/>
              </a:buClr>
              <a:buSzPts val="1100"/>
              <a:buFont typeface="Arial"/>
              <a:buNone/>
            </a:pPr>
            <a:r>
              <a:rPr lang="en-US" sz="1100">
                <a:solidFill>
                  <a:schemeClr val="dk1"/>
                </a:solidFill>
                <a:highlight>
                  <a:srgbClr val="FFFFFF"/>
                </a:highlight>
              </a:rPr>
              <a:t>Having a growth mindset can have real benefits. It helps people reframe their approach to challenges and stay motivated to work to improve skills. Instead of thinking “I can’t do this,” they think “I can’t do it yet.” </a:t>
            </a:r>
            <a:endParaRPr/>
          </a:p>
        </p:txBody>
      </p:sp>
      <p:sp>
        <p:nvSpPr>
          <p:cNvPr id="287" name="Google Shape;287;p21"/>
          <p:cNvSpPr/>
          <p:nvPr/>
        </p:nvSpPr>
        <p:spPr>
          <a:xfrm>
            <a:off x="4823050" y="1612775"/>
            <a:ext cx="3967800" cy="2771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chemeClr val="dk1"/>
                </a:solidFill>
                <a:highlight>
                  <a:srgbClr val="FFFFFF"/>
                </a:highlight>
              </a:rPr>
              <a:t>Having a growth mindset means believing that learning is a lifelong process, that success isn’t limited to our academic life, and that we can always learn something new</a:t>
            </a:r>
            <a:r>
              <a:rPr lang="en-US" sz="1200">
                <a:solidFill>
                  <a:schemeClr val="dk1"/>
                </a:solidFill>
                <a:highlight>
                  <a:srgbClr val="FFFFFF"/>
                </a:highlight>
              </a:rPr>
              <a:t>. </a:t>
            </a:r>
            <a:r>
              <a:rPr lang="en-US" sz="1100">
                <a:solidFill>
                  <a:schemeClr val="dk1"/>
                </a:solidFill>
              </a:rPr>
              <a:t>However, if you’re constantly second-guessing yourself and you’re already convinced that you can never grow any further in your career or personal life, then you need to understand why it’s essential to have a growth mindset.</a:t>
            </a:r>
            <a:endParaRPr sz="1100">
              <a:solidFill>
                <a:schemeClr val="dk1"/>
              </a:solidFill>
            </a:endParaRPr>
          </a:p>
          <a:p>
            <a:pPr indent="0" lvl="0" marL="0" rtl="0" algn="l">
              <a:spcBef>
                <a:spcPts val="1800"/>
              </a:spcBef>
              <a:spcAft>
                <a:spcPts val="1800"/>
              </a:spcAft>
              <a:buClr>
                <a:schemeClr val="dk1"/>
              </a:buClr>
              <a:buSzPts val="1100"/>
              <a:buFont typeface="Arial"/>
              <a:buNone/>
            </a:pPr>
            <a:r>
              <a:rPr lang="en-US" sz="1100">
                <a:solidFill>
                  <a:schemeClr val="dk1"/>
                </a:solidFill>
              </a:rPr>
              <a:t>You have come for an interview in a fast-paced product development company, and you are asked “why is it important to have a growth mindset?” You are required to do a 15 minute presentation either on Powerpoint or use flipchart.</a:t>
            </a:r>
            <a:endParaRPr/>
          </a:p>
        </p:txBody>
      </p:sp>
      <p:sp>
        <p:nvSpPr>
          <p:cNvPr id="288" name="Google Shape;288;p21"/>
          <p:cNvSpPr/>
          <p:nvPr/>
        </p:nvSpPr>
        <p:spPr>
          <a:xfrm>
            <a:off x="553035" y="1005351"/>
            <a:ext cx="346557" cy="4425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21"/>
          <p:cNvSpPr/>
          <p:nvPr/>
        </p:nvSpPr>
        <p:spPr>
          <a:xfrm>
            <a:off x="4898237" y="1106791"/>
            <a:ext cx="346557" cy="341870"/>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21"/>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Introduction: What’s this all about?</a:t>
            </a:r>
            <a:endParaRPr b="1" sz="1800"/>
          </a:p>
        </p:txBody>
      </p:sp>
      <p:sp>
        <p:nvSpPr>
          <p:cNvPr id="291" name="Google Shape;291;p21"/>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Task: What’s the activity?</a:t>
            </a:r>
            <a:endParaRPr b="1" sz="1800">
              <a:solidFill>
                <a:srgbClr val="3F3F3F"/>
              </a:solidFill>
              <a:latin typeface="Arial"/>
              <a:ea typeface="Arial"/>
              <a:cs typeface="Arial"/>
              <a:sym typeface="Arial"/>
            </a:endParaRPr>
          </a:p>
        </p:txBody>
      </p:sp>
      <p:pic>
        <p:nvPicPr>
          <p:cNvPr id="292" name="Google Shape;292;p21"/>
          <p:cNvPicPr preferRelativeResize="0"/>
          <p:nvPr/>
        </p:nvPicPr>
        <p:blipFill>
          <a:blip r:embed="rId3">
            <a:alphaModFix/>
          </a:blip>
          <a:stretch>
            <a:fillRect/>
          </a:stretch>
        </p:blipFill>
        <p:spPr>
          <a:xfrm>
            <a:off x="1160112" y="1658700"/>
            <a:ext cx="2386137" cy="158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2"/>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3: </a:t>
            </a:r>
            <a:r>
              <a:rPr lang="en-US" sz="2800">
                <a:solidFill>
                  <a:schemeClr val="hlink"/>
                </a:solidFill>
              </a:rPr>
              <a:t> Why Young People Need a Growth Mindset</a:t>
            </a:r>
            <a:endParaRPr/>
          </a:p>
        </p:txBody>
      </p:sp>
      <p:sp>
        <p:nvSpPr>
          <p:cNvPr id="298" name="Google Shape;298;p22"/>
          <p:cNvSpPr/>
          <p:nvPr/>
        </p:nvSpPr>
        <p:spPr>
          <a:xfrm>
            <a:off x="564699" y="1119221"/>
            <a:ext cx="334893" cy="337690"/>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22"/>
          <p:cNvSpPr/>
          <p:nvPr/>
        </p:nvSpPr>
        <p:spPr>
          <a:xfrm flipH="1" rot="-5400000">
            <a:off x="4880939" y="1033252"/>
            <a:ext cx="419678" cy="409521"/>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0" name="Google Shape;300;p22"/>
          <p:cNvSpPr/>
          <p:nvPr/>
        </p:nvSpPr>
        <p:spPr>
          <a:xfrm>
            <a:off x="322500" y="1612775"/>
            <a:ext cx="4068900" cy="2762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0"/>
              </a:spcBef>
              <a:spcAft>
                <a:spcPts val="0"/>
              </a:spcAft>
              <a:buClr>
                <a:schemeClr val="dk1"/>
              </a:buClr>
              <a:buSzPts val="1100"/>
              <a:buFont typeface="Arial"/>
              <a:buNone/>
            </a:pPr>
            <a:r>
              <a:rPr lang="en-US" sz="1100">
                <a:solidFill>
                  <a:schemeClr val="dk1"/>
                </a:solidFill>
              </a:rPr>
              <a:t>To do your 15 minutes presentation first you will need to:</a:t>
            </a:r>
            <a:endParaRPr i="1" sz="1100">
              <a:solidFill>
                <a:schemeClr val="dk1"/>
              </a:solidFill>
            </a:endParaRPr>
          </a:p>
          <a:p>
            <a:pPr indent="0" lvl="0" marL="0" rtl="0" algn="l">
              <a:lnSpc>
                <a:spcPct val="150000"/>
              </a:lnSpc>
              <a:spcBef>
                <a:spcPts val="1000"/>
              </a:spcBef>
              <a:spcAft>
                <a:spcPts val="0"/>
              </a:spcAft>
              <a:buNone/>
            </a:pPr>
            <a:r>
              <a:rPr b="1" i="1" lang="en-US" sz="1100">
                <a:solidFill>
                  <a:schemeClr val="dk1"/>
                </a:solidFill>
              </a:rPr>
              <a:t>Step 1</a:t>
            </a:r>
            <a:r>
              <a:rPr lang="en-US" sz="1100">
                <a:solidFill>
                  <a:schemeClr val="dk1"/>
                </a:solidFill>
              </a:rPr>
              <a:t>- explain what Growth Mindset is, activity 1 in this module will provide you with some valuable insight (3 mins)</a:t>
            </a:r>
            <a:endParaRPr sz="1100">
              <a:solidFill>
                <a:schemeClr val="dk1"/>
              </a:solidFill>
            </a:endParaRPr>
          </a:p>
          <a:p>
            <a:pPr indent="0" lvl="0" marL="0" rtl="0" algn="l">
              <a:lnSpc>
                <a:spcPct val="150000"/>
              </a:lnSpc>
              <a:spcBef>
                <a:spcPts val="0"/>
              </a:spcBef>
              <a:spcAft>
                <a:spcPts val="0"/>
              </a:spcAft>
              <a:buNone/>
            </a:pPr>
            <a:r>
              <a:rPr b="1" i="1" lang="en-US" sz="1100">
                <a:solidFill>
                  <a:schemeClr val="dk1"/>
                </a:solidFill>
              </a:rPr>
              <a:t>Step 2</a:t>
            </a:r>
            <a:r>
              <a:rPr lang="en-US" sz="1100">
                <a:solidFill>
                  <a:schemeClr val="dk1"/>
                </a:solidFill>
              </a:rPr>
              <a:t> - look at activity 2 in this module that provides details on how to develop growth mindset; summarise this in your presentation (2 mins)</a:t>
            </a:r>
            <a:endParaRPr sz="1100">
              <a:solidFill>
                <a:schemeClr val="dk1"/>
              </a:solidFill>
            </a:endParaRPr>
          </a:p>
          <a:p>
            <a:pPr indent="0" lvl="0" marL="0" rtl="0" algn="l">
              <a:lnSpc>
                <a:spcPct val="150000"/>
              </a:lnSpc>
              <a:spcBef>
                <a:spcPts val="0"/>
              </a:spcBef>
              <a:spcAft>
                <a:spcPts val="1000"/>
              </a:spcAft>
              <a:buNone/>
            </a:pPr>
            <a:r>
              <a:rPr b="1" i="1" lang="en-US" sz="1100">
                <a:solidFill>
                  <a:schemeClr val="dk1"/>
                </a:solidFill>
              </a:rPr>
              <a:t>Step 3 </a:t>
            </a:r>
            <a:r>
              <a:rPr lang="en-US" sz="1100">
                <a:solidFill>
                  <a:schemeClr val="dk1"/>
                </a:solidFill>
              </a:rPr>
              <a:t>- spend the remaining time in your presentation in explaining why it is important to have a growth mindset (10 mins)</a:t>
            </a:r>
            <a:r>
              <a:rPr lang="en-US" sz="1350">
                <a:solidFill>
                  <a:srgbClr val="444444"/>
                </a:solidFill>
                <a:latin typeface="Helvetica Neue"/>
                <a:ea typeface="Helvetica Neue"/>
                <a:cs typeface="Helvetica Neue"/>
                <a:sym typeface="Helvetica Neue"/>
              </a:rPr>
              <a:t> </a:t>
            </a:r>
            <a:endParaRPr/>
          </a:p>
        </p:txBody>
      </p:sp>
      <p:sp>
        <p:nvSpPr>
          <p:cNvPr id="301" name="Google Shape;301;p22"/>
          <p:cNvSpPr/>
          <p:nvPr/>
        </p:nvSpPr>
        <p:spPr>
          <a:xfrm>
            <a:off x="4886025" y="1612773"/>
            <a:ext cx="3600300" cy="2762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just">
              <a:lnSpc>
                <a:spcPct val="150000"/>
              </a:lnSpc>
              <a:spcBef>
                <a:spcPts val="0"/>
              </a:spcBef>
              <a:spcAft>
                <a:spcPts val="0"/>
              </a:spcAft>
              <a:buNone/>
            </a:pPr>
            <a:r>
              <a:rPr lang="en-US" sz="1100">
                <a:solidFill>
                  <a:schemeClr val="dk1"/>
                </a:solidFill>
                <a:highlight>
                  <a:srgbClr val="FFFFFF"/>
                </a:highlight>
              </a:rPr>
              <a:t>I can judge my strengths and weaknesses and those of others in relation to opportunities for creating value.</a:t>
            </a:r>
            <a:endParaRPr sz="1100">
              <a:solidFill>
                <a:schemeClr val="dk1"/>
              </a:solidFill>
              <a:highlight>
                <a:srgbClr val="FFFFFF"/>
              </a:highlight>
            </a:endParaRPr>
          </a:p>
          <a:p>
            <a:pPr indent="0" lvl="0" marL="0" rtl="0" algn="l">
              <a:lnSpc>
                <a:spcPct val="150000"/>
              </a:lnSpc>
              <a:spcBef>
                <a:spcPts val="1000"/>
              </a:spcBef>
              <a:spcAft>
                <a:spcPts val="0"/>
              </a:spcAft>
              <a:buNone/>
            </a:pPr>
            <a:r>
              <a:rPr lang="en-US" sz="1100">
                <a:solidFill>
                  <a:schemeClr val="dk1"/>
                </a:solidFill>
                <a:highlight>
                  <a:srgbClr val="FFFFFF"/>
                </a:highlight>
              </a:rPr>
              <a:t>I can critically evaluate the risks associated with an idea that creates value, taking into account a variety of factors.</a:t>
            </a:r>
            <a:endParaRPr sz="1100">
              <a:solidFill>
                <a:schemeClr val="dk1"/>
              </a:solidFill>
              <a:highlight>
                <a:srgbClr val="FFFFFF"/>
              </a:highlight>
            </a:endParaRPr>
          </a:p>
          <a:p>
            <a:pPr indent="0" lvl="0" marL="0" rtl="0" algn="l">
              <a:lnSpc>
                <a:spcPct val="150000"/>
              </a:lnSpc>
              <a:spcBef>
                <a:spcPts val="0"/>
              </a:spcBef>
              <a:spcAft>
                <a:spcPts val="0"/>
              </a:spcAft>
              <a:buNone/>
            </a:pPr>
            <a:r>
              <a:rPr lang="en-US" sz="1100">
                <a:solidFill>
                  <a:schemeClr val="dk1"/>
                </a:solidFill>
                <a:highlight>
                  <a:srgbClr val="FFFFFF"/>
                </a:highlight>
              </a:rPr>
              <a:t>I actively face challenges, solve problems and seize opportunities to create value</a:t>
            </a:r>
            <a:endParaRPr sz="1100">
              <a:solidFill>
                <a:schemeClr val="dk1"/>
              </a:solidFill>
              <a:highlight>
                <a:srgbClr val="FFFFFF"/>
              </a:highlight>
            </a:endParaRPr>
          </a:p>
        </p:txBody>
      </p:sp>
      <p:sp>
        <p:nvSpPr>
          <p:cNvPr id="302" name="Google Shape;302;p22"/>
          <p:cNvSpPr txBox="1"/>
          <p:nvPr>
            <p:ph idx="2" type="body"/>
          </p:nvPr>
        </p:nvSpPr>
        <p:spPr>
          <a:xfrm>
            <a:off x="899592" y="1170912"/>
            <a:ext cx="3253843"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Process: What am I going to do?</a:t>
            </a:r>
            <a:endParaRPr b="1" sz="1800"/>
          </a:p>
        </p:txBody>
      </p:sp>
      <p:sp>
        <p:nvSpPr>
          <p:cNvPr id="303" name="Google Shape;303;p22"/>
          <p:cNvSpPr txBox="1"/>
          <p:nvPr/>
        </p:nvSpPr>
        <p:spPr>
          <a:xfrm>
            <a:off x="5244794" y="1165052"/>
            <a:ext cx="3253843" cy="28279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1800"/>
              <a:buFont typeface="Arial"/>
              <a:buNone/>
            </a:pPr>
            <a:r>
              <a:rPr b="1" lang="en-US" sz="1800">
                <a:solidFill>
                  <a:srgbClr val="3F3F3F"/>
                </a:solidFill>
                <a:latin typeface="Arial"/>
                <a:ea typeface="Arial"/>
                <a:cs typeface="Arial"/>
                <a:sym typeface="Arial"/>
              </a:rPr>
              <a:t>Learning outcomes: What will I learn?</a:t>
            </a:r>
            <a:endParaRPr b="1" sz="1800">
              <a:solidFill>
                <a:srgbClr val="3F3F3F"/>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23"/>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Quest 3: </a:t>
            </a:r>
            <a:r>
              <a:rPr lang="en-US" sz="2800">
                <a:solidFill>
                  <a:schemeClr val="hlink"/>
                </a:solidFill>
              </a:rPr>
              <a:t> Why Young People Need a Growth Mindset</a:t>
            </a:r>
            <a:endParaRPr/>
          </a:p>
        </p:txBody>
      </p:sp>
      <p:sp>
        <p:nvSpPr>
          <p:cNvPr id="309" name="Google Shape;309;p23"/>
          <p:cNvSpPr/>
          <p:nvPr/>
        </p:nvSpPr>
        <p:spPr>
          <a:xfrm>
            <a:off x="553025" y="1612774"/>
            <a:ext cx="7979400" cy="24684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solidFill>
                  <a:srgbClr val="444444"/>
                </a:solidFill>
              </a:rPr>
              <a:t>Having a growth mindset can be highly beneficial for individuals, organisations, and communities. </a:t>
            </a:r>
            <a:endParaRPr sz="1100">
              <a:solidFill>
                <a:srgbClr val="444444"/>
              </a:solidFill>
            </a:endParaRPr>
          </a:p>
          <a:p>
            <a:pPr indent="0" lvl="0" marL="0" rtl="0" algn="l">
              <a:spcBef>
                <a:spcPts val="1800"/>
              </a:spcBef>
              <a:spcAft>
                <a:spcPts val="0"/>
              </a:spcAft>
              <a:buClr>
                <a:schemeClr val="dk1"/>
              </a:buClr>
              <a:buSzPts val="1100"/>
              <a:buFont typeface="Arial"/>
              <a:buNone/>
            </a:pPr>
            <a:r>
              <a:rPr lang="en-US" sz="1100">
                <a:solidFill>
                  <a:srgbClr val="444444"/>
                </a:solidFill>
              </a:rPr>
              <a:t>As you learned above, there are many reasons why it is important to have a growth mindset. The first reason is that this mindset allows you to take calculated risks and make changes – giving you more confidence in your decisions and actions so that you never have to worry about your past mistakes holding you back.</a:t>
            </a:r>
            <a:endParaRPr sz="1100">
              <a:solidFill>
                <a:srgbClr val="444444"/>
              </a:solidFill>
            </a:endParaRPr>
          </a:p>
          <a:p>
            <a:pPr indent="0" lvl="0" marL="0" rtl="0" algn="l">
              <a:spcBef>
                <a:spcPts val="1800"/>
              </a:spcBef>
              <a:spcAft>
                <a:spcPts val="0"/>
              </a:spcAft>
              <a:buClr>
                <a:schemeClr val="dk1"/>
              </a:buClr>
              <a:buSzPts val="1100"/>
              <a:buFont typeface="Arial"/>
              <a:buNone/>
            </a:pPr>
            <a:r>
              <a:rPr lang="en-US" sz="1100">
                <a:solidFill>
                  <a:srgbClr val="444444"/>
                </a:solidFill>
              </a:rPr>
              <a:t>Second, a growth mindset helps you to improve all areas of your life. It allows you to become a better student, a better parent, a better employee, and even a better citizen. </a:t>
            </a:r>
            <a:endParaRPr sz="1100">
              <a:solidFill>
                <a:srgbClr val="444444"/>
              </a:solidFill>
            </a:endParaRPr>
          </a:p>
          <a:p>
            <a:pPr indent="0" lvl="0" marL="0" rtl="0" algn="l">
              <a:spcBef>
                <a:spcPts val="1800"/>
              </a:spcBef>
              <a:spcAft>
                <a:spcPts val="1800"/>
              </a:spcAft>
              <a:buClr>
                <a:schemeClr val="dk1"/>
              </a:buClr>
              <a:buSzPts val="1100"/>
              <a:buFont typeface="Arial"/>
              <a:buNone/>
            </a:pPr>
            <a:r>
              <a:rPr lang="en-US" sz="1100">
                <a:solidFill>
                  <a:srgbClr val="444444"/>
                </a:solidFill>
              </a:rPr>
              <a:t>The final reason why having a growth mindset is essential is because it helps you to realise your full potential and live a happier and more fulfilling life. With a growth mentality, you’ll be able to see your weaknesses as strengths and use them as a stepping stone toward your goals!</a:t>
            </a:r>
            <a:endParaRPr/>
          </a:p>
        </p:txBody>
      </p:sp>
      <p:sp>
        <p:nvSpPr>
          <p:cNvPr id="310" name="Google Shape;310;p23"/>
          <p:cNvSpPr txBox="1"/>
          <p:nvPr>
            <p:ph idx="2" type="body"/>
          </p:nvPr>
        </p:nvSpPr>
        <p:spPr>
          <a:xfrm>
            <a:off x="899592" y="1170912"/>
            <a:ext cx="5112568"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Conclusion: What will I take home?</a:t>
            </a:r>
            <a:endParaRPr b="1" sz="1800"/>
          </a:p>
        </p:txBody>
      </p:sp>
      <p:sp>
        <p:nvSpPr>
          <p:cNvPr id="311" name="Google Shape;311;p23"/>
          <p:cNvSpPr/>
          <p:nvPr/>
        </p:nvSpPr>
        <p:spPr>
          <a:xfrm>
            <a:off x="558587" y="1076899"/>
            <a:ext cx="341005" cy="376812"/>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4"/>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Self-assessment</a:t>
            </a:r>
            <a:endParaRPr/>
          </a:p>
        </p:txBody>
      </p:sp>
      <p:sp>
        <p:nvSpPr>
          <p:cNvPr id="317" name="Google Shape;317;p24"/>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Multiple-choice questions: </a:t>
            </a:r>
            <a:r>
              <a:rPr lang="en-US" sz="1800"/>
              <a:t>consolidate your learning</a:t>
            </a:r>
            <a:endParaRPr sz="1800"/>
          </a:p>
        </p:txBody>
      </p:sp>
      <p:sp>
        <p:nvSpPr>
          <p:cNvPr id="318" name="Google Shape;318;p24"/>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 name="Google Shape;319;p24"/>
          <p:cNvSpPr txBox="1"/>
          <p:nvPr/>
        </p:nvSpPr>
        <p:spPr>
          <a:xfrm>
            <a:off x="251520"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1: </a:t>
            </a:r>
            <a:r>
              <a:rPr b="1" lang="en-US">
                <a:solidFill>
                  <a:schemeClr val="dk1"/>
                </a:solidFill>
              </a:rPr>
              <a:t>People with a growth mindset like thinking of original ways to do things</a:t>
            </a:r>
            <a:endParaRPr sz="1700"/>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a) </a:t>
            </a:r>
            <a:r>
              <a:rPr lang="en-US">
                <a:solidFill>
                  <a:srgbClr val="3F3F3F"/>
                </a:solidFill>
              </a:rPr>
              <a:t>True</a:t>
            </a:r>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b) </a:t>
            </a:r>
            <a:r>
              <a:rPr lang="en-US">
                <a:solidFill>
                  <a:srgbClr val="3F3F3F"/>
                </a:solidFill>
              </a:rPr>
              <a:t>False</a:t>
            </a:r>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20" name="Google Shape;320;p24"/>
          <p:cNvSpPr txBox="1"/>
          <p:nvPr/>
        </p:nvSpPr>
        <p:spPr>
          <a:xfrm>
            <a:off x="3167844" y="1766005"/>
            <a:ext cx="2808300" cy="2365800"/>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2: </a:t>
            </a:r>
            <a:r>
              <a:rPr b="1" lang="en-US" sz="1300">
                <a:solidFill>
                  <a:schemeClr val="dk1"/>
                </a:solidFill>
              </a:rPr>
              <a:t>People with Growth mindset when they make a mistake, they try to figure out some learning.</a:t>
            </a:r>
            <a:endParaRPr b="1" sz="1300">
              <a:solidFill>
                <a:schemeClr val="dk1"/>
              </a:solidFill>
            </a:endParaRPr>
          </a:p>
          <a:p>
            <a:pPr indent="0" lvl="0" marL="0" marR="0" rtl="0" algn="l">
              <a:spcBef>
                <a:spcPts val="0"/>
              </a:spcBef>
              <a:spcAft>
                <a:spcPts val="0"/>
              </a:spcAft>
              <a:buClr>
                <a:srgbClr val="3F3F3F"/>
              </a:buClr>
              <a:buSzPts val="1400"/>
              <a:buFont typeface="Arial"/>
              <a:buNone/>
            </a:pPr>
            <a:r>
              <a:t/>
            </a:r>
            <a:endParaRPr b="1" sz="1600">
              <a:solidFill>
                <a:srgbClr val="3F3F3F"/>
              </a:solidFill>
            </a:endParaRPr>
          </a:p>
          <a:p>
            <a:pPr indent="0" lvl="0" marL="0" rtl="0" algn="l">
              <a:spcBef>
                <a:spcPts val="280"/>
              </a:spcBef>
              <a:spcAft>
                <a:spcPts val="0"/>
              </a:spcAft>
              <a:buClr>
                <a:schemeClr val="hlink"/>
              </a:buClr>
              <a:buSzPts val="1400"/>
              <a:buFont typeface="Arial"/>
              <a:buNone/>
            </a:pPr>
            <a:r>
              <a:rPr lang="en-US">
                <a:solidFill>
                  <a:schemeClr val="hlink"/>
                </a:solidFill>
              </a:rPr>
              <a:t>a) True</a:t>
            </a:r>
            <a:endParaRPr>
              <a:solidFill>
                <a:schemeClr val="dk1"/>
              </a:solidFill>
            </a:endParaRPr>
          </a:p>
          <a:p>
            <a:pPr indent="0" lvl="0" marL="0" rtl="0" algn="l">
              <a:spcBef>
                <a:spcPts val="280"/>
              </a:spcBef>
              <a:spcAft>
                <a:spcPts val="0"/>
              </a:spcAft>
              <a:buClr>
                <a:schemeClr val="hlink"/>
              </a:buClr>
              <a:buSzPts val="1400"/>
              <a:buFont typeface="Arial"/>
              <a:buNone/>
            </a:pPr>
            <a:r>
              <a:rPr lang="en-US">
                <a:solidFill>
                  <a:schemeClr val="hlink"/>
                </a:solidFill>
              </a:rPr>
              <a:t>b) False</a:t>
            </a:r>
            <a:endParaRPr>
              <a:solidFill>
                <a:srgbClr val="3F3F3F"/>
              </a:solidFill>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21" name="Google Shape;321;p24"/>
          <p:cNvSpPr txBox="1"/>
          <p:nvPr/>
        </p:nvSpPr>
        <p:spPr>
          <a:xfrm>
            <a:off x="6084168"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3: </a:t>
            </a:r>
            <a:r>
              <a:rPr b="1" lang="en-US">
                <a:solidFill>
                  <a:schemeClr val="dk1"/>
                </a:solidFill>
              </a:rPr>
              <a:t>People with Growth mindset see mistakes as valuable learning opportunities.</a:t>
            </a:r>
            <a:endParaRPr sz="1100">
              <a:solidFill>
                <a:schemeClr val="dk1"/>
              </a:solidFill>
            </a:endParaRPr>
          </a:p>
          <a:p>
            <a:pPr indent="0" lvl="0" marL="0" marR="0" rtl="0" algn="l">
              <a:spcBef>
                <a:spcPts val="0"/>
              </a:spcBef>
              <a:spcAft>
                <a:spcPts val="0"/>
              </a:spcAft>
              <a:buClr>
                <a:srgbClr val="3F3F3F"/>
              </a:buClr>
              <a:buSzPts val="1400"/>
              <a:buFont typeface="Arial"/>
              <a:buNone/>
            </a:pPr>
            <a:r>
              <a:t/>
            </a:r>
            <a:endParaRPr b="1">
              <a:solidFill>
                <a:srgbClr val="3F3F3F"/>
              </a:solidFill>
            </a:endParaRPr>
          </a:p>
          <a:p>
            <a:pPr indent="0" lvl="0" marL="0" rtl="0" algn="l">
              <a:spcBef>
                <a:spcPts val="280"/>
              </a:spcBef>
              <a:spcAft>
                <a:spcPts val="0"/>
              </a:spcAft>
              <a:buClr>
                <a:schemeClr val="hlink"/>
              </a:buClr>
              <a:buSzPts val="1400"/>
              <a:buFont typeface="Arial"/>
              <a:buNone/>
            </a:pPr>
            <a:r>
              <a:rPr lang="en-US">
                <a:solidFill>
                  <a:schemeClr val="hlink"/>
                </a:solidFill>
              </a:rPr>
              <a:t>a) True</a:t>
            </a:r>
            <a:endParaRPr>
              <a:solidFill>
                <a:schemeClr val="dk1"/>
              </a:solidFill>
            </a:endParaRPr>
          </a:p>
          <a:p>
            <a:pPr indent="0" lvl="0" marL="0" rtl="0" algn="l">
              <a:spcBef>
                <a:spcPts val="280"/>
              </a:spcBef>
              <a:spcAft>
                <a:spcPts val="0"/>
              </a:spcAft>
              <a:buClr>
                <a:schemeClr val="hlink"/>
              </a:buClr>
              <a:buSzPts val="1400"/>
              <a:buFont typeface="Arial"/>
              <a:buNone/>
            </a:pPr>
            <a:r>
              <a:rPr lang="en-US">
                <a:solidFill>
                  <a:schemeClr val="hlink"/>
                </a:solidFill>
              </a:rPr>
              <a:t>b) False</a:t>
            </a:r>
            <a:endParaRPr>
              <a:solidFill>
                <a:srgbClr val="3F3F3F"/>
              </a:solidFill>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3"/>
          <p:cNvSpPr txBox="1"/>
          <p:nvPr/>
        </p:nvSpPr>
        <p:spPr>
          <a:xfrm>
            <a:off x="1691680" y="339502"/>
            <a:ext cx="6588224" cy="576064"/>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600"/>
              <a:buFont typeface="Arial"/>
              <a:buNone/>
            </a:pPr>
            <a:r>
              <a:rPr b="0" i="0" lang="en-US" sz="3600" u="none" cap="none" strike="noStrike">
                <a:solidFill>
                  <a:schemeClr val="dk1"/>
                </a:solidFill>
                <a:latin typeface="Arial"/>
                <a:ea typeface="Arial"/>
                <a:cs typeface="Arial"/>
                <a:sym typeface="Arial"/>
              </a:rPr>
              <a:t>Index</a:t>
            </a:r>
            <a:endParaRPr b="0" i="0" sz="3600" u="none" cap="none" strike="noStrike">
              <a:solidFill>
                <a:schemeClr val="dk1"/>
              </a:solidFill>
              <a:latin typeface="Arial"/>
              <a:ea typeface="Arial"/>
              <a:cs typeface="Arial"/>
              <a:sym typeface="Arial"/>
            </a:endParaRPr>
          </a:p>
        </p:txBody>
      </p:sp>
      <p:grpSp>
        <p:nvGrpSpPr>
          <p:cNvPr id="128" name="Google Shape;128;p3"/>
          <p:cNvGrpSpPr/>
          <p:nvPr/>
        </p:nvGrpSpPr>
        <p:grpSpPr>
          <a:xfrm>
            <a:off x="2267744" y="1275606"/>
            <a:ext cx="5256584" cy="720000"/>
            <a:chOff x="3131840" y="1491630"/>
            <a:chExt cx="5256584" cy="576064"/>
          </a:xfrm>
        </p:grpSpPr>
        <p:sp>
          <p:nvSpPr>
            <p:cNvPr id="129" name="Google Shape;129;p3"/>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0" name="Google Shape;130;p3"/>
            <p:cNvSpPr/>
            <p:nvPr/>
          </p:nvSpPr>
          <p:spPr>
            <a:xfrm rot="5400000">
              <a:off x="3203840" y="1419630"/>
              <a:ext cx="576000" cy="720000"/>
            </a:xfrm>
            <a:prstGeom prst="rtTriangle">
              <a:avLst/>
            </a:prstGeom>
            <a:solidFill>
              <a:srgbClr val="87B5BA"/>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31" name="Google Shape;131;p3"/>
          <p:cNvGrpSpPr/>
          <p:nvPr/>
        </p:nvGrpSpPr>
        <p:grpSpPr>
          <a:xfrm>
            <a:off x="2261989" y="2163705"/>
            <a:ext cx="5256584" cy="720000"/>
            <a:chOff x="3131840" y="1491630"/>
            <a:chExt cx="5256584" cy="576064"/>
          </a:xfrm>
        </p:grpSpPr>
        <p:sp>
          <p:nvSpPr>
            <p:cNvPr id="132" name="Google Shape;132;p3"/>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3" name="Google Shape;133;p3"/>
            <p:cNvSpPr/>
            <p:nvPr/>
          </p:nvSpPr>
          <p:spPr>
            <a:xfrm rot="5400000">
              <a:off x="3203840" y="1419630"/>
              <a:ext cx="576000" cy="720000"/>
            </a:xfrm>
            <a:prstGeom prst="rtTriangle">
              <a:avLst/>
            </a:prstGeom>
            <a:solidFill>
              <a:srgbClr val="86BD70"/>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grpSp>
        <p:nvGrpSpPr>
          <p:cNvPr id="134" name="Google Shape;134;p3"/>
          <p:cNvGrpSpPr/>
          <p:nvPr/>
        </p:nvGrpSpPr>
        <p:grpSpPr>
          <a:xfrm>
            <a:off x="2252001" y="3051724"/>
            <a:ext cx="5256584" cy="720000"/>
            <a:chOff x="3131840" y="1491630"/>
            <a:chExt cx="5256584" cy="576064"/>
          </a:xfrm>
        </p:grpSpPr>
        <p:sp>
          <p:nvSpPr>
            <p:cNvPr id="135" name="Google Shape;135;p3"/>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6" name="Google Shape;136;p3"/>
            <p:cNvSpPr/>
            <p:nvPr/>
          </p:nvSpPr>
          <p:spPr>
            <a:xfrm rot="5400000">
              <a:off x="3203840" y="1419630"/>
              <a:ext cx="576000" cy="720000"/>
            </a:xfrm>
            <a:prstGeom prst="rtTriangle">
              <a:avLst/>
            </a:prstGeom>
            <a:solidFill>
              <a:srgbClr val="F39E5A"/>
            </a:solidFill>
            <a:ln>
              <a:noFill/>
            </a:ln>
            <a:effectLst>
              <a:outerShdw blurRad="63500" sx="102000" rotWithShape="0" algn="ctr" sy="1020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137" name="Google Shape;137;p3"/>
          <p:cNvSpPr txBox="1"/>
          <p:nvPr/>
        </p:nvSpPr>
        <p:spPr>
          <a:xfrm>
            <a:off x="2267744" y="1275606"/>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01</a:t>
            </a:r>
            <a:endParaRPr b="1" sz="2000">
              <a:solidFill>
                <a:schemeClr val="lt1"/>
              </a:solidFill>
              <a:latin typeface="Arial"/>
              <a:ea typeface="Arial"/>
              <a:cs typeface="Arial"/>
              <a:sym typeface="Arial"/>
            </a:endParaRPr>
          </a:p>
        </p:txBody>
      </p:sp>
      <p:sp>
        <p:nvSpPr>
          <p:cNvPr id="138" name="Google Shape;138;p3"/>
          <p:cNvSpPr txBox="1"/>
          <p:nvPr/>
        </p:nvSpPr>
        <p:spPr>
          <a:xfrm>
            <a:off x="2256234" y="2163705"/>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02</a:t>
            </a:r>
            <a:endParaRPr b="1" sz="2000">
              <a:solidFill>
                <a:schemeClr val="lt1"/>
              </a:solidFill>
              <a:latin typeface="Arial"/>
              <a:ea typeface="Arial"/>
              <a:cs typeface="Arial"/>
              <a:sym typeface="Arial"/>
            </a:endParaRPr>
          </a:p>
        </p:txBody>
      </p:sp>
      <p:sp>
        <p:nvSpPr>
          <p:cNvPr id="139" name="Google Shape;139;p3"/>
          <p:cNvSpPr txBox="1"/>
          <p:nvPr/>
        </p:nvSpPr>
        <p:spPr>
          <a:xfrm>
            <a:off x="2240491" y="3051724"/>
            <a:ext cx="533164"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03</a:t>
            </a:r>
            <a:endParaRPr b="1" sz="2000">
              <a:solidFill>
                <a:schemeClr val="lt1"/>
              </a:solidFill>
              <a:latin typeface="Arial"/>
              <a:ea typeface="Arial"/>
              <a:cs typeface="Arial"/>
              <a:sym typeface="Arial"/>
            </a:endParaRPr>
          </a:p>
        </p:txBody>
      </p:sp>
      <p:sp>
        <p:nvSpPr>
          <p:cNvPr id="140" name="Google Shape;140;p3"/>
          <p:cNvSpPr txBox="1"/>
          <p:nvPr/>
        </p:nvSpPr>
        <p:spPr>
          <a:xfrm>
            <a:off x="2987750" y="1538013"/>
            <a:ext cx="43926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a:solidFill>
                  <a:srgbClr val="0070C0"/>
                </a:solidFill>
              </a:rPr>
              <a:t>What is Growth Mindset</a:t>
            </a:r>
            <a:endParaRPr sz="1500">
              <a:solidFill>
                <a:srgbClr val="3F3F3F"/>
              </a:solidFill>
              <a:latin typeface="Arial"/>
              <a:ea typeface="Arial"/>
              <a:cs typeface="Arial"/>
              <a:sym typeface="Arial"/>
            </a:endParaRPr>
          </a:p>
        </p:txBody>
      </p:sp>
      <p:sp>
        <p:nvSpPr>
          <p:cNvPr id="141" name="Google Shape;141;p3"/>
          <p:cNvSpPr txBox="1"/>
          <p:nvPr/>
        </p:nvSpPr>
        <p:spPr>
          <a:xfrm>
            <a:off x="2987750" y="2392922"/>
            <a:ext cx="43926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a:solidFill>
                  <a:srgbClr val="0070C0"/>
                </a:solidFill>
              </a:rPr>
              <a:t>Ways to Nurture a Growth Mindset</a:t>
            </a:r>
            <a:endParaRPr sz="1500">
              <a:solidFill>
                <a:srgbClr val="3F3F3F"/>
              </a:solidFill>
              <a:latin typeface="Arial"/>
              <a:ea typeface="Arial"/>
              <a:cs typeface="Arial"/>
              <a:sym typeface="Arial"/>
            </a:endParaRPr>
          </a:p>
        </p:txBody>
      </p:sp>
      <p:sp>
        <p:nvSpPr>
          <p:cNvPr id="142" name="Google Shape;142;p3"/>
          <p:cNvSpPr txBox="1"/>
          <p:nvPr/>
        </p:nvSpPr>
        <p:spPr>
          <a:xfrm>
            <a:off x="2983500" y="3337149"/>
            <a:ext cx="4392600" cy="3078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b="1" lang="en-US">
                <a:solidFill>
                  <a:srgbClr val="0070C0"/>
                </a:solidFill>
              </a:rPr>
              <a:t>Why Young People Need Growth Mindsets</a:t>
            </a:r>
            <a:endParaRPr sz="1500">
              <a:solidFill>
                <a:srgbClr val="3F3F3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25"/>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Self-assessment</a:t>
            </a:r>
            <a:endParaRPr/>
          </a:p>
        </p:txBody>
      </p:sp>
      <p:sp>
        <p:nvSpPr>
          <p:cNvPr id="327" name="Google Shape;327;p25"/>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Multiple-choice questions: </a:t>
            </a:r>
            <a:r>
              <a:rPr lang="en-US" sz="1800"/>
              <a:t>consolidate your learning</a:t>
            </a:r>
            <a:endParaRPr sz="1800"/>
          </a:p>
        </p:txBody>
      </p:sp>
      <p:sp>
        <p:nvSpPr>
          <p:cNvPr id="328" name="Google Shape;328;p25"/>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25"/>
          <p:cNvSpPr txBox="1"/>
          <p:nvPr/>
        </p:nvSpPr>
        <p:spPr>
          <a:xfrm>
            <a:off x="1619673" y="1771394"/>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4: </a:t>
            </a:r>
            <a:r>
              <a:rPr b="1" lang="en-US">
                <a:solidFill>
                  <a:schemeClr val="dk1"/>
                </a:solidFill>
              </a:rPr>
              <a:t>Your personality is pretty much set in stone and there isn't much you can do to change it.</a:t>
            </a:r>
            <a:endParaRPr b="1">
              <a:solidFill>
                <a:schemeClr val="dk1"/>
              </a:solidFill>
            </a:endParaRPr>
          </a:p>
          <a:p>
            <a:pPr indent="0" lvl="0" marL="0" marR="0" rtl="0" algn="l">
              <a:spcBef>
                <a:spcPts val="0"/>
              </a:spcBef>
              <a:spcAft>
                <a:spcPts val="0"/>
              </a:spcAft>
              <a:buClr>
                <a:srgbClr val="3F3F3F"/>
              </a:buClr>
              <a:buSzPts val="1400"/>
              <a:buFont typeface="Arial"/>
              <a:buNone/>
            </a:pPr>
            <a:r>
              <a:t/>
            </a:r>
            <a:endParaRPr b="1">
              <a:solidFill>
                <a:schemeClr val="dk1"/>
              </a:solidFill>
            </a:endParaRPr>
          </a:p>
          <a:p>
            <a:pPr indent="0" lvl="0" marL="0" rtl="0" algn="l">
              <a:spcBef>
                <a:spcPts val="280"/>
              </a:spcBef>
              <a:spcAft>
                <a:spcPts val="0"/>
              </a:spcAft>
              <a:buClr>
                <a:schemeClr val="hlink"/>
              </a:buClr>
              <a:buSzPts val="1400"/>
              <a:buFont typeface="Arial"/>
              <a:buNone/>
            </a:pPr>
            <a:r>
              <a:rPr lang="en-US">
                <a:solidFill>
                  <a:schemeClr val="hlink"/>
                </a:solidFill>
              </a:rPr>
              <a:t>a) True</a:t>
            </a:r>
            <a:endParaRPr>
              <a:solidFill>
                <a:schemeClr val="dk1"/>
              </a:solidFill>
            </a:endParaRPr>
          </a:p>
          <a:p>
            <a:pPr indent="0" lvl="0" marL="0" rtl="0" algn="l">
              <a:spcBef>
                <a:spcPts val="280"/>
              </a:spcBef>
              <a:spcAft>
                <a:spcPts val="0"/>
              </a:spcAft>
              <a:buClr>
                <a:schemeClr val="hlink"/>
              </a:buClr>
              <a:buSzPts val="1400"/>
              <a:buFont typeface="Arial"/>
              <a:buNone/>
            </a:pPr>
            <a:r>
              <a:rPr lang="en-US">
                <a:solidFill>
                  <a:schemeClr val="hlink"/>
                </a:solidFill>
              </a:rPr>
              <a:t>b) False</a:t>
            </a:r>
            <a:endParaRPr>
              <a:solidFill>
                <a:srgbClr val="3F3F3F"/>
              </a:solidFill>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30" name="Google Shape;330;p25"/>
          <p:cNvSpPr txBox="1"/>
          <p:nvPr/>
        </p:nvSpPr>
        <p:spPr>
          <a:xfrm>
            <a:off x="4716016"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5:</a:t>
            </a:r>
            <a:r>
              <a:rPr b="1" lang="en-US" sz="1100">
                <a:solidFill>
                  <a:schemeClr val="dk1"/>
                </a:solidFill>
              </a:rPr>
              <a:t> </a:t>
            </a:r>
            <a:r>
              <a:rPr b="1" lang="en-US">
                <a:solidFill>
                  <a:schemeClr val="dk1"/>
                </a:solidFill>
              </a:rPr>
              <a:t>People with Growth mindset like trying new things, even if they don’t do them well.</a:t>
            </a:r>
            <a:endParaRPr b="1">
              <a:solidFill>
                <a:schemeClr val="dk1"/>
              </a:solidFill>
            </a:endParaRPr>
          </a:p>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  </a:t>
            </a:r>
            <a:endParaRPr/>
          </a:p>
          <a:p>
            <a:pPr indent="0" lvl="0" marL="0" rtl="0" algn="l">
              <a:spcBef>
                <a:spcPts val="280"/>
              </a:spcBef>
              <a:spcAft>
                <a:spcPts val="0"/>
              </a:spcAft>
              <a:buClr>
                <a:schemeClr val="hlink"/>
              </a:buClr>
              <a:buSzPts val="1400"/>
              <a:buFont typeface="Arial"/>
              <a:buNone/>
            </a:pPr>
            <a:r>
              <a:rPr lang="en-US">
                <a:solidFill>
                  <a:schemeClr val="hlink"/>
                </a:solidFill>
              </a:rPr>
              <a:t>a) True</a:t>
            </a:r>
            <a:endParaRPr>
              <a:solidFill>
                <a:schemeClr val="dk1"/>
              </a:solidFill>
            </a:endParaRPr>
          </a:p>
          <a:p>
            <a:pPr indent="0" lvl="0" marL="0" rtl="0" algn="l">
              <a:spcBef>
                <a:spcPts val="280"/>
              </a:spcBef>
              <a:spcAft>
                <a:spcPts val="0"/>
              </a:spcAft>
              <a:buClr>
                <a:schemeClr val="hlink"/>
              </a:buClr>
              <a:buSzPts val="1400"/>
              <a:buFont typeface="Arial"/>
              <a:buNone/>
            </a:pPr>
            <a:r>
              <a:rPr lang="en-US">
                <a:solidFill>
                  <a:schemeClr val="hlink"/>
                </a:solidFill>
              </a:rPr>
              <a:t>b) False</a:t>
            </a:r>
            <a:endParaRPr>
              <a:solidFill>
                <a:srgbClr val="3F3F3F"/>
              </a:solidFill>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6"/>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Self-assessment</a:t>
            </a:r>
            <a:endParaRPr/>
          </a:p>
        </p:txBody>
      </p:sp>
      <p:sp>
        <p:nvSpPr>
          <p:cNvPr id="336" name="Google Shape;336;p26"/>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Multiple-choice questions: </a:t>
            </a:r>
            <a:r>
              <a:rPr lang="en-US" sz="1800"/>
              <a:t>solutions</a:t>
            </a:r>
            <a:endParaRPr sz="1800"/>
          </a:p>
        </p:txBody>
      </p:sp>
      <p:sp>
        <p:nvSpPr>
          <p:cNvPr id="337" name="Google Shape;337;p26"/>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8" name="Google Shape;338;p26"/>
          <p:cNvSpPr txBox="1"/>
          <p:nvPr/>
        </p:nvSpPr>
        <p:spPr>
          <a:xfrm>
            <a:off x="251520"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1: </a:t>
            </a:r>
            <a:endParaRPr>
              <a:solidFill>
                <a:srgbClr val="3F3F3F"/>
              </a:solidFill>
            </a:endParaRPr>
          </a:p>
          <a:p>
            <a:pPr indent="0" lvl="0" marL="0" marR="0" rtl="0" algn="l">
              <a:spcBef>
                <a:spcPts val="0"/>
              </a:spcBef>
              <a:spcAft>
                <a:spcPts val="0"/>
              </a:spcAft>
              <a:buClr>
                <a:srgbClr val="3F3F3F"/>
              </a:buClr>
              <a:buSzPts val="1400"/>
              <a:buFont typeface="Arial"/>
              <a:buNone/>
            </a:pPr>
            <a:r>
              <a:t/>
            </a:r>
            <a:endParaRPr>
              <a:solidFill>
                <a:srgbClr val="3F3F3F"/>
              </a:solidFill>
            </a:endParaRPr>
          </a:p>
          <a:p>
            <a:pPr indent="0" lvl="0" marL="0" rtl="0" algn="l">
              <a:spcBef>
                <a:spcPts val="0"/>
              </a:spcBef>
              <a:spcAft>
                <a:spcPts val="0"/>
              </a:spcAft>
              <a:buClr>
                <a:schemeClr val="hlink"/>
              </a:buClr>
              <a:buSzPts val="1400"/>
              <a:buFont typeface="Arial"/>
              <a:buNone/>
            </a:pPr>
            <a:r>
              <a:rPr b="1" lang="en-US">
                <a:solidFill>
                  <a:schemeClr val="dk1"/>
                </a:solidFill>
              </a:rPr>
              <a:t>People with a growth mindset like thinking of original ways to do things</a:t>
            </a:r>
            <a:endParaRPr b="1">
              <a:solidFill>
                <a:schemeClr val="dk1"/>
              </a:solidFill>
            </a:endParaRPr>
          </a:p>
          <a:p>
            <a:pPr indent="0" lvl="0" marL="0" rtl="0" algn="l">
              <a:spcBef>
                <a:spcPts val="0"/>
              </a:spcBef>
              <a:spcAft>
                <a:spcPts val="0"/>
              </a:spcAft>
              <a:buClr>
                <a:schemeClr val="hlink"/>
              </a:buClr>
              <a:buSzPts val="1400"/>
              <a:buFont typeface="Arial"/>
              <a:buNone/>
            </a:pPr>
            <a:r>
              <a:t/>
            </a:r>
            <a:endParaRPr b="1">
              <a:solidFill>
                <a:schemeClr val="dk1"/>
              </a:solidFill>
            </a:endParaRPr>
          </a:p>
          <a:p>
            <a:pPr indent="0" lvl="0" marL="0" rtl="0" algn="l">
              <a:spcBef>
                <a:spcPts val="280"/>
              </a:spcBef>
              <a:spcAft>
                <a:spcPts val="0"/>
              </a:spcAft>
              <a:buClr>
                <a:schemeClr val="hlink"/>
              </a:buClr>
              <a:buSzPts val="1400"/>
              <a:buFont typeface="Arial"/>
              <a:buNone/>
            </a:pPr>
            <a:r>
              <a:rPr b="1" lang="en-US">
                <a:solidFill>
                  <a:schemeClr val="hlink"/>
                </a:solidFill>
              </a:rPr>
              <a:t>True</a:t>
            </a:r>
            <a:endParaRPr b="1">
              <a:solidFill>
                <a:schemeClr val="dk1"/>
              </a:solidFill>
            </a:endParaRPr>
          </a:p>
          <a:p>
            <a:pPr indent="0" lvl="0" marL="0" rtl="0" algn="l">
              <a:spcBef>
                <a:spcPts val="280"/>
              </a:spcBef>
              <a:spcAft>
                <a:spcPts val="0"/>
              </a:spcAft>
              <a:buClr>
                <a:schemeClr val="hlink"/>
              </a:buClr>
              <a:buSzPts val="1400"/>
              <a:buFont typeface="Arial"/>
              <a:buNone/>
            </a:pPr>
            <a:r>
              <a:t/>
            </a:r>
            <a:endParaRPr>
              <a:solidFill>
                <a:schemeClr val="dk1"/>
              </a:solidFill>
            </a:endParaRPr>
          </a:p>
          <a:p>
            <a:pPr indent="0" lvl="0" marL="0" marR="0" rtl="0" algn="l">
              <a:spcBef>
                <a:spcPts val="0"/>
              </a:spcBef>
              <a:spcAft>
                <a:spcPts val="0"/>
              </a:spcAft>
              <a:buClr>
                <a:srgbClr val="3F3F3F"/>
              </a:buClr>
              <a:buSzPts val="1400"/>
              <a:buFont typeface="Arial"/>
              <a:buNone/>
            </a:pPr>
            <a:r>
              <a:t/>
            </a:r>
            <a:endParaRPr>
              <a:solidFill>
                <a:srgbClr val="3F3F3F"/>
              </a:solidFill>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39" name="Google Shape;339;p26"/>
          <p:cNvSpPr txBox="1"/>
          <p:nvPr/>
        </p:nvSpPr>
        <p:spPr>
          <a:xfrm>
            <a:off x="3167844"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2: </a:t>
            </a:r>
            <a:endParaRPr b="1" sz="1400">
              <a:solidFill>
                <a:srgbClr val="3F3F3F"/>
              </a:solidFill>
              <a:latin typeface="Arial"/>
              <a:ea typeface="Arial"/>
              <a:cs typeface="Arial"/>
              <a:sym typeface="Arial"/>
            </a:endParaRPr>
          </a:p>
          <a:p>
            <a:pPr indent="0" lvl="0" marL="0" marR="0" rtl="0" algn="l">
              <a:spcBef>
                <a:spcPts val="0"/>
              </a:spcBef>
              <a:spcAft>
                <a:spcPts val="0"/>
              </a:spcAft>
              <a:buClr>
                <a:srgbClr val="3F3F3F"/>
              </a:buClr>
              <a:buSzPts val="1400"/>
              <a:buFont typeface="Arial"/>
              <a:buNone/>
            </a:pPr>
            <a:r>
              <a:t/>
            </a:r>
            <a:endParaRPr b="1">
              <a:solidFill>
                <a:srgbClr val="3F3F3F"/>
              </a:solidFill>
            </a:endParaRPr>
          </a:p>
          <a:p>
            <a:pPr indent="0" lvl="0" marL="0" rtl="0" algn="l">
              <a:spcBef>
                <a:spcPts val="0"/>
              </a:spcBef>
              <a:spcAft>
                <a:spcPts val="0"/>
              </a:spcAft>
              <a:buClr>
                <a:schemeClr val="hlink"/>
              </a:buClr>
              <a:buSzPts val="1400"/>
              <a:buFont typeface="Arial"/>
              <a:buNone/>
            </a:pPr>
            <a:r>
              <a:rPr b="1" lang="en-US" sz="1300">
                <a:solidFill>
                  <a:schemeClr val="dk1"/>
                </a:solidFill>
              </a:rPr>
              <a:t>People with Growth mindset when they make a mistake, they try to figure out some learning.</a:t>
            </a:r>
            <a:endParaRPr b="1" sz="1300">
              <a:solidFill>
                <a:schemeClr val="dk1"/>
              </a:solidFill>
            </a:endParaRPr>
          </a:p>
          <a:p>
            <a:pPr indent="0" lvl="0" marL="0" rtl="0" algn="l">
              <a:spcBef>
                <a:spcPts val="0"/>
              </a:spcBef>
              <a:spcAft>
                <a:spcPts val="0"/>
              </a:spcAft>
              <a:buClr>
                <a:schemeClr val="hlink"/>
              </a:buClr>
              <a:buSzPts val="1400"/>
              <a:buFont typeface="Arial"/>
              <a:buNone/>
            </a:pPr>
            <a:r>
              <a:t/>
            </a:r>
            <a:endParaRPr b="1" sz="1600">
              <a:solidFill>
                <a:schemeClr val="hlink"/>
              </a:solidFill>
            </a:endParaRPr>
          </a:p>
          <a:p>
            <a:pPr indent="0" lvl="0" marL="0" rtl="0" algn="l">
              <a:spcBef>
                <a:spcPts val="280"/>
              </a:spcBef>
              <a:spcAft>
                <a:spcPts val="0"/>
              </a:spcAft>
              <a:buClr>
                <a:schemeClr val="hlink"/>
              </a:buClr>
              <a:buSzPts val="1400"/>
              <a:buFont typeface="Arial"/>
              <a:buNone/>
            </a:pPr>
            <a:r>
              <a:rPr b="1" lang="en-US">
                <a:solidFill>
                  <a:schemeClr val="hlink"/>
                </a:solidFill>
              </a:rPr>
              <a:t>True</a:t>
            </a:r>
            <a:endParaRPr b="1">
              <a:solidFill>
                <a:schemeClr val="dk1"/>
              </a:solidFill>
            </a:endParaRPr>
          </a:p>
          <a:p>
            <a:pPr indent="0" lvl="0" marL="0" marR="0" rtl="0" algn="l">
              <a:spcBef>
                <a:spcPts val="0"/>
              </a:spcBef>
              <a:spcAft>
                <a:spcPts val="0"/>
              </a:spcAft>
              <a:buClr>
                <a:srgbClr val="3F3F3F"/>
              </a:buClr>
              <a:buSzPts val="1400"/>
              <a:buFont typeface="Arial"/>
              <a:buNone/>
            </a:pPr>
            <a:r>
              <a:t/>
            </a:r>
            <a:endParaRPr b="1">
              <a:solidFill>
                <a:srgbClr val="3F3F3F"/>
              </a:solidFill>
            </a:endParaRPr>
          </a:p>
          <a:p>
            <a:pPr indent="0" lvl="0" marL="0" marR="0" rtl="0" algn="l">
              <a:spcBef>
                <a:spcPts val="28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40" name="Google Shape;340;p26"/>
          <p:cNvSpPr txBox="1"/>
          <p:nvPr/>
        </p:nvSpPr>
        <p:spPr>
          <a:xfrm>
            <a:off x="6084168"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3: </a:t>
            </a:r>
            <a:endParaRPr>
              <a:solidFill>
                <a:srgbClr val="3F3F3F"/>
              </a:solidFill>
            </a:endParaRPr>
          </a:p>
          <a:p>
            <a:pPr indent="0" lvl="0" marL="0" marR="0" rtl="0" algn="l">
              <a:spcBef>
                <a:spcPts val="0"/>
              </a:spcBef>
              <a:spcAft>
                <a:spcPts val="0"/>
              </a:spcAft>
              <a:buClr>
                <a:srgbClr val="3F3F3F"/>
              </a:buClr>
              <a:buSzPts val="1400"/>
              <a:buFont typeface="Arial"/>
              <a:buNone/>
            </a:pPr>
            <a:r>
              <a:t/>
            </a:r>
            <a:endParaRPr>
              <a:solidFill>
                <a:srgbClr val="3F3F3F"/>
              </a:solidFill>
            </a:endParaRPr>
          </a:p>
          <a:p>
            <a:pPr indent="0" lvl="0" marL="0" marR="0" rtl="0" algn="l">
              <a:spcBef>
                <a:spcPts val="0"/>
              </a:spcBef>
              <a:spcAft>
                <a:spcPts val="0"/>
              </a:spcAft>
              <a:buClr>
                <a:srgbClr val="3F3F3F"/>
              </a:buClr>
              <a:buSzPts val="1400"/>
              <a:buFont typeface="Arial"/>
              <a:buNone/>
            </a:pPr>
            <a:r>
              <a:rPr b="1" lang="en-US">
                <a:solidFill>
                  <a:schemeClr val="dk1"/>
                </a:solidFill>
              </a:rPr>
              <a:t>People with Growth mindset see mistakes as valuable learning opportunities.</a:t>
            </a:r>
            <a:endParaRPr sz="1100">
              <a:solidFill>
                <a:schemeClr val="dk1"/>
              </a:solidFill>
            </a:endParaRPr>
          </a:p>
          <a:p>
            <a:pPr indent="0" lvl="0" marL="0" rtl="0" algn="l">
              <a:spcBef>
                <a:spcPts val="0"/>
              </a:spcBef>
              <a:spcAft>
                <a:spcPts val="0"/>
              </a:spcAft>
              <a:buClr>
                <a:schemeClr val="hlink"/>
              </a:buClr>
              <a:buSzPts val="1400"/>
              <a:buFont typeface="Arial"/>
              <a:buNone/>
            </a:pPr>
            <a:r>
              <a:t/>
            </a:r>
            <a:endParaRPr b="1">
              <a:solidFill>
                <a:schemeClr val="hlink"/>
              </a:solidFill>
            </a:endParaRPr>
          </a:p>
          <a:p>
            <a:pPr indent="0" lvl="0" marL="0" rtl="0" algn="l">
              <a:spcBef>
                <a:spcPts val="280"/>
              </a:spcBef>
              <a:spcAft>
                <a:spcPts val="0"/>
              </a:spcAft>
              <a:buClr>
                <a:schemeClr val="hlink"/>
              </a:buClr>
              <a:buSzPts val="1400"/>
              <a:buFont typeface="Arial"/>
              <a:buNone/>
            </a:pPr>
            <a:r>
              <a:rPr b="1" lang="en-US">
                <a:solidFill>
                  <a:schemeClr val="hlink"/>
                </a:solidFill>
              </a:rPr>
              <a:t>True</a:t>
            </a:r>
            <a:endParaRPr b="1">
              <a:solidFill>
                <a:schemeClr val="dk1"/>
              </a:solidFill>
            </a:endParaRPr>
          </a:p>
          <a:p>
            <a:pPr indent="0" lvl="0" marL="0" marR="0" rtl="0" algn="l">
              <a:spcBef>
                <a:spcPts val="0"/>
              </a:spcBef>
              <a:spcAft>
                <a:spcPts val="0"/>
              </a:spcAft>
              <a:buClr>
                <a:srgbClr val="3F3F3F"/>
              </a:buClr>
              <a:buSzPts val="1400"/>
              <a:buFont typeface="Arial"/>
              <a:buNone/>
            </a:pPr>
            <a:r>
              <a:t/>
            </a:r>
            <a:endParaRPr>
              <a:solidFill>
                <a:srgbClr val="3F3F3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7"/>
          <p:cNvSpPr txBox="1"/>
          <p:nvPr>
            <p:ph idx="1" type="body"/>
          </p:nvPr>
        </p:nvSpPr>
        <p:spPr>
          <a:xfrm>
            <a:off x="0" y="123478"/>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2800"/>
              <a:buNone/>
            </a:pPr>
            <a:r>
              <a:rPr lang="en-US" sz="2800"/>
              <a:t>Self-assessment</a:t>
            </a:r>
            <a:endParaRPr/>
          </a:p>
        </p:txBody>
      </p:sp>
      <p:sp>
        <p:nvSpPr>
          <p:cNvPr id="346" name="Google Shape;346;p27"/>
          <p:cNvSpPr txBox="1"/>
          <p:nvPr>
            <p:ph idx="2" type="body"/>
          </p:nvPr>
        </p:nvSpPr>
        <p:spPr>
          <a:xfrm>
            <a:off x="899592" y="1170912"/>
            <a:ext cx="6120680" cy="28279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3F3F3F"/>
              </a:buClr>
              <a:buSzPts val="1800"/>
              <a:buNone/>
            </a:pPr>
            <a:r>
              <a:rPr b="1" lang="en-US" sz="1800"/>
              <a:t>Multiple-choice questions: </a:t>
            </a:r>
            <a:r>
              <a:rPr lang="en-US" sz="1800"/>
              <a:t>solutions</a:t>
            </a:r>
            <a:endParaRPr sz="1800"/>
          </a:p>
        </p:txBody>
      </p:sp>
      <p:sp>
        <p:nvSpPr>
          <p:cNvPr id="347" name="Google Shape;347;p27"/>
          <p:cNvSpPr/>
          <p:nvPr/>
        </p:nvSpPr>
        <p:spPr>
          <a:xfrm>
            <a:off x="558587" y="1011837"/>
            <a:ext cx="341005" cy="441873"/>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8" name="Google Shape;348;p27"/>
          <p:cNvSpPr txBox="1"/>
          <p:nvPr/>
        </p:nvSpPr>
        <p:spPr>
          <a:xfrm>
            <a:off x="1619673" y="1771394"/>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4: </a:t>
            </a:r>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US" sz="1300">
                <a:solidFill>
                  <a:schemeClr val="dk1"/>
                </a:solidFill>
              </a:rPr>
              <a:t>Your personality is pretty much set in stone and there isn't much you can do to change it.</a:t>
            </a:r>
            <a:endParaRPr b="1" sz="1300">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b="1" sz="1300">
              <a:solidFill>
                <a:schemeClr val="dk1"/>
              </a:solidFill>
            </a:endParaRPr>
          </a:p>
          <a:p>
            <a:pPr indent="0" lvl="0" marL="0" rtl="0" algn="l">
              <a:lnSpc>
                <a:spcPct val="107916"/>
              </a:lnSpc>
              <a:spcBef>
                <a:spcPts val="800"/>
              </a:spcBef>
              <a:spcAft>
                <a:spcPts val="0"/>
              </a:spcAft>
              <a:buClr>
                <a:schemeClr val="dk1"/>
              </a:buClr>
              <a:buSzPts val="1100"/>
              <a:buFont typeface="Arial"/>
              <a:buNone/>
            </a:pPr>
            <a:r>
              <a:rPr b="1" lang="en-US" sz="1300">
                <a:solidFill>
                  <a:schemeClr val="dk1"/>
                </a:solidFill>
              </a:rPr>
              <a:t>False</a:t>
            </a:r>
            <a:endParaRPr sz="1600"/>
          </a:p>
          <a:p>
            <a:pPr indent="0" lvl="0" marL="0" marR="0" rtl="0" algn="l">
              <a:spcBef>
                <a:spcPts val="800"/>
              </a:spcBef>
              <a:spcAft>
                <a:spcPts val="0"/>
              </a:spcAft>
              <a:buClr>
                <a:srgbClr val="3F3F3F"/>
              </a:buClr>
              <a:buSzPts val="1400"/>
              <a:buFont typeface="Arial"/>
              <a:buNone/>
            </a:pPr>
            <a:r>
              <a:rPr b="0" lang="en-US" sz="1400">
                <a:solidFill>
                  <a:srgbClr val="3F3F3F"/>
                </a:solidFill>
                <a:latin typeface="Arial"/>
                <a:ea typeface="Arial"/>
                <a:cs typeface="Arial"/>
                <a:sym typeface="Arial"/>
              </a:rPr>
              <a:t> </a:t>
            </a:r>
            <a:endParaRPr/>
          </a:p>
        </p:txBody>
      </p:sp>
      <p:sp>
        <p:nvSpPr>
          <p:cNvPr id="349" name="Google Shape;349;p27"/>
          <p:cNvSpPr txBox="1"/>
          <p:nvPr/>
        </p:nvSpPr>
        <p:spPr>
          <a:xfrm>
            <a:off x="4716016" y="1766005"/>
            <a:ext cx="2808312" cy="2365658"/>
          </a:xfrm>
          <a:prstGeom prst="rect">
            <a:avLst/>
          </a:prstGeom>
          <a:solidFill>
            <a:srgbClr val="FCECCD"/>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400"/>
              <a:buFont typeface="Arial"/>
              <a:buNone/>
            </a:pPr>
            <a:r>
              <a:rPr b="1" lang="en-US" sz="1400">
                <a:solidFill>
                  <a:srgbClr val="3F3F3F"/>
                </a:solidFill>
                <a:latin typeface="Arial"/>
                <a:ea typeface="Arial"/>
                <a:cs typeface="Arial"/>
                <a:sym typeface="Arial"/>
              </a:rPr>
              <a:t>Question 5: </a:t>
            </a:r>
            <a:endParaRPr/>
          </a:p>
          <a:p>
            <a:pPr indent="0" lvl="0" marL="0" marR="0" rtl="0" algn="l">
              <a:spcBef>
                <a:spcPts val="280"/>
              </a:spcBef>
              <a:spcAft>
                <a:spcPts val="0"/>
              </a:spcAft>
              <a:buClr>
                <a:srgbClr val="3F3F3F"/>
              </a:buClr>
              <a:buSzPts val="1400"/>
              <a:buFont typeface="Arial"/>
              <a:buNone/>
            </a:pPr>
            <a:r>
              <a:t/>
            </a:r>
            <a:endParaRPr/>
          </a:p>
          <a:p>
            <a:pPr indent="0" lvl="0" marL="0" marR="0" rtl="0" algn="l">
              <a:spcBef>
                <a:spcPts val="280"/>
              </a:spcBef>
              <a:spcAft>
                <a:spcPts val="0"/>
              </a:spcAft>
              <a:buClr>
                <a:srgbClr val="3F3F3F"/>
              </a:buClr>
              <a:buSzPts val="1400"/>
              <a:buFont typeface="Arial"/>
              <a:buNone/>
            </a:pPr>
            <a:r>
              <a:rPr b="1" lang="en-US" sz="1300">
                <a:solidFill>
                  <a:schemeClr val="dk1"/>
                </a:solidFill>
              </a:rPr>
              <a:t>People with Growth mindset like trying new things, even if they don’t do them well.</a:t>
            </a:r>
            <a:endParaRPr b="1" sz="1300">
              <a:solidFill>
                <a:schemeClr val="dk1"/>
              </a:solidFill>
            </a:endParaRPr>
          </a:p>
          <a:p>
            <a:pPr indent="0" lvl="0" marL="0" rtl="0" algn="l">
              <a:lnSpc>
                <a:spcPct val="107916"/>
              </a:lnSpc>
              <a:spcBef>
                <a:spcPts val="0"/>
              </a:spcBef>
              <a:spcAft>
                <a:spcPts val="0"/>
              </a:spcAft>
              <a:buClr>
                <a:schemeClr val="dk1"/>
              </a:buClr>
              <a:buSzPts val="1100"/>
              <a:buFont typeface="Arial"/>
              <a:buNone/>
            </a:pPr>
            <a:r>
              <a:t/>
            </a:r>
            <a:endParaRPr sz="1300">
              <a:solidFill>
                <a:schemeClr val="dk1"/>
              </a:solidFill>
            </a:endParaRPr>
          </a:p>
          <a:p>
            <a:pPr indent="0" lvl="0" marL="0" rtl="0" algn="l">
              <a:spcBef>
                <a:spcPts val="800"/>
              </a:spcBef>
              <a:spcAft>
                <a:spcPts val="0"/>
              </a:spcAft>
              <a:buClr>
                <a:schemeClr val="dk1"/>
              </a:buClr>
              <a:buSzPts val="1100"/>
              <a:buFont typeface="Arial"/>
              <a:buNone/>
            </a:pPr>
            <a:r>
              <a:rPr b="1" lang="en-US" sz="1300">
                <a:solidFill>
                  <a:schemeClr val="dk1"/>
                </a:solidFill>
              </a:rPr>
              <a:t>True</a:t>
            </a:r>
            <a:endParaRPr sz="1300">
              <a:solidFill>
                <a:schemeClr val="dk1"/>
              </a:solidFill>
            </a:endParaRPr>
          </a:p>
          <a:p>
            <a:pPr indent="0" lvl="0" marL="0" marR="0" rtl="0" algn="l">
              <a:spcBef>
                <a:spcPts val="280"/>
              </a:spcBef>
              <a:spcAft>
                <a:spcPts val="0"/>
              </a:spcAft>
              <a:buClr>
                <a:srgbClr val="3F3F3F"/>
              </a:buClr>
              <a:buSzPts val="1400"/>
              <a:buFont typeface="Arial"/>
              <a:buNone/>
            </a:pPr>
            <a:r>
              <a:t/>
            </a:r>
            <a:endParaRPr>
              <a:solidFill>
                <a:srgbClr val="3F3F3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8"/>
          <p:cNvSpPr txBox="1"/>
          <p:nvPr>
            <p:ph idx="1" type="body"/>
          </p:nvPr>
        </p:nvSpPr>
        <p:spPr>
          <a:xfrm>
            <a:off x="0" y="446003"/>
            <a:ext cx="9144000" cy="5760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200"/>
              <a:buNone/>
            </a:pPr>
            <a:r>
              <a:rPr lang="en-US" sz="3200"/>
              <a:t>Summing up</a:t>
            </a:r>
            <a:endParaRPr sz="3200"/>
          </a:p>
        </p:txBody>
      </p:sp>
      <p:grpSp>
        <p:nvGrpSpPr>
          <p:cNvPr id="355" name="Google Shape;355;p28"/>
          <p:cNvGrpSpPr/>
          <p:nvPr/>
        </p:nvGrpSpPr>
        <p:grpSpPr>
          <a:xfrm>
            <a:off x="3583892" y="1752851"/>
            <a:ext cx="900000" cy="900000"/>
            <a:chOff x="3563888" y="1923678"/>
            <a:chExt cx="900000" cy="900000"/>
          </a:xfrm>
        </p:grpSpPr>
        <p:sp>
          <p:nvSpPr>
            <p:cNvPr id="356" name="Google Shape;356;p28"/>
            <p:cNvSpPr/>
            <p:nvPr/>
          </p:nvSpPr>
          <p:spPr>
            <a:xfrm>
              <a:off x="3563888" y="1923678"/>
              <a:ext cx="900000" cy="90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7" name="Google Shape;357;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58" name="Google Shape;358;p28"/>
          <p:cNvGrpSpPr/>
          <p:nvPr/>
        </p:nvGrpSpPr>
        <p:grpSpPr>
          <a:xfrm rot="5400000">
            <a:off x="4594682" y="1500851"/>
            <a:ext cx="1152000" cy="1152000"/>
            <a:chOff x="3563888" y="1923678"/>
            <a:chExt cx="900000" cy="900000"/>
          </a:xfrm>
        </p:grpSpPr>
        <p:sp>
          <p:nvSpPr>
            <p:cNvPr id="359" name="Google Shape;359;p28"/>
            <p:cNvSpPr/>
            <p:nvPr/>
          </p:nvSpPr>
          <p:spPr>
            <a:xfrm>
              <a:off x="3563888" y="1923678"/>
              <a:ext cx="900000" cy="9000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0" name="Google Shape;360;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61" name="Google Shape;361;p28"/>
          <p:cNvGrpSpPr/>
          <p:nvPr/>
        </p:nvGrpSpPr>
        <p:grpSpPr>
          <a:xfrm rot="10800000">
            <a:off x="4594682" y="2765140"/>
            <a:ext cx="720000" cy="720000"/>
            <a:chOff x="3563888" y="1923678"/>
            <a:chExt cx="900000" cy="900000"/>
          </a:xfrm>
        </p:grpSpPr>
        <p:sp>
          <p:nvSpPr>
            <p:cNvPr id="362" name="Google Shape;362;p28"/>
            <p:cNvSpPr/>
            <p:nvPr/>
          </p:nvSpPr>
          <p:spPr>
            <a:xfrm>
              <a:off x="3563888" y="1923678"/>
              <a:ext cx="900000" cy="900000"/>
            </a:xfrm>
            <a:prstGeom prst="rect">
              <a:avLst/>
            </a:prstGeom>
            <a:solidFill>
              <a:srgbClr val="F39E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3" name="Google Shape;363;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364" name="Google Shape;364;p28"/>
          <p:cNvGrpSpPr/>
          <p:nvPr/>
        </p:nvGrpSpPr>
        <p:grpSpPr>
          <a:xfrm rot="-5400000">
            <a:off x="3475859" y="2765141"/>
            <a:ext cx="1008033" cy="1008033"/>
            <a:chOff x="3563888" y="1923678"/>
            <a:chExt cx="900000" cy="900000"/>
          </a:xfrm>
        </p:grpSpPr>
        <p:sp>
          <p:nvSpPr>
            <p:cNvPr id="365" name="Google Shape;365;p28"/>
            <p:cNvSpPr/>
            <p:nvPr/>
          </p:nvSpPr>
          <p:spPr>
            <a:xfrm>
              <a:off x="3563888" y="1923678"/>
              <a:ext cx="900000" cy="900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6" name="Google Shape;366;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367" name="Google Shape;367;p28"/>
          <p:cNvSpPr txBox="1"/>
          <p:nvPr/>
        </p:nvSpPr>
        <p:spPr>
          <a:xfrm>
            <a:off x="3993095" y="2171366"/>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87B5BA"/>
                </a:solidFill>
                <a:latin typeface="Arial"/>
                <a:ea typeface="Arial"/>
                <a:cs typeface="Arial"/>
                <a:sym typeface="Arial"/>
              </a:rPr>
              <a:t>A</a:t>
            </a:r>
            <a:endParaRPr b="1" sz="2000">
              <a:solidFill>
                <a:srgbClr val="87B5BA"/>
              </a:solidFill>
              <a:latin typeface="Arial"/>
              <a:ea typeface="Arial"/>
              <a:cs typeface="Arial"/>
              <a:sym typeface="Arial"/>
            </a:endParaRPr>
          </a:p>
        </p:txBody>
      </p:sp>
      <p:sp>
        <p:nvSpPr>
          <p:cNvPr id="368" name="Google Shape;368;p28"/>
          <p:cNvSpPr txBox="1"/>
          <p:nvPr/>
        </p:nvSpPr>
        <p:spPr>
          <a:xfrm>
            <a:off x="4701297" y="2131662"/>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86BD70"/>
                </a:solidFill>
                <a:latin typeface="Arial"/>
                <a:ea typeface="Arial"/>
                <a:cs typeface="Arial"/>
                <a:sym typeface="Arial"/>
              </a:rPr>
              <a:t>B</a:t>
            </a:r>
            <a:endParaRPr b="1" sz="2000">
              <a:solidFill>
                <a:srgbClr val="86BD70"/>
              </a:solidFill>
              <a:latin typeface="Arial"/>
              <a:ea typeface="Arial"/>
              <a:cs typeface="Arial"/>
              <a:sym typeface="Arial"/>
            </a:endParaRPr>
          </a:p>
        </p:txBody>
      </p:sp>
      <p:sp>
        <p:nvSpPr>
          <p:cNvPr id="369" name="Google Shape;369;p28"/>
          <p:cNvSpPr txBox="1"/>
          <p:nvPr/>
        </p:nvSpPr>
        <p:spPr>
          <a:xfrm>
            <a:off x="3993095" y="2859371"/>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87B5BA"/>
                </a:solidFill>
                <a:latin typeface="Arial"/>
                <a:ea typeface="Arial"/>
                <a:cs typeface="Arial"/>
                <a:sym typeface="Arial"/>
              </a:rPr>
              <a:t>C</a:t>
            </a:r>
            <a:endParaRPr b="1" sz="2000">
              <a:solidFill>
                <a:srgbClr val="87B5BA"/>
              </a:solidFill>
              <a:latin typeface="Arial"/>
              <a:ea typeface="Arial"/>
              <a:cs typeface="Arial"/>
              <a:sym typeface="Arial"/>
            </a:endParaRPr>
          </a:p>
        </p:txBody>
      </p:sp>
      <p:sp>
        <p:nvSpPr>
          <p:cNvPr id="370" name="Google Shape;370;p28"/>
          <p:cNvSpPr txBox="1"/>
          <p:nvPr/>
        </p:nvSpPr>
        <p:spPr>
          <a:xfrm>
            <a:off x="4606330" y="2781099"/>
            <a:ext cx="4028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rgbClr val="F39E5A"/>
                </a:solidFill>
                <a:latin typeface="Arial"/>
                <a:ea typeface="Arial"/>
                <a:cs typeface="Arial"/>
                <a:sym typeface="Arial"/>
              </a:rPr>
              <a:t>D</a:t>
            </a:r>
            <a:endParaRPr b="1" sz="2000">
              <a:solidFill>
                <a:srgbClr val="F39E5A"/>
              </a:solidFill>
              <a:latin typeface="Arial"/>
              <a:ea typeface="Arial"/>
              <a:cs typeface="Arial"/>
              <a:sym typeface="Arial"/>
            </a:endParaRPr>
          </a:p>
        </p:txBody>
      </p:sp>
      <p:sp>
        <p:nvSpPr>
          <p:cNvPr id="371" name="Google Shape;371;p28"/>
          <p:cNvSpPr/>
          <p:nvPr/>
        </p:nvSpPr>
        <p:spPr>
          <a:xfrm>
            <a:off x="3698714" y="1863598"/>
            <a:ext cx="322655" cy="302034"/>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2" name="Google Shape;372;p28"/>
          <p:cNvSpPr/>
          <p:nvPr/>
        </p:nvSpPr>
        <p:spPr>
          <a:xfrm rot="2700000">
            <a:off x="3674803" y="3244507"/>
            <a:ext cx="244448" cy="438249"/>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3" name="Google Shape;373;p28"/>
          <p:cNvSpPr/>
          <p:nvPr/>
        </p:nvSpPr>
        <p:spPr>
          <a:xfrm>
            <a:off x="5201489" y="1682116"/>
            <a:ext cx="391466" cy="394735"/>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4" name="Google Shape;374;p28"/>
          <p:cNvSpPr/>
          <p:nvPr/>
        </p:nvSpPr>
        <p:spPr>
          <a:xfrm>
            <a:off x="4914910" y="3155788"/>
            <a:ext cx="295178" cy="226737"/>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375" name="Google Shape;375;p28"/>
          <p:cNvGrpSpPr/>
          <p:nvPr/>
        </p:nvGrpSpPr>
        <p:grpSpPr>
          <a:xfrm>
            <a:off x="510146" y="1017055"/>
            <a:ext cx="2539664" cy="1277400"/>
            <a:chOff x="803636" y="2816252"/>
            <a:chExt cx="2059804" cy="1277400"/>
          </a:xfrm>
        </p:grpSpPr>
        <p:sp>
          <p:nvSpPr>
            <p:cNvPr id="376" name="Google Shape;376;p28"/>
            <p:cNvSpPr txBox="1"/>
            <p:nvPr/>
          </p:nvSpPr>
          <p:spPr>
            <a:xfrm>
              <a:off x="803640" y="3579862"/>
              <a:ext cx="20598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77" name="Google Shape;377;p28"/>
            <p:cNvSpPr txBox="1"/>
            <p:nvPr/>
          </p:nvSpPr>
          <p:spPr>
            <a:xfrm>
              <a:off x="803636" y="2816252"/>
              <a:ext cx="2059800" cy="1277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100">
                  <a:solidFill>
                    <a:schemeClr val="dk1"/>
                  </a:solidFill>
                </a:rPr>
                <a:t>A growth mindset means one embraces challenges, persists in the face of setbacks, takes responsibility for their words and actions, and acknowledges that effort is the path toward mastery. It is basically the reason why “practice makes perfect."</a:t>
              </a:r>
              <a:endParaRPr/>
            </a:p>
          </p:txBody>
        </p:sp>
      </p:grpSp>
      <p:grpSp>
        <p:nvGrpSpPr>
          <p:cNvPr id="378" name="Google Shape;378;p28"/>
          <p:cNvGrpSpPr/>
          <p:nvPr/>
        </p:nvGrpSpPr>
        <p:grpSpPr>
          <a:xfrm>
            <a:off x="510146" y="2355887"/>
            <a:ext cx="2539659" cy="2100888"/>
            <a:chOff x="803636" y="2354884"/>
            <a:chExt cx="2059800" cy="2100888"/>
          </a:xfrm>
        </p:grpSpPr>
        <p:sp>
          <p:nvSpPr>
            <p:cNvPr id="379" name="Google Shape;379;p28"/>
            <p:cNvSpPr txBox="1"/>
            <p:nvPr/>
          </p:nvSpPr>
          <p:spPr>
            <a:xfrm>
              <a:off x="803636" y="2631772"/>
              <a:ext cx="2059800" cy="182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highlight>
                    <a:srgbClr val="FFFFFF"/>
                  </a:highlight>
                </a:rPr>
                <a:t>The definition of growth mindset is much simpler than it sounds. In a nutshell, it is the</a:t>
              </a:r>
              <a:r>
                <a:rPr b="1" lang="en-US" sz="1100">
                  <a:solidFill>
                    <a:schemeClr val="dk1"/>
                  </a:solidFill>
                  <a:highlight>
                    <a:srgbClr val="FFFFFF"/>
                  </a:highlight>
                </a:rPr>
                <a:t> belief that skills and intelligence can be improved with effort and persistence</a:t>
              </a:r>
              <a:r>
                <a:rPr lang="en-US" sz="1100">
                  <a:solidFill>
                    <a:schemeClr val="dk1"/>
                  </a:solidFill>
                  <a:highlight>
                    <a:srgbClr val="FFFFFF"/>
                  </a:highlight>
                </a:rPr>
                <a:t>. People with a growth mindset embrace challenges, stay resilient in the face of difficulties, learn from constructive criticism, and seek out inspiration in others’ success</a:t>
              </a:r>
              <a:r>
                <a:rPr lang="en-US" sz="1350">
                  <a:solidFill>
                    <a:srgbClr val="111111"/>
                  </a:solidFill>
                  <a:highlight>
                    <a:srgbClr val="FFFFFF"/>
                  </a:highlight>
                </a:rPr>
                <a:t>.</a:t>
              </a: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80" name="Google Shape;380;p28"/>
            <p:cNvSpPr txBox="1"/>
            <p:nvPr/>
          </p:nvSpPr>
          <p:spPr>
            <a:xfrm flipH="1" rot="10800000">
              <a:off x="803636" y="2354884"/>
              <a:ext cx="2059800" cy="2769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sz="1200">
                <a:solidFill>
                  <a:srgbClr val="3F3F3F"/>
                </a:solidFill>
                <a:latin typeface="Arial"/>
                <a:ea typeface="Arial"/>
                <a:cs typeface="Arial"/>
                <a:sym typeface="Arial"/>
              </a:endParaRPr>
            </a:p>
          </p:txBody>
        </p:sp>
      </p:grpSp>
      <p:grpSp>
        <p:nvGrpSpPr>
          <p:cNvPr id="381" name="Google Shape;381;p28"/>
          <p:cNvGrpSpPr/>
          <p:nvPr/>
        </p:nvGrpSpPr>
        <p:grpSpPr>
          <a:xfrm>
            <a:off x="6084200" y="1068345"/>
            <a:ext cx="2539737" cy="1496740"/>
            <a:chOff x="803637" y="3362835"/>
            <a:chExt cx="2059803" cy="766380"/>
          </a:xfrm>
        </p:grpSpPr>
        <p:sp>
          <p:nvSpPr>
            <p:cNvPr id="382" name="Google Shape;382;p28"/>
            <p:cNvSpPr txBox="1"/>
            <p:nvPr/>
          </p:nvSpPr>
          <p:spPr>
            <a:xfrm>
              <a:off x="803637" y="3388515"/>
              <a:ext cx="2059800" cy="740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dk1"/>
                  </a:solidFill>
                </a:rPr>
                <a:t>While having a growth mindset can be helpful for everyone in general, it is especially important for young people who are still in the early stages of their education and careers, to build the habits and attitudes that will serve as a foundation for the years ahead.</a:t>
              </a:r>
              <a:endParaRPr sz="1200">
                <a:solidFill>
                  <a:srgbClr val="3F3F3F"/>
                </a:solidFill>
                <a:latin typeface="Arial"/>
                <a:ea typeface="Arial"/>
                <a:cs typeface="Arial"/>
                <a:sym typeface="Arial"/>
              </a:endParaRPr>
            </a:p>
          </p:txBody>
        </p:sp>
        <p:sp>
          <p:nvSpPr>
            <p:cNvPr id="383" name="Google Shape;383;p28"/>
            <p:cNvSpPr txBox="1"/>
            <p:nvPr/>
          </p:nvSpPr>
          <p:spPr>
            <a:xfrm>
              <a:off x="803640" y="3362835"/>
              <a:ext cx="2059800" cy="14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3F3F3F"/>
                </a:solidFill>
                <a:latin typeface="Arial"/>
                <a:ea typeface="Arial"/>
                <a:cs typeface="Arial"/>
                <a:sym typeface="Arial"/>
              </a:endParaRPr>
            </a:p>
          </p:txBody>
        </p:sp>
      </p:grpSp>
      <p:grpSp>
        <p:nvGrpSpPr>
          <p:cNvPr id="384" name="Google Shape;384;p28"/>
          <p:cNvGrpSpPr/>
          <p:nvPr/>
        </p:nvGrpSpPr>
        <p:grpSpPr>
          <a:xfrm>
            <a:off x="6084171" y="2777450"/>
            <a:ext cx="2539659" cy="1307930"/>
            <a:chOff x="803643" y="2776447"/>
            <a:chExt cx="2059800" cy="1307930"/>
          </a:xfrm>
        </p:grpSpPr>
        <p:sp>
          <p:nvSpPr>
            <p:cNvPr id="385" name="Google Shape;385;p28"/>
            <p:cNvSpPr txBox="1"/>
            <p:nvPr/>
          </p:nvSpPr>
          <p:spPr>
            <a:xfrm>
              <a:off x="803643" y="2945278"/>
              <a:ext cx="2059800" cy="1139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rgbClr val="3F3F3F"/>
                  </a:solidFill>
                  <a:latin typeface="Arial"/>
                  <a:ea typeface="Arial"/>
                  <a:cs typeface="Arial"/>
                  <a:sym typeface="Arial"/>
                </a:rPr>
                <a:t> </a:t>
              </a:r>
              <a:r>
                <a:rPr lang="en-US" sz="1100">
                  <a:solidFill>
                    <a:schemeClr val="dk1"/>
                  </a:solidFill>
                  <a:highlight>
                    <a:srgbClr val="FFFFFF"/>
                  </a:highlight>
                </a:rPr>
                <a:t>Having a growth mindset means believing that learning is a lifelong process, that success isn’t limited to our academic life, and that we can always learn something new.</a:t>
              </a:r>
              <a:endParaRPr sz="1100">
                <a:solidFill>
                  <a:schemeClr val="dk1"/>
                </a:solidFill>
                <a:highlight>
                  <a:srgbClr val="FFFFFF"/>
                </a:highlight>
              </a:endParaRPr>
            </a:p>
            <a:p>
              <a:pPr indent="0" lvl="0" marL="0" marR="0" rtl="0" algn="l">
                <a:spcBef>
                  <a:spcPts val="0"/>
                </a:spcBef>
                <a:spcAft>
                  <a:spcPts val="0"/>
                </a:spcAft>
                <a:buNone/>
              </a:pPr>
              <a:r>
                <a:rPr lang="en-US" sz="1200">
                  <a:solidFill>
                    <a:srgbClr val="3F3F3F"/>
                  </a:solidFill>
                  <a:latin typeface="Arial"/>
                  <a:ea typeface="Arial"/>
                  <a:cs typeface="Arial"/>
                  <a:sym typeface="Arial"/>
                </a:rPr>
                <a:t> </a:t>
              </a:r>
              <a:endParaRPr sz="1200">
                <a:solidFill>
                  <a:srgbClr val="3F3F3F"/>
                </a:solidFill>
                <a:latin typeface="Arial"/>
                <a:ea typeface="Arial"/>
                <a:cs typeface="Arial"/>
                <a:sym typeface="Arial"/>
              </a:endParaRPr>
            </a:p>
          </p:txBody>
        </p:sp>
        <p:sp>
          <p:nvSpPr>
            <p:cNvPr id="386" name="Google Shape;386;p28"/>
            <p:cNvSpPr txBox="1"/>
            <p:nvPr/>
          </p:nvSpPr>
          <p:spPr>
            <a:xfrm>
              <a:off x="803643" y="2776447"/>
              <a:ext cx="20598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200">
                <a:solidFill>
                  <a:srgbClr val="3F3F3F"/>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9"/>
          <p:cNvSpPr txBox="1"/>
          <p:nvPr>
            <p:ph idx="1" type="body"/>
          </p:nvPr>
        </p:nvSpPr>
        <p:spPr>
          <a:xfrm>
            <a:off x="-148" y="3003798"/>
            <a:ext cx="9144000" cy="576063"/>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3600"/>
              <a:buNone/>
            </a:pPr>
            <a:r>
              <a:rPr lang="en-US" sz="3600"/>
              <a:t>Thank you!</a:t>
            </a:r>
            <a:endParaRPr sz="3600"/>
          </a:p>
        </p:txBody>
      </p:sp>
      <p:sp>
        <p:nvSpPr>
          <p:cNvPr id="392" name="Google Shape;392;p29"/>
          <p:cNvSpPr txBox="1"/>
          <p:nvPr>
            <p:ph idx="2" type="body"/>
          </p:nvPr>
        </p:nvSpPr>
        <p:spPr>
          <a:xfrm>
            <a:off x="-148" y="3867894"/>
            <a:ext cx="9144000" cy="28803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3F3F3F"/>
              </a:buClr>
              <a:buSzPts val="1800"/>
              <a:buNone/>
            </a:pPr>
            <a:r>
              <a:rPr lang="en-US" sz="1800"/>
              <a:t>Continue your training path at </a:t>
            </a:r>
            <a:r>
              <a:rPr lang="en-US" sz="1800" u="sng">
                <a:solidFill>
                  <a:schemeClr val="hlink"/>
                </a:solidFill>
                <a:hlinkClick r:id="rId3"/>
              </a:rPr>
              <a:t>www.projectspecial.eu</a:t>
            </a:r>
            <a:r>
              <a:rPr lang="en-US" sz="1800"/>
              <a:t>!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0"/>
          <p:cNvSpPr/>
          <p:nvPr/>
        </p:nvSpPr>
        <p:spPr>
          <a:xfrm>
            <a:off x="215516" y="231278"/>
            <a:ext cx="8712968" cy="4788744"/>
          </a:xfrm>
          <a:prstGeom prst="frame">
            <a:avLst>
              <a:gd fmla="val 890" name="adj1"/>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10"/>
          <p:cNvSpPr/>
          <p:nvPr/>
        </p:nvSpPr>
        <p:spPr>
          <a:xfrm>
            <a:off x="6651775" y="0"/>
            <a:ext cx="2016224"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10"/>
          <p:cNvSpPr txBox="1"/>
          <p:nvPr/>
        </p:nvSpPr>
        <p:spPr>
          <a:xfrm>
            <a:off x="6763892" y="771302"/>
            <a:ext cx="1800200" cy="144040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2800"/>
              <a:buFont typeface="Arial"/>
              <a:buNone/>
            </a:pPr>
            <a:r>
              <a:rPr b="1" lang="en-US" sz="2800">
                <a:solidFill>
                  <a:schemeClr val="lt1"/>
                </a:solidFill>
              </a:rPr>
              <a:t>What is a Growth Mindset</a:t>
            </a:r>
            <a:endParaRPr sz="1800">
              <a:solidFill>
                <a:schemeClr val="lt1"/>
              </a:solidFill>
              <a:latin typeface="Arial"/>
              <a:ea typeface="Arial"/>
              <a:cs typeface="Arial"/>
              <a:sym typeface="Arial"/>
            </a:endParaRPr>
          </a:p>
        </p:txBody>
      </p:sp>
      <p:grpSp>
        <p:nvGrpSpPr>
          <p:cNvPr id="150" name="Google Shape;150;p10"/>
          <p:cNvGrpSpPr/>
          <p:nvPr/>
        </p:nvGrpSpPr>
        <p:grpSpPr>
          <a:xfrm>
            <a:off x="611569" y="383825"/>
            <a:ext cx="5688402" cy="4433100"/>
            <a:chOff x="3687665" y="895789"/>
            <a:chExt cx="2252400" cy="4433100"/>
          </a:xfrm>
        </p:grpSpPr>
        <p:sp>
          <p:nvSpPr>
            <p:cNvPr id="151" name="Google Shape;151;p10"/>
            <p:cNvSpPr txBox="1"/>
            <p:nvPr/>
          </p:nvSpPr>
          <p:spPr>
            <a:xfrm>
              <a:off x="3687665" y="895789"/>
              <a:ext cx="2252400" cy="4433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1200">
                  <a:solidFill>
                    <a:schemeClr val="dk1"/>
                  </a:solidFill>
                </a:rPr>
                <a:t>A mindset is the series of beliefs people hold about themselves, their self-perception. A growth mindset is a belief that you can develop your skills and talents through hard work, the right strategies, and guidance from others</a:t>
              </a:r>
              <a:r>
                <a:rPr b="1" lang="en-US" sz="1200">
                  <a:solidFill>
                    <a:schemeClr val="dk1"/>
                  </a:solidFill>
                </a:rPr>
                <a:t>. </a:t>
              </a:r>
              <a:endParaRPr b="1" sz="1200">
                <a:solidFill>
                  <a:schemeClr val="dk1"/>
                </a:solidFill>
              </a:endParaRPr>
            </a:p>
            <a:p>
              <a:pPr indent="0" lvl="0" marL="0" rtl="0" algn="l">
                <a:spcBef>
                  <a:spcPts val="2250"/>
                </a:spcBef>
                <a:spcAft>
                  <a:spcPts val="0"/>
                </a:spcAft>
                <a:buClr>
                  <a:schemeClr val="dk1"/>
                </a:buClr>
                <a:buSzPts val="1100"/>
                <a:buFont typeface="Arial"/>
                <a:buNone/>
              </a:pPr>
              <a:r>
                <a:rPr lang="en-US" sz="1200">
                  <a:solidFill>
                    <a:schemeClr val="dk1"/>
                  </a:solidFill>
                </a:rPr>
                <a:t>The term growth mindset was coined by American psychologist Professor Carol Dweck in her 2006 book </a:t>
              </a:r>
              <a:r>
                <a:rPr i="1" lang="en-US" sz="1200">
                  <a:solidFill>
                    <a:schemeClr val="dk1"/>
                  </a:solidFill>
                </a:rPr>
                <a:t>Mindset: The New Psychology of Success</a:t>
              </a:r>
              <a:r>
                <a:rPr lang="en-US" sz="1200">
                  <a:solidFill>
                    <a:schemeClr val="dk1"/>
                  </a:solidFill>
                </a:rPr>
                <a:t>. Her work explored how an individual’s underlying belief about their intelligence and ability to learn could impact their performance. </a:t>
              </a:r>
              <a:endParaRPr sz="1200">
                <a:solidFill>
                  <a:schemeClr val="dk1"/>
                </a:solidFill>
              </a:endParaRPr>
            </a:p>
            <a:p>
              <a:pPr indent="0" lvl="0" marL="0" rtl="0" algn="l">
                <a:spcBef>
                  <a:spcPts val="2250"/>
                </a:spcBef>
                <a:spcAft>
                  <a:spcPts val="0"/>
                </a:spcAft>
                <a:buSzPts val="1100"/>
                <a:buNone/>
              </a:pPr>
              <a:r>
                <a:rPr lang="en-US" sz="1200">
                  <a:solidFill>
                    <a:schemeClr val="dk1"/>
                  </a:solidFill>
                </a:rPr>
                <a:t>Her studies show that those who believe they can develop their talents tend to achieve more than those who feel their abilities are innate and fixed. Those with a growth mindset see opportunities instead of obstacles, choosing to challenge themselves to learn more rather than sticking in their comfort zone. </a:t>
              </a:r>
              <a:endParaRPr sz="1200">
                <a:solidFill>
                  <a:schemeClr val="dk1"/>
                </a:solidFill>
              </a:endParaRPr>
            </a:p>
            <a:p>
              <a:pPr indent="0" lvl="0" marL="0" rtl="0" algn="l">
                <a:spcBef>
                  <a:spcPts val="2250"/>
                </a:spcBef>
                <a:spcAft>
                  <a:spcPts val="0"/>
                </a:spcAft>
                <a:buClr>
                  <a:schemeClr val="dk1"/>
                </a:buClr>
                <a:buSzPts val="1100"/>
                <a:buFont typeface="Arial"/>
                <a:buNone/>
              </a:pPr>
              <a:r>
                <a:rPr lang="en-US" sz="1200">
                  <a:solidFill>
                    <a:schemeClr val="dk1"/>
                  </a:solidFill>
                </a:rPr>
                <a:t>As Professor Dweck explains it:  </a:t>
              </a:r>
              <a:r>
                <a:rPr b="1" lang="en-US" sz="1300">
                  <a:solidFill>
                    <a:schemeClr val="dk1"/>
                  </a:solidFill>
                  <a:latin typeface="Times New Roman"/>
                  <a:ea typeface="Times New Roman"/>
                  <a:cs typeface="Times New Roman"/>
                  <a:sym typeface="Times New Roman"/>
                </a:rPr>
                <a:t>“</a:t>
              </a:r>
              <a:r>
                <a:rPr b="1" i="1" lang="en-US" sz="1200">
                  <a:solidFill>
                    <a:schemeClr val="dk1"/>
                  </a:solidFill>
                </a:rPr>
                <a:t>This growth mindset is based on the belief that your basic qualities are things you can cultivate through your efforts. Although people may differ in every which way—in their initial talents and aptitudes, interests, or temperaments—everyone can change and grow through application and experience”.</a:t>
              </a:r>
              <a:endParaRPr b="1" i="1" sz="1200">
                <a:solidFill>
                  <a:schemeClr val="dk1"/>
                </a:solidFill>
              </a:endParaRPr>
            </a:p>
            <a:p>
              <a:pPr indent="0" lvl="0" marL="0" marR="0" rtl="0" algn="l">
                <a:spcBef>
                  <a:spcPts val="2250"/>
                </a:spcBef>
                <a:spcAft>
                  <a:spcPts val="0"/>
                </a:spcAft>
                <a:buNone/>
              </a:pPr>
              <a:r>
                <a:t/>
              </a:r>
              <a:endParaRPr/>
            </a:p>
          </p:txBody>
        </p:sp>
        <p:sp>
          <p:nvSpPr>
            <p:cNvPr id="152" name="Google Shape;152;p10"/>
            <p:cNvSpPr txBox="1"/>
            <p:nvPr/>
          </p:nvSpPr>
          <p:spPr>
            <a:xfrm flipH="1" rot="10800000">
              <a:off x="3687665" y="895792"/>
              <a:ext cx="2252400" cy="3078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400"/>
                </a:spcAft>
                <a:buClr>
                  <a:schemeClr val="dk1"/>
                </a:buClr>
                <a:buSzPts val="1100"/>
                <a:buFont typeface="Arial"/>
                <a:buNone/>
              </a:pPr>
              <a:r>
                <a:t/>
              </a:r>
              <a:endParaRPr b="1" sz="1400">
                <a:solidFill>
                  <a:srgbClr val="3F3F3F"/>
                </a:solidFill>
                <a:latin typeface="Arial"/>
                <a:ea typeface="Arial"/>
                <a:cs typeface="Arial"/>
                <a:sym typeface="Arial"/>
              </a:endParaRPr>
            </a:p>
          </p:txBody>
        </p:sp>
      </p:grpSp>
      <p:pic>
        <p:nvPicPr>
          <p:cNvPr descr="Growth mindset is a buzzword in parenting &amp; education circles these days. Use this huge collection of free growth mindset resources to explore how this idea relates to your kids and your life. Free growth mindset printable book, sketchbook prompts, pretty quotes, and lunchbox notes all bring the growth mindset home!" id="153" name="Google Shape;153;p10"/>
          <p:cNvPicPr preferRelativeResize="0"/>
          <p:nvPr/>
        </p:nvPicPr>
        <p:blipFill>
          <a:blip r:embed="rId3">
            <a:alphaModFix/>
          </a:blip>
          <a:stretch>
            <a:fillRect/>
          </a:stretch>
        </p:blipFill>
        <p:spPr>
          <a:xfrm>
            <a:off x="6979176" y="2280900"/>
            <a:ext cx="1369650" cy="2052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p:nvPr/>
        </p:nvSpPr>
        <p:spPr>
          <a:xfrm>
            <a:off x="215516" y="231278"/>
            <a:ext cx="8712968" cy="4788744"/>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1"/>
          <p:cNvSpPr/>
          <p:nvPr/>
        </p:nvSpPr>
        <p:spPr>
          <a:xfrm>
            <a:off x="6651775" y="0"/>
            <a:ext cx="2016224" cy="51435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0" name="Google Shape;160;p11"/>
          <p:cNvSpPr txBox="1"/>
          <p:nvPr/>
        </p:nvSpPr>
        <p:spPr>
          <a:xfrm>
            <a:off x="6763900" y="691624"/>
            <a:ext cx="1800300" cy="15201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2800"/>
              <a:buFont typeface="Arial"/>
              <a:buNone/>
            </a:pPr>
            <a:r>
              <a:rPr b="1" lang="en-US" sz="2800">
                <a:solidFill>
                  <a:schemeClr val="lt1"/>
                </a:solidFill>
              </a:rPr>
              <a:t>Growth mindset vs Fixed mindset!</a:t>
            </a:r>
            <a:endParaRPr sz="1800">
              <a:solidFill>
                <a:schemeClr val="lt1"/>
              </a:solidFill>
              <a:latin typeface="Arial"/>
              <a:ea typeface="Arial"/>
              <a:cs typeface="Arial"/>
              <a:sym typeface="Arial"/>
            </a:endParaRPr>
          </a:p>
        </p:txBody>
      </p:sp>
      <p:grpSp>
        <p:nvGrpSpPr>
          <p:cNvPr id="161" name="Google Shape;161;p11"/>
          <p:cNvGrpSpPr/>
          <p:nvPr/>
        </p:nvGrpSpPr>
        <p:grpSpPr>
          <a:xfrm>
            <a:off x="611564" y="691631"/>
            <a:ext cx="2736193" cy="3534394"/>
            <a:chOff x="3687664" y="1203595"/>
            <a:chExt cx="2252400" cy="3534394"/>
          </a:xfrm>
        </p:grpSpPr>
        <p:sp>
          <p:nvSpPr>
            <p:cNvPr id="162" name="Google Shape;162;p11"/>
            <p:cNvSpPr txBox="1"/>
            <p:nvPr/>
          </p:nvSpPr>
          <p:spPr>
            <a:xfrm>
              <a:off x="3687664" y="1387589"/>
              <a:ext cx="2252400" cy="3350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highlight>
                    <a:srgbClr val="FFFFFF"/>
                  </a:highlight>
                </a:rPr>
                <a:t>The opposite of a growth mindset is a fixed mindset. While the former is focused on self-improvement and development over time,</a:t>
              </a:r>
              <a:r>
                <a:rPr lang="en-US" sz="1600">
                  <a:solidFill>
                    <a:schemeClr val="dk1"/>
                  </a:solidFill>
                  <a:highlight>
                    <a:srgbClr val="FFFFFF"/>
                  </a:highlight>
                </a:rPr>
                <a:t> </a:t>
              </a:r>
              <a:r>
                <a:rPr lang="en-US" sz="1200">
                  <a:solidFill>
                    <a:schemeClr val="dk1"/>
                  </a:solidFill>
                  <a:highlight>
                    <a:srgbClr val="FFFFFF"/>
                  </a:highlight>
                </a:rPr>
                <a:t>a fixed mindset is essentially the belief that abilities are innate and fixed from birth</a:t>
              </a:r>
              <a:r>
                <a:rPr b="1" lang="en-US" sz="1200">
                  <a:solidFill>
                    <a:schemeClr val="dk1"/>
                  </a:solidFill>
                  <a:highlight>
                    <a:srgbClr val="FFFFFF"/>
                  </a:highlight>
                </a:rPr>
                <a:t>.</a:t>
              </a:r>
              <a:r>
                <a:rPr lang="en-US" sz="1600">
                  <a:solidFill>
                    <a:schemeClr val="dk1"/>
                  </a:solidFill>
                  <a:highlight>
                    <a:srgbClr val="FFFFFF"/>
                  </a:highlight>
                </a:rPr>
                <a:t> </a:t>
              </a:r>
              <a:endParaRPr sz="1600">
                <a:solidFill>
                  <a:schemeClr val="dk1"/>
                </a:solidFill>
                <a:highlight>
                  <a:srgbClr val="FFFFFF"/>
                </a:highlight>
              </a:endParaRPr>
            </a:p>
            <a:p>
              <a:pPr indent="0" lvl="0" marL="0" rtl="0" algn="l">
                <a:spcBef>
                  <a:spcPts val="1400"/>
                </a:spcBef>
                <a:spcAft>
                  <a:spcPts val="2250"/>
                </a:spcAft>
                <a:buClr>
                  <a:schemeClr val="dk1"/>
                </a:buClr>
                <a:buSzPts val="1100"/>
                <a:buFont typeface="Arial"/>
                <a:buNone/>
              </a:pPr>
              <a:r>
                <a:rPr lang="en-US" sz="1200">
                  <a:solidFill>
                    <a:schemeClr val="dk1"/>
                  </a:solidFill>
                </a:rPr>
                <a:t>Those with a fixed mindset believe that each person inherits qualities such as intelligence, talents, and personality characteristics. Those who feel that their qualities are unique to their genetic makeup generally also feel that these characteristics stay stable throughout their lives.</a:t>
              </a:r>
              <a:endParaRPr sz="1300">
                <a:solidFill>
                  <a:srgbClr val="3F3F3F"/>
                </a:solidFill>
              </a:endParaRPr>
            </a:p>
          </p:txBody>
        </p:sp>
        <p:sp>
          <p:nvSpPr>
            <p:cNvPr id="163" name="Google Shape;163;p11"/>
            <p:cNvSpPr txBox="1"/>
            <p:nvPr/>
          </p:nvSpPr>
          <p:spPr>
            <a:xfrm>
              <a:off x="3687664" y="1203595"/>
              <a:ext cx="2252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400">
                <a:solidFill>
                  <a:srgbClr val="3F3F3F"/>
                </a:solidFill>
                <a:latin typeface="Arial"/>
                <a:ea typeface="Arial"/>
                <a:cs typeface="Arial"/>
                <a:sym typeface="Arial"/>
              </a:endParaRPr>
            </a:p>
          </p:txBody>
        </p:sp>
      </p:grpSp>
      <p:sp>
        <p:nvSpPr>
          <p:cNvPr id="164" name="Google Shape;164;p11"/>
          <p:cNvSpPr txBox="1"/>
          <p:nvPr/>
        </p:nvSpPr>
        <p:spPr>
          <a:xfrm>
            <a:off x="3635932" y="1056898"/>
            <a:ext cx="2736300" cy="249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2250"/>
              </a:spcAft>
              <a:buClr>
                <a:schemeClr val="dk1"/>
              </a:buClr>
              <a:buSzPts val="1100"/>
              <a:buFont typeface="Arial"/>
              <a:buNone/>
            </a:pPr>
            <a:r>
              <a:rPr lang="en-US" sz="1300">
                <a:solidFill>
                  <a:schemeClr val="dk1"/>
                </a:solidFill>
              </a:rPr>
              <a:t>According to Dr Dweck’s original research, those with a fixed mindset are more likely to seek opportunities to demonstrate strengths rather than those that could expose weaknesses. She goes on to say that such an approach to life can backfire. Although they take fewer risks, people with a fixed mindset can miss out on opportunities and chances to learn and grow. </a:t>
            </a:r>
            <a:endParaRPr sz="1600"/>
          </a:p>
        </p:txBody>
      </p:sp>
      <p:pic>
        <p:nvPicPr>
          <p:cNvPr descr="growth mindset poster" id="165" name="Google Shape;165;p11"/>
          <p:cNvPicPr preferRelativeResize="0"/>
          <p:nvPr/>
        </p:nvPicPr>
        <p:blipFill>
          <a:blip r:embed="rId3">
            <a:alphaModFix/>
          </a:blip>
          <a:stretch>
            <a:fillRect/>
          </a:stretch>
        </p:blipFill>
        <p:spPr>
          <a:xfrm>
            <a:off x="6660325" y="2601025"/>
            <a:ext cx="1976525" cy="19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20807fe734c_0_10"/>
          <p:cNvSpPr/>
          <p:nvPr/>
        </p:nvSpPr>
        <p:spPr>
          <a:xfrm>
            <a:off x="215516" y="231278"/>
            <a:ext cx="8712900" cy="4788600"/>
          </a:xfrm>
          <a:prstGeom prst="frame">
            <a:avLst>
              <a:gd fmla="val 890" name="adj1"/>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g20807fe734c_0_10"/>
          <p:cNvSpPr/>
          <p:nvPr/>
        </p:nvSpPr>
        <p:spPr>
          <a:xfrm>
            <a:off x="6651775" y="0"/>
            <a:ext cx="2016300"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2" name="Google Shape;172;g20807fe734c_0_10"/>
          <p:cNvSpPr txBox="1"/>
          <p:nvPr/>
        </p:nvSpPr>
        <p:spPr>
          <a:xfrm>
            <a:off x="6763892" y="771302"/>
            <a:ext cx="1800300" cy="14403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2800"/>
              <a:buFont typeface="Arial"/>
              <a:buNone/>
            </a:pPr>
            <a:r>
              <a:rPr b="1" lang="en-US" sz="2800">
                <a:solidFill>
                  <a:schemeClr val="lt1"/>
                </a:solidFill>
              </a:rPr>
              <a:t>Ways to Nurture a  Growth Mindset</a:t>
            </a:r>
            <a:endParaRPr sz="1800">
              <a:solidFill>
                <a:schemeClr val="lt1"/>
              </a:solidFill>
              <a:latin typeface="Arial"/>
              <a:ea typeface="Arial"/>
              <a:cs typeface="Arial"/>
              <a:sym typeface="Arial"/>
            </a:endParaRPr>
          </a:p>
        </p:txBody>
      </p:sp>
      <p:grpSp>
        <p:nvGrpSpPr>
          <p:cNvPr id="173" name="Google Shape;173;g20807fe734c_0_10"/>
          <p:cNvGrpSpPr/>
          <p:nvPr/>
        </p:nvGrpSpPr>
        <p:grpSpPr>
          <a:xfrm>
            <a:off x="611650" y="734575"/>
            <a:ext cx="5688436" cy="3447774"/>
            <a:chOff x="3687667" y="1112040"/>
            <a:chExt cx="2252400" cy="2125500"/>
          </a:xfrm>
        </p:grpSpPr>
        <p:sp>
          <p:nvSpPr>
            <p:cNvPr id="174" name="Google Shape;174;g20807fe734c_0_10"/>
            <p:cNvSpPr txBox="1"/>
            <p:nvPr/>
          </p:nvSpPr>
          <p:spPr>
            <a:xfrm>
              <a:off x="3687667" y="1112040"/>
              <a:ext cx="2252400" cy="2125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i="1" lang="en-US">
                  <a:solidFill>
                    <a:schemeClr val="dk1"/>
                  </a:solidFill>
                  <a:highlight>
                    <a:srgbClr val="FFFFFF"/>
                  </a:highlight>
                </a:rPr>
                <a:t>A Culture of Practice </a:t>
              </a:r>
              <a:endParaRPr b="1" i="1">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US">
                  <a:solidFill>
                    <a:schemeClr val="dk1"/>
                  </a:solidFill>
                  <a:highlight>
                    <a:srgbClr val="FFFFFF"/>
                  </a:highlight>
                </a:rPr>
                <a:t>An important concept of having a growth mindset is realising that </a:t>
              </a:r>
              <a:r>
                <a:rPr b="1" lang="en-US">
                  <a:solidFill>
                    <a:schemeClr val="dk1"/>
                  </a:solidFill>
                  <a:highlight>
                    <a:srgbClr val="FFFFFF"/>
                  </a:highlight>
                </a:rPr>
                <a:t>learning is a process</a:t>
              </a:r>
              <a:r>
                <a:rPr lang="en-US">
                  <a:solidFill>
                    <a:schemeClr val="dk1"/>
                  </a:solidFill>
                  <a:highlight>
                    <a:srgbClr val="FFFFFF"/>
                  </a:highlight>
                </a:rPr>
                <a:t> and each moment is an opportunity to practise and improve. Growth occurs over time, and this is where it’s hard to have a growth mindset. We want perfection, a first class, 100%. We fall into the trap of saying, “I’m not creative. I can’t draw. I’m not good at science.” when that is NOT true! You simply haven’t practised enough.</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US">
                  <a:solidFill>
                    <a:schemeClr val="dk1"/>
                  </a:solidFill>
                  <a:highlight>
                    <a:srgbClr val="FFFFFF"/>
                  </a:highlight>
                </a:rPr>
                <a:t>Inherent in this culture of practice are moments of failure followed by a decision to persevere or give up. When working with NEETs </a:t>
              </a:r>
              <a:r>
                <a:rPr i="1" lang="en-US">
                  <a:solidFill>
                    <a:schemeClr val="dk1"/>
                  </a:solidFill>
                  <a:highlight>
                    <a:srgbClr val="FFFFFF"/>
                  </a:highlight>
                </a:rPr>
                <a:t>this</a:t>
              </a:r>
              <a:r>
                <a:rPr lang="en-US">
                  <a:solidFill>
                    <a:schemeClr val="dk1"/>
                  </a:solidFill>
                  <a:highlight>
                    <a:srgbClr val="FFFFFF"/>
                  </a:highlight>
                </a:rPr>
                <a:t> is where character development occurs. Youth (and adults too!) that learn to view failure as just another step in the learning process have achieved a growth mindset. Once you grasp that there is no limit to what they can achieve!</a:t>
              </a:r>
              <a:endParaRPr sz="1700"/>
            </a:p>
          </p:txBody>
        </p:sp>
        <p:sp>
          <p:nvSpPr>
            <p:cNvPr id="175" name="Google Shape;175;g20807fe734c_0_10"/>
            <p:cNvSpPr txBox="1"/>
            <p:nvPr/>
          </p:nvSpPr>
          <p:spPr>
            <a:xfrm flipH="1" rot="10800000">
              <a:off x="3687667" y="1224267"/>
              <a:ext cx="2252400" cy="189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400"/>
                </a:spcAft>
                <a:buSzPts val="1100"/>
                <a:buNone/>
              </a:pPr>
              <a:r>
                <a:t/>
              </a:r>
              <a:endParaRPr b="1" sz="1400">
                <a:solidFill>
                  <a:srgbClr val="3F3F3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20807fe734c_0_36"/>
          <p:cNvSpPr/>
          <p:nvPr/>
        </p:nvSpPr>
        <p:spPr>
          <a:xfrm>
            <a:off x="215516" y="231278"/>
            <a:ext cx="8712900" cy="4788600"/>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g20807fe734c_0_36"/>
          <p:cNvSpPr/>
          <p:nvPr/>
        </p:nvSpPr>
        <p:spPr>
          <a:xfrm>
            <a:off x="6651775" y="0"/>
            <a:ext cx="2016300" cy="51435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2" name="Google Shape;182;g20807fe734c_0_36"/>
          <p:cNvSpPr txBox="1"/>
          <p:nvPr/>
        </p:nvSpPr>
        <p:spPr>
          <a:xfrm>
            <a:off x="6651775" y="771300"/>
            <a:ext cx="2129700" cy="144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lang="en-US" sz="2500">
                <a:solidFill>
                  <a:schemeClr val="lt1"/>
                </a:solidFill>
              </a:rPr>
              <a:t>Shift in </a:t>
            </a:r>
            <a:r>
              <a:rPr b="1" lang="en-US" sz="2500">
                <a:solidFill>
                  <a:schemeClr val="lt1"/>
                </a:solidFill>
              </a:rPr>
              <a:t>Vocabulary</a:t>
            </a:r>
            <a:r>
              <a:rPr b="1" lang="en-US" sz="2500">
                <a:solidFill>
                  <a:schemeClr val="lt1"/>
                </a:solidFill>
              </a:rPr>
              <a:t>!</a:t>
            </a:r>
            <a:endParaRPr sz="1500">
              <a:solidFill>
                <a:schemeClr val="lt1"/>
              </a:solidFill>
              <a:latin typeface="Arial"/>
              <a:ea typeface="Arial"/>
              <a:cs typeface="Arial"/>
              <a:sym typeface="Arial"/>
            </a:endParaRPr>
          </a:p>
        </p:txBody>
      </p:sp>
      <p:grpSp>
        <p:nvGrpSpPr>
          <p:cNvPr id="183" name="Google Shape;183;g20807fe734c_0_36"/>
          <p:cNvGrpSpPr/>
          <p:nvPr/>
        </p:nvGrpSpPr>
        <p:grpSpPr>
          <a:xfrm>
            <a:off x="611600" y="691631"/>
            <a:ext cx="2736216" cy="3557270"/>
            <a:chOff x="3687664" y="1203595"/>
            <a:chExt cx="2252400" cy="3557270"/>
          </a:xfrm>
        </p:grpSpPr>
        <p:sp>
          <p:nvSpPr>
            <p:cNvPr id="184" name="Google Shape;184;g20807fe734c_0_36"/>
            <p:cNvSpPr txBox="1"/>
            <p:nvPr/>
          </p:nvSpPr>
          <p:spPr>
            <a:xfrm>
              <a:off x="3687664" y="1568864"/>
              <a:ext cx="2252400" cy="31920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lang="en-US" sz="1200">
                  <a:solidFill>
                    <a:schemeClr val="dk1"/>
                  </a:solidFill>
                </a:rPr>
                <a:t>Cultivating a growth mindset requires a change in vocabulary to bring about a focus on the process of growth and improvement. Even responses to moments of success can be shifted.</a:t>
              </a:r>
              <a:endParaRPr sz="1200">
                <a:solidFill>
                  <a:schemeClr val="dk1"/>
                </a:solidFill>
              </a:endParaRPr>
            </a:p>
            <a:p>
              <a:pPr indent="0" lvl="0" marL="0" rtl="0" algn="l">
                <a:spcBef>
                  <a:spcPts val="1125"/>
                </a:spcBef>
                <a:spcAft>
                  <a:spcPts val="1125"/>
                </a:spcAft>
                <a:buSzPts val="1100"/>
                <a:buNone/>
              </a:pPr>
              <a:r>
                <a:rPr lang="en-US" sz="1200">
                  <a:solidFill>
                    <a:schemeClr val="dk1"/>
                  </a:solidFill>
                </a:rPr>
                <a:t>Consider a time when you see a little child building something with Lego</a:t>
              </a:r>
              <a:br>
                <a:rPr lang="en-US" sz="1200">
                  <a:solidFill>
                    <a:schemeClr val="dk1"/>
                  </a:solidFill>
                </a:rPr>
              </a:br>
              <a:br>
                <a:rPr lang="en-US" sz="1200">
                  <a:solidFill>
                    <a:schemeClr val="dk1"/>
                  </a:solidFill>
                </a:rPr>
              </a:br>
              <a:r>
                <a:rPr lang="en-US" sz="1200">
                  <a:solidFill>
                    <a:schemeClr val="dk1"/>
                  </a:solidFill>
                </a:rPr>
                <a:t>When the child completed the task, you could say, “Great job, you did it! You got it right!” However, to nurture a growth mindset you would say, “Wow! You tried four different times to build that house. I noticed you didn’t give up. You kept working until you got it!  Well done!”</a:t>
              </a:r>
              <a:endParaRPr sz="1200">
                <a:solidFill>
                  <a:schemeClr val="dk1"/>
                </a:solidFill>
                <a:highlight>
                  <a:srgbClr val="FFFFFF"/>
                </a:highlight>
              </a:endParaRPr>
            </a:p>
          </p:txBody>
        </p:sp>
        <p:sp>
          <p:nvSpPr>
            <p:cNvPr id="185" name="Google Shape;185;g20807fe734c_0_36"/>
            <p:cNvSpPr txBox="1"/>
            <p:nvPr/>
          </p:nvSpPr>
          <p:spPr>
            <a:xfrm>
              <a:off x="3687664" y="1203595"/>
              <a:ext cx="2252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400">
                <a:solidFill>
                  <a:srgbClr val="3F3F3F"/>
                </a:solidFill>
                <a:latin typeface="Arial"/>
                <a:ea typeface="Arial"/>
                <a:cs typeface="Arial"/>
                <a:sym typeface="Arial"/>
              </a:endParaRPr>
            </a:p>
          </p:txBody>
        </p:sp>
      </p:grpSp>
      <p:sp>
        <p:nvSpPr>
          <p:cNvPr id="186" name="Google Shape;186;g20807fe734c_0_36"/>
          <p:cNvSpPr txBox="1"/>
          <p:nvPr/>
        </p:nvSpPr>
        <p:spPr>
          <a:xfrm>
            <a:off x="3635932" y="1056898"/>
            <a:ext cx="2736300" cy="2451900"/>
          </a:xfrm>
          <a:prstGeom prst="rect">
            <a:avLst/>
          </a:prstGeom>
          <a:noFill/>
          <a:ln>
            <a:noFill/>
          </a:ln>
        </p:spPr>
        <p:txBody>
          <a:bodyPr anchorCtr="0" anchor="t" bIns="45700" lIns="91425" spcFirstLastPara="1" rIns="91425" wrap="square" tIns="45700">
            <a:spAutoFit/>
          </a:bodyPr>
          <a:lstStyle/>
          <a:p>
            <a:pPr indent="0" lvl="0" marL="0" rtl="0" algn="l">
              <a:lnSpc>
                <a:spcPct val="107916"/>
              </a:lnSpc>
              <a:spcBef>
                <a:spcPts val="0"/>
              </a:spcBef>
              <a:spcAft>
                <a:spcPts val="800"/>
              </a:spcAft>
              <a:buSzPts val="1100"/>
              <a:buNone/>
            </a:pPr>
            <a:r>
              <a:rPr lang="en-US" sz="1300">
                <a:solidFill>
                  <a:schemeClr val="dk1"/>
                </a:solidFill>
                <a:highlight>
                  <a:srgbClr val="FFFFFF"/>
                </a:highlight>
              </a:rPr>
              <a:t>Another example: A youngster confronts a maths problem (insert any task or skill specific to the person) that they successfully complete. Instead of solely praising their achievement, bring attention to the process. “Great work! I see the practice you put in is really paying off! I wonder what will happen if you keep practising?”</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0807fe734c_0_26"/>
          <p:cNvSpPr/>
          <p:nvPr/>
        </p:nvSpPr>
        <p:spPr>
          <a:xfrm>
            <a:off x="215516" y="231278"/>
            <a:ext cx="8712900" cy="4788600"/>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g20807fe734c_0_26"/>
          <p:cNvSpPr/>
          <p:nvPr/>
        </p:nvSpPr>
        <p:spPr>
          <a:xfrm>
            <a:off x="6651775" y="0"/>
            <a:ext cx="2016300" cy="51435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g20807fe734c_0_26"/>
          <p:cNvSpPr txBox="1"/>
          <p:nvPr/>
        </p:nvSpPr>
        <p:spPr>
          <a:xfrm>
            <a:off x="6763900" y="771299"/>
            <a:ext cx="1800300" cy="2428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2800"/>
              <a:buFont typeface="Arial"/>
              <a:buNone/>
            </a:pPr>
            <a:r>
              <a:rPr b="1" lang="en-US" sz="2800">
                <a:solidFill>
                  <a:schemeClr val="lt1"/>
                </a:solidFill>
              </a:rPr>
              <a:t>Ten ways to develop a growth mindset </a:t>
            </a:r>
            <a:endParaRPr sz="1800">
              <a:solidFill>
                <a:schemeClr val="lt1"/>
              </a:solidFill>
              <a:latin typeface="Arial"/>
              <a:ea typeface="Arial"/>
              <a:cs typeface="Arial"/>
              <a:sym typeface="Arial"/>
            </a:endParaRPr>
          </a:p>
        </p:txBody>
      </p:sp>
      <p:grpSp>
        <p:nvGrpSpPr>
          <p:cNvPr id="194" name="Google Shape;194;g20807fe734c_0_26"/>
          <p:cNvGrpSpPr/>
          <p:nvPr/>
        </p:nvGrpSpPr>
        <p:grpSpPr>
          <a:xfrm>
            <a:off x="611596" y="691631"/>
            <a:ext cx="2736219" cy="3151368"/>
            <a:chOff x="3687661" y="1203595"/>
            <a:chExt cx="2252403" cy="3151368"/>
          </a:xfrm>
        </p:grpSpPr>
        <p:sp>
          <p:nvSpPr>
            <p:cNvPr id="195" name="Google Shape;195;g20807fe734c_0_26"/>
            <p:cNvSpPr txBox="1"/>
            <p:nvPr/>
          </p:nvSpPr>
          <p:spPr>
            <a:xfrm>
              <a:off x="3687661" y="1568862"/>
              <a:ext cx="2252400" cy="27861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1200"/>
                </a:spcBef>
                <a:spcAft>
                  <a:spcPts val="0"/>
                </a:spcAft>
                <a:buClr>
                  <a:srgbClr val="423B43"/>
                </a:buClr>
                <a:buSzPts val="1400"/>
                <a:buAutoNum type="arabicPeriod"/>
              </a:pPr>
              <a:r>
                <a:rPr b="1" i="1" lang="en-US">
                  <a:solidFill>
                    <a:srgbClr val="423B43"/>
                  </a:solidFill>
                  <a:highlight>
                    <a:srgbClr val="FFFFFF"/>
                  </a:highlight>
                </a:rPr>
                <a:t>Gently redirect negative thoughts to empowering thoughts.</a:t>
              </a:r>
              <a:endParaRPr b="1" i="1">
                <a:solidFill>
                  <a:srgbClr val="423B43"/>
                </a:solidFill>
                <a:highlight>
                  <a:srgbClr val="FFFFFF"/>
                </a:highlight>
              </a:endParaRPr>
            </a:p>
            <a:p>
              <a:pPr indent="-317500" lvl="0" marL="457200" rtl="0" algn="l">
                <a:lnSpc>
                  <a:spcPct val="115000"/>
                </a:lnSpc>
                <a:spcBef>
                  <a:spcPts val="0"/>
                </a:spcBef>
                <a:spcAft>
                  <a:spcPts val="0"/>
                </a:spcAft>
                <a:buClr>
                  <a:srgbClr val="423B43"/>
                </a:buClr>
                <a:buSzPts val="1400"/>
                <a:buAutoNum type="arabicPeriod"/>
              </a:pPr>
              <a:r>
                <a:rPr b="1" i="1" lang="en-US">
                  <a:solidFill>
                    <a:srgbClr val="423B43"/>
                  </a:solidFill>
                  <a:highlight>
                    <a:srgbClr val="FFFFFF"/>
                  </a:highlight>
                </a:rPr>
                <a:t>Reframe mistakes as lessons.</a:t>
              </a:r>
              <a:endParaRPr b="1" i="1">
                <a:solidFill>
                  <a:srgbClr val="423B43"/>
                </a:solidFill>
                <a:highlight>
                  <a:srgbClr val="FFFFFF"/>
                </a:highlight>
              </a:endParaRPr>
            </a:p>
            <a:p>
              <a:pPr indent="-317500" lvl="0" marL="457200" rtl="0" algn="l">
                <a:lnSpc>
                  <a:spcPct val="115000"/>
                </a:lnSpc>
                <a:spcBef>
                  <a:spcPts val="0"/>
                </a:spcBef>
                <a:spcAft>
                  <a:spcPts val="0"/>
                </a:spcAft>
                <a:buClr>
                  <a:srgbClr val="423B43"/>
                </a:buClr>
                <a:buSzPts val="1400"/>
                <a:buAutoNum type="arabicPeriod"/>
              </a:pPr>
              <a:r>
                <a:rPr b="1" i="1" lang="en-US">
                  <a:solidFill>
                    <a:srgbClr val="423B43"/>
                  </a:solidFill>
                  <a:highlight>
                    <a:srgbClr val="FFFFFF"/>
                  </a:highlight>
                </a:rPr>
                <a:t>It’s not a problem, it’s an opportunity.</a:t>
              </a:r>
              <a:endParaRPr b="1" i="1">
                <a:solidFill>
                  <a:srgbClr val="423B43"/>
                </a:solidFill>
                <a:highlight>
                  <a:srgbClr val="FFFFFF"/>
                </a:highlight>
              </a:endParaRPr>
            </a:p>
            <a:p>
              <a:pPr indent="-317500" lvl="0" marL="457200" rtl="0" algn="l">
                <a:lnSpc>
                  <a:spcPct val="115000"/>
                </a:lnSpc>
                <a:spcBef>
                  <a:spcPts val="0"/>
                </a:spcBef>
                <a:spcAft>
                  <a:spcPts val="0"/>
                </a:spcAft>
                <a:buClr>
                  <a:srgbClr val="423B43"/>
                </a:buClr>
                <a:buSzPts val="1400"/>
                <a:buAutoNum type="arabicPeriod"/>
              </a:pPr>
              <a:r>
                <a:rPr b="1" i="1" lang="en-US">
                  <a:solidFill>
                    <a:srgbClr val="423B43"/>
                  </a:solidFill>
                  <a:highlight>
                    <a:srgbClr val="FFFFFF"/>
                  </a:highlight>
                </a:rPr>
                <a:t>Keep learning and growing.</a:t>
              </a:r>
              <a:endParaRPr b="1" i="1">
                <a:solidFill>
                  <a:srgbClr val="423B43"/>
                </a:solidFill>
                <a:highlight>
                  <a:srgbClr val="FFFFFF"/>
                </a:highlight>
              </a:endParaRPr>
            </a:p>
            <a:p>
              <a:pPr indent="-317500" lvl="0" marL="457200" rtl="0" algn="l">
                <a:lnSpc>
                  <a:spcPct val="115000"/>
                </a:lnSpc>
                <a:spcBef>
                  <a:spcPts val="0"/>
                </a:spcBef>
                <a:spcAft>
                  <a:spcPts val="0"/>
                </a:spcAft>
                <a:buClr>
                  <a:srgbClr val="423B43"/>
                </a:buClr>
                <a:buSzPts val="1400"/>
                <a:buAutoNum type="arabicPeriod"/>
              </a:pPr>
              <a:r>
                <a:rPr b="1" i="1" lang="en-US">
                  <a:solidFill>
                    <a:srgbClr val="423B43"/>
                  </a:solidFill>
                  <a:highlight>
                    <a:srgbClr val="FFFFFF"/>
                  </a:highlight>
                </a:rPr>
                <a:t>Acknowledge your accomplishments.</a:t>
              </a:r>
              <a:endParaRPr b="1" i="1">
                <a:solidFill>
                  <a:schemeClr val="dk1"/>
                </a:solidFill>
                <a:highlight>
                  <a:srgbClr val="FFFFFF"/>
                </a:highlight>
              </a:endParaRPr>
            </a:p>
          </p:txBody>
        </p:sp>
        <p:sp>
          <p:nvSpPr>
            <p:cNvPr id="196" name="Google Shape;196;g20807fe734c_0_26"/>
            <p:cNvSpPr txBox="1"/>
            <p:nvPr/>
          </p:nvSpPr>
          <p:spPr>
            <a:xfrm>
              <a:off x="3687664" y="1203595"/>
              <a:ext cx="2252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400">
                <a:solidFill>
                  <a:srgbClr val="3F3F3F"/>
                </a:solidFill>
                <a:latin typeface="Arial"/>
                <a:ea typeface="Arial"/>
                <a:cs typeface="Arial"/>
                <a:sym typeface="Arial"/>
              </a:endParaRPr>
            </a:p>
          </p:txBody>
        </p:sp>
      </p:grpSp>
      <p:sp>
        <p:nvSpPr>
          <p:cNvPr id="197" name="Google Shape;197;g20807fe734c_0_26"/>
          <p:cNvSpPr txBox="1"/>
          <p:nvPr/>
        </p:nvSpPr>
        <p:spPr>
          <a:xfrm>
            <a:off x="3635932" y="1056898"/>
            <a:ext cx="2736300" cy="2966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800"/>
              </a:spcBef>
              <a:spcAft>
                <a:spcPts val="0"/>
              </a:spcAft>
              <a:buNone/>
            </a:pPr>
            <a:r>
              <a:rPr b="1" i="1" lang="en-US">
                <a:solidFill>
                  <a:srgbClr val="423B43"/>
                </a:solidFill>
                <a:highlight>
                  <a:srgbClr val="FFFFFF"/>
                </a:highlight>
              </a:rPr>
              <a:t>6. Replace judgement with compassion.</a:t>
            </a:r>
            <a:endParaRPr b="1" i="1">
              <a:solidFill>
                <a:srgbClr val="423B43"/>
              </a:solidFill>
              <a:highlight>
                <a:srgbClr val="FFFFFF"/>
              </a:highlight>
            </a:endParaRPr>
          </a:p>
          <a:p>
            <a:pPr indent="0" lvl="0" marL="0" rtl="0" algn="l">
              <a:lnSpc>
                <a:spcPct val="115000"/>
              </a:lnSpc>
              <a:spcBef>
                <a:spcPts val="1800"/>
              </a:spcBef>
              <a:spcAft>
                <a:spcPts val="0"/>
              </a:spcAft>
              <a:buNone/>
            </a:pPr>
            <a:r>
              <a:rPr b="1" i="1" lang="en-US">
                <a:solidFill>
                  <a:srgbClr val="423B43"/>
                </a:solidFill>
                <a:highlight>
                  <a:srgbClr val="FFFFFF"/>
                </a:highlight>
              </a:rPr>
              <a:t>7. Value the attempt more than the result.</a:t>
            </a:r>
            <a:endParaRPr b="1" i="1">
              <a:solidFill>
                <a:srgbClr val="423B43"/>
              </a:solidFill>
              <a:highlight>
                <a:srgbClr val="FFFFFF"/>
              </a:highlight>
            </a:endParaRPr>
          </a:p>
          <a:p>
            <a:pPr indent="0" lvl="0" marL="0" rtl="0" algn="l">
              <a:lnSpc>
                <a:spcPct val="115000"/>
              </a:lnSpc>
              <a:spcBef>
                <a:spcPts val="1800"/>
              </a:spcBef>
              <a:spcAft>
                <a:spcPts val="0"/>
              </a:spcAft>
              <a:buNone/>
            </a:pPr>
            <a:r>
              <a:rPr b="1" i="1" lang="en-US">
                <a:solidFill>
                  <a:srgbClr val="423B43"/>
                </a:solidFill>
                <a:highlight>
                  <a:srgbClr val="FFFFFF"/>
                </a:highlight>
              </a:rPr>
              <a:t>8. Take baby steps.</a:t>
            </a:r>
            <a:endParaRPr b="1" i="1">
              <a:solidFill>
                <a:srgbClr val="423B43"/>
              </a:solidFill>
              <a:highlight>
                <a:srgbClr val="FFFFFF"/>
              </a:highlight>
            </a:endParaRPr>
          </a:p>
          <a:p>
            <a:pPr indent="0" lvl="0" marL="0" rtl="0" algn="l">
              <a:lnSpc>
                <a:spcPct val="115000"/>
              </a:lnSpc>
              <a:spcBef>
                <a:spcPts val="1800"/>
              </a:spcBef>
              <a:spcAft>
                <a:spcPts val="0"/>
              </a:spcAft>
              <a:buNone/>
            </a:pPr>
            <a:r>
              <a:rPr b="1" i="1" lang="en-US">
                <a:solidFill>
                  <a:srgbClr val="423B43"/>
                </a:solidFill>
                <a:highlight>
                  <a:srgbClr val="FFFFFF"/>
                </a:highlight>
              </a:rPr>
              <a:t>9. Leave your comfort zone.</a:t>
            </a:r>
            <a:endParaRPr b="1" i="1">
              <a:solidFill>
                <a:srgbClr val="423B43"/>
              </a:solidFill>
              <a:highlight>
                <a:srgbClr val="FFFFFF"/>
              </a:highlight>
            </a:endParaRPr>
          </a:p>
          <a:p>
            <a:pPr indent="0" lvl="0" marL="0" rtl="0" algn="l">
              <a:lnSpc>
                <a:spcPct val="115000"/>
              </a:lnSpc>
              <a:spcBef>
                <a:spcPts val="1800"/>
              </a:spcBef>
              <a:spcAft>
                <a:spcPts val="600"/>
              </a:spcAft>
              <a:buNone/>
            </a:pPr>
            <a:r>
              <a:rPr b="1" i="1" lang="en-US">
                <a:solidFill>
                  <a:srgbClr val="423B43"/>
                </a:solidFill>
                <a:highlight>
                  <a:srgbClr val="FFFFFF"/>
                </a:highlight>
              </a:rPr>
              <a:t>10. Have a “I don’t have (goal) YET” attitude.</a:t>
            </a:r>
            <a:endParaRPr b="1" i="1">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g20807fe734c_0_51"/>
          <p:cNvSpPr/>
          <p:nvPr/>
        </p:nvSpPr>
        <p:spPr>
          <a:xfrm>
            <a:off x="215516" y="231278"/>
            <a:ext cx="8712900" cy="4788600"/>
          </a:xfrm>
          <a:prstGeom prst="frame">
            <a:avLst>
              <a:gd fmla="val 890" name="adj1"/>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g20807fe734c_0_51"/>
          <p:cNvSpPr/>
          <p:nvPr/>
        </p:nvSpPr>
        <p:spPr>
          <a:xfrm>
            <a:off x="6651775" y="0"/>
            <a:ext cx="2016300" cy="51435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4" name="Google Shape;204;g20807fe734c_0_51"/>
          <p:cNvSpPr txBox="1"/>
          <p:nvPr/>
        </p:nvSpPr>
        <p:spPr>
          <a:xfrm>
            <a:off x="6763900" y="771299"/>
            <a:ext cx="1800300" cy="19965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chemeClr val="lt1"/>
              </a:buClr>
              <a:buSzPts val="2800"/>
              <a:buFont typeface="Arial"/>
              <a:buNone/>
            </a:pPr>
            <a:r>
              <a:rPr b="1" lang="en-US" sz="2800">
                <a:solidFill>
                  <a:schemeClr val="lt1"/>
                </a:solidFill>
              </a:rPr>
              <a:t>Why young people need a  Growth Mindset</a:t>
            </a:r>
            <a:endParaRPr sz="1800">
              <a:solidFill>
                <a:schemeClr val="lt1"/>
              </a:solidFill>
              <a:latin typeface="Arial"/>
              <a:ea typeface="Arial"/>
              <a:cs typeface="Arial"/>
              <a:sym typeface="Arial"/>
            </a:endParaRPr>
          </a:p>
        </p:txBody>
      </p:sp>
      <p:grpSp>
        <p:nvGrpSpPr>
          <p:cNvPr id="205" name="Google Shape;205;g20807fe734c_0_51"/>
          <p:cNvGrpSpPr/>
          <p:nvPr/>
        </p:nvGrpSpPr>
        <p:grpSpPr>
          <a:xfrm>
            <a:off x="386775" y="480675"/>
            <a:ext cx="6099083" cy="4186478"/>
            <a:chOff x="3598626" y="955514"/>
            <a:chExt cx="2415000" cy="2580900"/>
          </a:xfrm>
        </p:grpSpPr>
        <p:sp>
          <p:nvSpPr>
            <p:cNvPr id="206" name="Google Shape;206;g20807fe734c_0_51"/>
            <p:cNvSpPr txBox="1"/>
            <p:nvPr/>
          </p:nvSpPr>
          <p:spPr>
            <a:xfrm>
              <a:off x="3598626" y="955514"/>
              <a:ext cx="2415000" cy="2580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1200">
                  <a:solidFill>
                    <a:schemeClr val="dk1"/>
                  </a:solidFill>
                </a:rPr>
                <a:t>Rationale and benefits of having Growth Mindsets</a:t>
              </a:r>
              <a:endParaRPr b="1" sz="1200">
                <a:solidFill>
                  <a:schemeClr val="dk1"/>
                </a:solidFill>
              </a:endParaRPr>
            </a:p>
            <a:p>
              <a:pPr indent="0" lvl="0" marL="0" rtl="0" algn="l">
                <a:spcBef>
                  <a:spcPts val="0"/>
                </a:spcBef>
                <a:spcAft>
                  <a:spcPts val="0"/>
                </a:spcAft>
                <a:buNone/>
              </a:pPr>
              <a:r>
                <a:rPr lang="en-US" sz="1200">
                  <a:solidFill>
                    <a:schemeClr val="dk1"/>
                  </a:solidFill>
                  <a:highlight>
                    <a:srgbClr val="FFFFFF"/>
                  </a:highlight>
                </a:rPr>
                <a:t>With a Growth Mindset, you are more realistic in focusing on doing the hard work. This means that the chances of you doing the hard work are much higher than when you have a Fixed Mindset. That means that you will be more successful if you have a Growth Mindset</a:t>
              </a:r>
              <a:endParaRPr sz="1200">
                <a:solidFill>
                  <a:schemeClr val="dk1"/>
                </a:solidFill>
                <a:highlight>
                  <a:srgbClr val="FFFFFF"/>
                </a:highlight>
              </a:endParaRPr>
            </a:p>
            <a:p>
              <a:pPr indent="0" lvl="0" marL="0" rtl="0" algn="l">
                <a:spcBef>
                  <a:spcPts val="0"/>
                </a:spcBef>
                <a:spcAft>
                  <a:spcPts val="0"/>
                </a:spcAft>
                <a:buNone/>
              </a:pPr>
              <a:r>
                <a:t/>
              </a:r>
              <a:endParaRPr sz="1200">
                <a:solidFill>
                  <a:schemeClr val="dk1"/>
                </a:solidFill>
                <a:highlight>
                  <a:srgbClr val="FFFFFF"/>
                </a:highlight>
              </a:endParaRPr>
            </a:p>
            <a:p>
              <a:pPr indent="0" lvl="0" marL="0" rtl="0" algn="l">
                <a:spcBef>
                  <a:spcPts val="0"/>
                </a:spcBef>
                <a:spcAft>
                  <a:spcPts val="0"/>
                </a:spcAft>
                <a:buNone/>
              </a:pPr>
              <a:r>
                <a:rPr b="1" lang="en-US" sz="1200">
                  <a:solidFill>
                    <a:schemeClr val="dk1"/>
                  </a:solidFill>
                </a:rPr>
                <a:t>A Changing World – Need for New Thinking</a:t>
              </a:r>
              <a:endParaRPr b="1" sz="1200">
                <a:solidFill>
                  <a:schemeClr val="dk1"/>
                </a:solidFill>
              </a:endParaRPr>
            </a:p>
            <a:p>
              <a:pPr indent="0" lvl="0" marL="0" rtl="0" algn="l">
                <a:spcBef>
                  <a:spcPts val="0"/>
                </a:spcBef>
                <a:spcAft>
                  <a:spcPts val="0"/>
                </a:spcAft>
                <a:buNone/>
              </a:pPr>
              <a:r>
                <a:rPr lang="en-US" sz="1200">
                  <a:solidFill>
                    <a:schemeClr val="dk1"/>
                  </a:solidFill>
                  <a:highlight>
                    <a:srgbClr val="FCFCFC"/>
                  </a:highlight>
                </a:rPr>
                <a:t>With technology and business models changing rapidly, embracing a growth mindset is vital to career success. Workers will need to continuously learn new skills to remain competitive as automation technologies, including artificial intelligence, become more prevalent.</a:t>
              </a:r>
              <a:endParaRPr sz="1200">
                <a:solidFill>
                  <a:schemeClr val="dk1"/>
                </a:solidFill>
                <a:highlight>
                  <a:srgbClr val="FCFCFC"/>
                </a:highlight>
              </a:endParaRPr>
            </a:p>
            <a:p>
              <a:pPr indent="0" lvl="0" marL="0" rtl="0" algn="l">
                <a:spcBef>
                  <a:spcPts val="0"/>
                </a:spcBef>
                <a:spcAft>
                  <a:spcPts val="0"/>
                </a:spcAft>
                <a:buNone/>
              </a:pPr>
              <a:r>
                <a:t/>
              </a:r>
              <a:endParaRPr sz="1200">
                <a:solidFill>
                  <a:schemeClr val="dk1"/>
                </a:solidFill>
                <a:highlight>
                  <a:srgbClr val="FCFCFC"/>
                </a:highlight>
              </a:endParaRPr>
            </a:p>
            <a:p>
              <a:pPr indent="0" lvl="0" marL="0" rtl="0" algn="l">
                <a:spcBef>
                  <a:spcPts val="0"/>
                </a:spcBef>
                <a:spcAft>
                  <a:spcPts val="0"/>
                </a:spcAft>
                <a:buNone/>
              </a:pPr>
              <a:r>
                <a:rPr b="1" lang="en-US" sz="1200">
                  <a:solidFill>
                    <a:schemeClr val="dk1"/>
                  </a:solidFill>
                </a:rPr>
                <a:t>Entrepreneurial competencies</a:t>
              </a:r>
              <a:endParaRPr b="1" sz="1200">
                <a:solidFill>
                  <a:schemeClr val="dk1"/>
                </a:solidFill>
              </a:endParaRPr>
            </a:p>
            <a:p>
              <a:pPr indent="0" lvl="0" marL="0" rtl="0" algn="l">
                <a:spcBef>
                  <a:spcPts val="900"/>
                </a:spcBef>
                <a:spcAft>
                  <a:spcPts val="0"/>
                </a:spcAft>
                <a:buNone/>
              </a:pPr>
              <a:r>
                <a:rPr lang="en-US" sz="1200">
                  <a:solidFill>
                    <a:schemeClr val="dk1"/>
                  </a:solidFill>
                </a:rPr>
                <a:t>Entrepreneurial competencies are the knowledge, skills and attitudes that help a person start a company. These competencies encapsulate the mindset and know-how for identifying opportunities, creative problem solving, taking initiative, communicating, reflecting, adapting, and attitudes such as curiosity, open-mindedness, proactivity, flexibility, determination, and resilience. While some believe that entrepreneurs are born, there is robust evidence that such entrepreneurial competencies and “the entrepreneurial mindset” can be taught. </a:t>
              </a:r>
              <a:endParaRPr sz="1200">
                <a:solidFill>
                  <a:schemeClr val="dk1"/>
                </a:solidFill>
              </a:endParaRPr>
            </a:p>
            <a:p>
              <a:pPr indent="0" lvl="0" marL="0" rtl="0" algn="l">
                <a:spcBef>
                  <a:spcPts val="900"/>
                </a:spcBef>
                <a:spcAft>
                  <a:spcPts val="0"/>
                </a:spcAft>
                <a:buNone/>
              </a:pPr>
              <a:r>
                <a:t/>
              </a:r>
              <a:endParaRPr sz="1100">
                <a:solidFill>
                  <a:schemeClr val="dk1"/>
                </a:solidFill>
                <a:highlight>
                  <a:srgbClr val="FCFCFC"/>
                </a:highlight>
              </a:endParaRPr>
            </a:p>
          </p:txBody>
        </p:sp>
        <p:sp>
          <p:nvSpPr>
            <p:cNvPr id="207" name="Google Shape;207;g20807fe734c_0_51"/>
            <p:cNvSpPr txBox="1"/>
            <p:nvPr/>
          </p:nvSpPr>
          <p:spPr>
            <a:xfrm flipH="1" rot="10800000">
              <a:off x="3687667" y="1224267"/>
              <a:ext cx="2252400" cy="1899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400"/>
                </a:spcAft>
                <a:buSzPts val="1100"/>
                <a:buNone/>
              </a:pPr>
              <a:r>
                <a:t/>
              </a:r>
              <a:endParaRPr b="1" sz="1400">
                <a:solidFill>
                  <a:srgbClr val="3F3F3F"/>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g20807fe734c_0_74"/>
          <p:cNvSpPr/>
          <p:nvPr/>
        </p:nvSpPr>
        <p:spPr>
          <a:xfrm>
            <a:off x="215516" y="231278"/>
            <a:ext cx="8712900" cy="4788600"/>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g20807fe734c_0_74"/>
          <p:cNvSpPr/>
          <p:nvPr/>
        </p:nvSpPr>
        <p:spPr>
          <a:xfrm>
            <a:off x="6651775" y="0"/>
            <a:ext cx="2016300" cy="51435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4" name="Google Shape;214;g20807fe734c_0_74"/>
          <p:cNvSpPr txBox="1"/>
          <p:nvPr/>
        </p:nvSpPr>
        <p:spPr>
          <a:xfrm>
            <a:off x="6651775" y="771300"/>
            <a:ext cx="2129700" cy="1440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rPr b="1" lang="en-US" sz="2500">
                <a:solidFill>
                  <a:schemeClr val="lt1"/>
                </a:solidFill>
              </a:rPr>
              <a:t>Glossary</a:t>
            </a:r>
            <a:endParaRPr sz="1500">
              <a:solidFill>
                <a:schemeClr val="lt1"/>
              </a:solidFill>
              <a:latin typeface="Arial"/>
              <a:ea typeface="Arial"/>
              <a:cs typeface="Arial"/>
              <a:sym typeface="Arial"/>
            </a:endParaRPr>
          </a:p>
        </p:txBody>
      </p:sp>
      <p:grpSp>
        <p:nvGrpSpPr>
          <p:cNvPr id="215" name="Google Shape;215;g20807fe734c_0_74"/>
          <p:cNvGrpSpPr/>
          <p:nvPr/>
        </p:nvGrpSpPr>
        <p:grpSpPr>
          <a:xfrm>
            <a:off x="487825" y="499050"/>
            <a:ext cx="2860125" cy="3494100"/>
            <a:chOff x="3585775" y="1011014"/>
            <a:chExt cx="2354400" cy="3494100"/>
          </a:xfrm>
        </p:grpSpPr>
        <p:sp>
          <p:nvSpPr>
            <p:cNvPr id="216" name="Google Shape;216;g20807fe734c_0_74"/>
            <p:cNvSpPr txBox="1"/>
            <p:nvPr/>
          </p:nvSpPr>
          <p:spPr>
            <a:xfrm>
              <a:off x="3585775" y="1011014"/>
              <a:ext cx="2354400" cy="349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200">
                  <a:solidFill>
                    <a:srgbClr val="191D34"/>
                  </a:solidFill>
                  <a:highlight>
                    <a:srgbClr val="FFFFFF"/>
                  </a:highlight>
                  <a:latin typeface="Calibri"/>
                  <a:ea typeface="Calibri"/>
                  <a:cs typeface="Calibri"/>
                  <a:sym typeface="Calibri"/>
                </a:rPr>
                <a:t>Growth Mindset</a:t>
              </a:r>
              <a:endParaRPr b="1" sz="1200">
                <a:solidFill>
                  <a:srgbClr val="191D34"/>
                </a:solidFill>
                <a:highlight>
                  <a:srgbClr val="FFFFFF"/>
                </a:highlight>
                <a:latin typeface="Calibri"/>
                <a:ea typeface="Calibri"/>
                <a:cs typeface="Calibri"/>
                <a:sym typeface="Calibri"/>
              </a:endParaRPr>
            </a:p>
            <a:p>
              <a:pPr indent="0" lvl="0" marL="0" rtl="0" algn="l">
                <a:spcBef>
                  <a:spcPts val="0"/>
                </a:spcBef>
                <a:spcAft>
                  <a:spcPts val="0"/>
                </a:spcAft>
                <a:buSzPts val="1100"/>
                <a:buNone/>
              </a:pPr>
              <a:r>
                <a:rPr lang="en-US" sz="1200">
                  <a:solidFill>
                    <a:srgbClr val="231F20"/>
                  </a:solidFill>
                  <a:highlight>
                    <a:srgbClr val="FFFFFF"/>
                  </a:highlight>
                  <a:latin typeface="Calibri"/>
                  <a:ea typeface="Calibri"/>
                  <a:cs typeface="Calibri"/>
                  <a:sym typeface="Calibri"/>
                </a:rPr>
                <a:t>A growth mindset is the belief that your skills and abilities are not set in stone. Just as mighty oaks grow from tiny acorns, our talents might start small, but they have the potential to grow huge.</a:t>
              </a:r>
              <a:endParaRPr sz="1200">
                <a:solidFill>
                  <a:srgbClr val="231F20"/>
                </a:solidFill>
                <a:highlight>
                  <a:srgbClr val="FFFFFF"/>
                </a:highlight>
                <a:latin typeface="Calibri"/>
                <a:ea typeface="Calibri"/>
                <a:cs typeface="Calibri"/>
                <a:sym typeface="Calibri"/>
              </a:endParaRPr>
            </a:p>
            <a:p>
              <a:pPr indent="0" lvl="0" marL="0" rtl="0" algn="l">
                <a:spcBef>
                  <a:spcPts val="0"/>
                </a:spcBef>
                <a:spcAft>
                  <a:spcPts val="0"/>
                </a:spcAft>
                <a:buSzPts val="1100"/>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b="1" lang="en-US" sz="1200">
                  <a:solidFill>
                    <a:schemeClr val="dk1"/>
                  </a:solidFill>
                  <a:latin typeface="Calibri"/>
                  <a:ea typeface="Calibri"/>
                  <a:cs typeface="Calibri"/>
                  <a:sym typeface="Calibri"/>
                </a:rPr>
                <a:t>F</a:t>
              </a:r>
              <a:r>
                <a:rPr b="1" lang="en-US" sz="1200">
                  <a:solidFill>
                    <a:srgbClr val="231F20"/>
                  </a:solidFill>
                  <a:highlight>
                    <a:srgbClr val="FFFFFF"/>
                  </a:highlight>
                  <a:latin typeface="Calibri"/>
                  <a:ea typeface="Calibri"/>
                  <a:cs typeface="Calibri"/>
                  <a:sym typeface="Calibri"/>
                </a:rPr>
                <a:t>ixed mindset </a:t>
              </a:r>
              <a:endParaRPr b="1" sz="1200">
                <a:solidFill>
                  <a:srgbClr val="231F20"/>
                </a:solidFill>
                <a:highlight>
                  <a:srgbClr val="FFFFFF"/>
                </a:highlight>
                <a:latin typeface="Calibri"/>
                <a:ea typeface="Calibri"/>
                <a:cs typeface="Calibri"/>
                <a:sym typeface="Calibri"/>
              </a:endParaRPr>
            </a:p>
            <a:p>
              <a:pPr indent="0" lvl="0" marL="0" rtl="0" algn="l">
                <a:spcBef>
                  <a:spcPts val="0"/>
                </a:spcBef>
                <a:spcAft>
                  <a:spcPts val="0"/>
                </a:spcAft>
                <a:buSzPts val="1100"/>
                <a:buNone/>
              </a:pPr>
              <a:r>
                <a:rPr lang="en-US" sz="1200">
                  <a:solidFill>
                    <a:srgbClr val="231F20"/>
                  </a:solidFill>
                  <a:highlight>
                    <a:srgbClr val="FFFFFF"/>
                  </a:highlight>
                  <a:latin typeface="Calibri"/>
                  <a:ea typeface="Calibri"/>
                  <a:cs typeface="Calibri"/>
                  <a:sym typeface="Calibri"/>
                </a:rPr>
                <a:t>People with a fixed mindset are more likely to believe that their ability and intelligence can’t be changed; that they're either good at something or not.</a:t>
              </a:r>
              <a:endParaRPr sz="1200">
                <a:solidFill>
                  <a:srgbClr val="231F20"/>
                </a:solidFill>
                <a:highlight>
                  <a:srgbClr val="FFFFFF"/>
                </a:highlight>
                <a:latin typeface="Calibri"/>
                <a:ea typeface="Calibri"/>
                <a:cs typeface="Calibri"/>
                <a:sym typeface="Calibri"/>
              </a:endParaRPr>
            </a:p>
            <a:p>
              <a:pPr indent="0" lvl="0" marL="0" rtl="0" algn="l">
                <a:spcBef>
                  <a:spcPts val="0"/>
                </a:spcBef>
                <a:spcAft>
                  <a:spcPts val="0"/>
                </a:spcAft>
                <a:buSzPts val="1100"/>
                <a:buNone/>
              </a:pPr>
              <a:r>
                <a:t/>
              </a:r>
              <a:endParaRPr b="1" sz="1100">
                <a:solidFill>
                  <a:schemeClr val="dk1"/>
                </a:solidFill>
                <a:highlight>
                  <a:srgbClr val="FCFCFC"/>
                </a:highlight>
                <a:latin typeface="Calibri"/>
                <a:ea typeface="Calibri"/>
                <a:cs typeface="Calibri"/>
                <a:sym typeface="Calibri"/>
              </a:endParaRPr>
            </a:p>
            <a:p>
              <a:pPr indent="0" lvl="0" marL="0" rtl="0" algn="l">
                <a:spcBef>
                  <a:spcPts val="0"/>
                </a:spcBef>
                <a:spcAft>
                  <a:spcPts val="0"/>
                </a:spcAft>
                <a:buSzPts val="1100"/>
                <a:buNone/>
              </a:pPr>
              <a:r>
                <a:rPr b="1" lang="en-US" sz="1100">
                  <a:solidFill>
                    <a:schemeClr val="dk1"/>
                  </a:solidFill>
                  <a:highlight>
                    <a:srgbClr val="FCFCFC"/>
                  </a:highlight>
                  <a:latin typeface="Calibri"/>
                  <a:ea typeface="Calibri"/>
                  <a:cs typeface="Calibri"/>
                  <a:sym typeface="Calibri"/>
                </a:rPr>
                <a:t>Open-mindset</a:t>
              </a:r>
              <a:r>
                <a:rPr lang="en-US" sz="1100">
                  <a:solidFill>
                    <a:schemeClr val="dk1"/>
                  </a:solidFill>
                  <a:highlight>
                    <a:srgbClr val="FCFCFC"/>
                  </a:highlight>
                  <a:latin typeface="Calibri"/>
                  <a:ea typeface="Calibri"/>
                  <a:cs typeface="Calibri"/>
                  <a:sym typeface="Calibri"/>
                </a:rPr>
                <a:t> </a:t>
              </a:r>
              <a:endParaRPr sz="1100">
                <a:solidFill>
                  <a:schemeClr val="dk1"/>
                </a:solidFill>
                <a:highlight>
                  <a:srgbClr val="FCFCFC"/>
                </a:highlight>
                <a:latin typeface="Calibri"/>
                <a:ea typeface="Calibri"/>
                <a:cs typeface="Calibri"/>
                <a:sym typeface="Calibri"/>
              </a:endParaRPr>
            </a:p>
            <a:p>
              <a:pPr indent="0" lvl="0" marL="0" rtl="0" algn="l">
                <a:spcBef>
                  <a:spcPts val="0"/>
                </a:spcBef>
                <a:spcAft>
                  <a:spcPts val="0"/>
                </a:spcAft>
                <a:buSzPts val="1100"/>
                <a:buNone/>
              </a:pPr>
              <a:r>
                <a:rPr lang="en-US" sz="1100">
                  <a:solidFill>
                    <a:schemeClr val="dk1"/>
                  </a:solidFill>
                  <a:highlight>
                    <a:srgbClr val="FCFCFC"/>
                  </a:highlight>
                  <a:latin typeface="Calibri"/>
                  <a:ea typeface="Calibri"/>
                  <a:cs typeface="Calibri"/>
                  <a:sym typeface="Calibri"/>
                </a:rPr>
                <a:t>A </a:t>
              </a:r>
              <a:r>
                <a:rPr lang="en-US" sz="1100">
                  <a:solidFill>
                    <a:schemeClr val="dk1"/>
                  </a:solidFill>
                  <a:highlight>
                    <a:srgbClr val="FCFCFC"/>
                  </a:highlight>
                  <a:uFill>
                    <a:noFill/>
                  </a:uFill>
                  <a:latin typeface="Calibri"/>
                  <a:ea typeface="Calibri"/>
                  <a:cs typeface="Calibri"/>
                  <a:sym typeface="Calibri"/>
                  <a:hlinkClick r:id="rId3">
                    <a:extLst>
                      <a:ext uri="{A12FA001-AC4F-418D-AE19-62706E023703}">
                        <ahyp:hlinkClr val="tx"/>
                      </a:ext>
                    </a:extLst>
                  </a:hlinkClick>
                </a:rPr>
                <a:t>growth mindset requires leaders to be more inclusive</a:t>
              </a:r>
              <a:r>
                <a:rPr lang="en-US" sz="1100">
                  <a:solidFill>
                    <a:schemeClr val="dk1"/>
                  </a:solidFill>
                  <a:highlight>
                    <a:srgbClr val="FCFCFC"/>
                  </a:highlight>
                  <a:latin typeface="Calibri"/>
                  <a:ea typeface="Calibri"/>
                  <a:cs typeface="Calibri"/>
                  <a:sym typeface="Calibri"/>
                </a:rPr>
                <a:t> to the unique needs and perspectives of others. Growth requires more than profits; it requires a clear understanding of human capital assets.</a:t>
              </a:r>
              <a:endParaRPr sz="1200">
                <a:solidFill>
                  <a:srgbClr val="231F20"/>
                </a:solidFill>
                <a:highlight>
                  <a:srgbClr val="FFFFFF"/>
                </a:highlight>
                <a:latin typeface="Calibri"/>
                <a:ea typeface="Calibri"/>
                <a:cs typeface="Calibri"/>
                <a:sym typeface="Calibri"/>
              </a:endParaRPr>
            </a:p>
          </p:txBody>
        </p:sp>
        <p:sp>
          <p:nvSpPr>
            <p:cNvPr id="217" name="Google Shape;217;g20807fe734c_0_74"/>
            <p:cNvSpPr txBox="1"/>
            <p:nvPr/>
          </p:nvSpPr>
          <p:spPr>
            <a:xfrm>
              <a:off x="3687664" y="1203595"/>
              <a:ext cx="2252400" cy="3078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400">
                <a:solidFill>
                  <a:srgbClr val="3F3F3F"/>
                </a:solidFill>
                <a:latin typeface="Arial"/>
                <a:ea typeface="Arial"/>
                <a:cs typeface="Arial"/>
                <a:sym typeface="Arial"/>
              </a:endParaRPr>
            </a:p>
          </p:txBody>
        </p:sp>
      </p:grpSp>
      <p:sp>
        <p:nvSpPr>
          <p:cNvPr id="218" name="Google Shape;218;g20807fe734c_0_74"/>
          <p:cNvSpPr txBox="1"/>
          <p:nvPr/>
        </p:nvSpPr>
        <p:spPr>
          <a:xfrm>
            <a:off x="3635925" y="728650"/>
            <a:ext cx="2736300" cy="2493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SzPts val="1100"/>
              <a:buNone/>
            </a:pPr>
            <a:r>
              <a:rPr b="1" lang="en-US" sz="1200">
                <a:solidFill>
                  <a:schemeClr val="dk1"/>
                </a:solidFill>
                <a:highlight>
                  <a:srgbClr val="FCFCFC"/>
                </a:highlight>
                <a:latin typeface="Calibri"/>
                <a:ea typeface="Calibri"/>
                <a:cs typeface="Calibri"/>
                <a:sym typeface="Calibri"/>
              </a:rPr>
              <a:t>Inclusion and promote individuality</a:t>
            </a:r>
            <a:r>
              <a:rPr lang="en-US" sz="1200">
                <a:solidFill>
                  <a:schemeClr val="dk1"/>
                </a:solidFill>
                <a:highlight>
                  <a:srgbClr val="FCFCFC"/>
                </a:highlight>
                <a:latin typeface="Calibri"/>
                <a:ea typeface="Calibri"/>
                <a:cs typeface="Calibri"/>
                <a:sym typeface="Calibri"/>
              </a:rPr>
              <a:t> Inclusion is a system for making sure organisations are welcoming at every level to every individual. Inclusion is about finding like-mindedness in our differences and embracing individuals’ unique ideas and ideals.</a:t>
            </a:r>
            <a:endParaRPr sz="1200">
              <a:solidFill>
                <a:schemeClr val="dk1"/>
              </a:solidFill>
              <a:highlight>
                <a:srgbClr val="FCFCFC"/>
              </a:highlight>
              <a:latin typeface="Calibri"/>
              <a:ea typeface="Calibri"/>
              <a:cs typeface="Calibri"/>
              <a:sym typeface="Calibri"/>
            </a:endParaRPr>
          </a:p>
          <a:p>
            <a:pPr indent="0" lvl="0" marL="0" rtl="0" algn="l">
              <a:spcBef>
                <a:spcPts val="0"/>
              </a:spcBef>
              <a:spcAft>
                <a:spcPts val="0"/>
              </a:spcAft>
              <a:buSzPts val="1100"/>
              <a:buNone/>
            </a:pPr>
            <a:r>
              <a:t/>
            </a:r>
            <a:endParaRPr sz="1200">
              <a:solidFill>
                <a:schemeClr val="dk1"/>
              </a:solidFill>
              <a:highlight>
                <a:srgbClr val="FCFCFC"/>
              </a:highlight>
              <a:latin typeface="Calibri"/>
              <a:ea typeface="Calibri"/>
              <a:cs typeface="Calibri"/>
              <a:sym typeface="Calibri"/>
            </a:endParaRPr>
          </a:p>
          <a:p>
            <a:pPr indent="0" lvl="0" marL="0" rtl="0" algn="l">
              <a:spcBef>
                <a:spcPts val="0"/>
              </a:spcBef>
              <a:spcAft>
                <a:spcPts val="0"/>
              </a:spcAft>
              <a:buSzPts val="1100"/>
              <a:buNone/>
            </a:pPr>
            <a:r>
              <a:rPr b="1" lang="en-US" sz="1200">
                <a:solidFill>
                  <a:schemeClr val="dk1"/>
                </a:solidFill>
                <a:latin typeface="Calibri"/>
                <a:ea typeface="Calibri"/>
                <a:cs typeface="Calibri"/>
                <a:sym typeface="Calibri"/>
              </a:rPr>
              <a:t>Cultivate Resilience</a:t>
            </a:r>
            <a:endParaRPr b="1" sz="1200">
              <a:solidFill>
                <a:schemeClr val="dk1"/>
              </a:solidFill>
              <a:latin typeface="Calibri"/>
              <a:ea typeface="Calibri"/>
              <a:cs typeface="Calibri"/>
              <a:sym typeface="Calibri"/>
            </a:endParaRPr>
          </a:p>
          <a:p>
            <a:pPr indent="0" lvl="0" marL="0" rtl="0" algn="l">
              <a:spcBef>
                <a:spcPts val="0"/>
              </a:spcBef>
              <a:spcAft>
                <a:spcPts val="0"/>
              </a:spcAft>
              <a:buSzPts val="1100"/>
              <a:buNone/>
            </a:pPr>
            <a:r>
              <a:rPr lang="en-US" sz="1200">
                <a:solidFill>
                  <a:schemeClr val="dk1"/>
                </a:solidFill>
                <a:latin typeface="Calibri"/>
                <a:ea typeface="Calibri"/>
                <a:cs typeface="Calibri"/>
                <a:sym typeface="Calibri"/>
              </a:rPr>
              <a:t>Individual with growth mindset, then take the time and make the effort to develop it. Persist and opportunities will come.</a:t>
            </a:r>
            <a:endParaRPr sz="1200">
              <a:solidFill>
                <a:schemeClr val="dk1"/>
              </a:solidFill>
              <a:highlight>
                <a:srgbClr val="FCFCFC"/>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s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ction Break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over and End Slide Master">
  <a:themeElements>
    <a:clrScheme name="ALLPPT-COLOR-A19">
      <a:dk1>
        <a:srgbClr val="000000"/>
      </a:dk1>
      <a:lt1>
        <a:srgbClr val="FFFFFF"/>
      </a:lt1>
      <a:dk2>
        <a:srgbClr val="1F497D"/>
      </a:dk2>
      <a:lt2>
        <a:srgbClr val="EEECE1"/>
      </a:lt2>
      <a:accent1>
        <a:srgbClr val="32AEB8"/>
      </a:accent1>
      <a:accent2>
        <a:srgbClr val="F2A40D"/>
      </a:accent2>
      <a:accent3>
        <a:srgbClr val="32AEB8"/>
      </a:accent3>
      <a:accent4>
        <a:srgbClr val="F2A40D"/>
      </a:accent4>
      <a:accent5>
        <a:srgbClr val="32AEB8"/>
      </a:accent5>
      <a:accent6>
        <a:srgbClr val="F2A40D"/>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2016-12-05T23:26:54Z</dcterms:created>
  <dc:creator>googleslidesppt.com;allppt.com</dc:creator>
</cp:coreProperties>
</file>