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handoutMasterIdLst>
    <p:handoutMasterId r:id="rId40"/>
  </p:handoutMasterIdLst>
  <p:sldIdLst>
    <p:sldId id="264" r:id="rId4"/>
    <p:sldId id="261" r:id="rId5"/>
    <p:sldId id="300" r:id="rId6"/>
    <p:sldId id="277" r:id="rId7"/>
    <p:sldId id="325" r:id="rId8"/>
    <p:sldId id="330" r:id="rId9"/>
    <p:sldId id="331" r:id="rId10"/>
    <p:sldId id="333" r:id="rId11"/>
    <p:sldId id="332" r:id="rId12"/>
    <p:sldId id="334" r:id="rId13"/>
    <p:sldId id="335" r:id="rId14"/>
    <p:sldId id="336" r:id="rId15"/>
    <p:sldId id="338" r:id="rId16"/>
    <p:sldId id="339" r:id="rId17"/>
    <p:sldId id="342" r:id="rId18"/>
    <p:sldId id="340" r:id="rId19"/>
    <p:sldId id="343" r:id="rId20"/>
    <p:sldId id="341" r:id="rId21"/>
    <p:sldId id="344" r:id="rId22"/>
    <p:sldId id="276" r:id="rId23"/>
    <p:sldId id="302" r:id="rId24"/>
    <p:sldId id="323" r:id="rId25"/>
    <p:sldId id="303" r:id="rId26"/>
    <p:sldId id="358" r:id="rId27"/>
    <p:sldId id="304" r:id="rId28"/>
    <p:sldId id="347" r:id="rId29"/>
    <p:sldId id="348" r:id="rId30"/>
    <p:sldId id="349" r:id="rId31"/>
    <p:sldId id="357" r:id="rId32"/>
    <p:sldId id="318" r:id="rId33"/>
    <p:sldId id="305" r:id="rId34"/>
    <p:sldId id="314" r:id="rId35"/>
    <p:sldId id="351" r:id="rId36"/>
    <p:sldId id="352" r:id="rId37"/>
    <p:sldId id="278" r:id="rId38"/>
    <p:sldId id="262" r:id="rId3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D70"/>
    <a:srgbClr val="87B5BA"/>
    <a:srgbClr val="E6E6E6"/>
    <a:srgbClr val="F39E5A"/>
    <a:srgbClr val="F2A40D"/>
    <a:srgbClr val="FFFFFF"/>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628" autoAdjust="0"/>
  </p:normalViewPr>
  <p:slideViewPr>
    <p:cSldViewPr>
      <p:cViewPr varScale="1">
        <p:scale>
          <a:sx n="114" d="100"/>
          <a:sy n="114" d="100"/>
        </p:scale>
        <p:origin x="485" y="86"/>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12/2/2022</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‹Nº›</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baseline="0">
                <a:solidFill>
                  <a:schemeClr val="tx1"/>
                </a:solidFill>
                <a:latin typeface="+mj-lt"/>
                <a:cs typeface="Arial" pitchFamily="34" charset="0"/>
              </a:defRPr>
            </a:lvl1pPr>
          </a:lstStyle>
          <a:p>
            <a:r>
              <a:rPr lang="en-US" altLang="ko-KR" dirty="0">
                <a:ea typeface="맑은 고딕" pitchFamily="50" charset="-127"/>
              </a:rPr>
              <a:t>TITLE</a:t>
            </a:r>
            <a:endParaRPr lang="en-US" altLang="ko-KR" dirty="0"/>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baseline="0">
                <a:solidFill>
                  <a:schemeClr val="tx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5" name="image2.png"/>
          <p:cNvPicPr/>
          <p:nvPr userDrawn="1"/>
        </p:nvPicPr>
        <p:blipFill>
          <a:blip r:embed="rId3" cstate="print"/>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0" name=""/>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0" name=""/>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linkedin.co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canva.com/"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2394012" y="2689477"/>
            <a:ext cx="4355976" cy="108012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s-ES" altLang="ko-KR" sz="2800">
                <a:solidFill>
                  <a:schemeClr val="tx1"/>
                </a:solidFill>
                <a:ea typeface="맑은 고딕" pitchFamily="50" charset="-127"/>
              </a:rPr>
              <a:t>Social media management</a:t>
            </a:r>
            <a:endParaRPr lang="en-US" altLang="ko-KR" sz="2800" dirty="0">
              <a:solidFill>
                <a:schemeClr val="tx1"/>
              </a:solidFill>
            </a:endParaRPr>
          </a:p>
        </p:txBody>
      </p:sp>
      <p:sp>
        <p:nvSpPr>
          <p:cNvPr id="5" name="Text Placeholder 3">
            <a:extLst>
              <a:ext uri="{FF2B5EF4-FFF2-40B4-BE49-F238E27FC236}">
                <a16:creationId xmlns:a16="http://schemas.microsoft.com/office/drawing/2014/main" id="{277D8572-C594-402F-2D0C-D9F554C82367}"/>
              </a:ext>
            </a:extLst>
          </p:cNvPr>
          <p:cNvSpPr txBox="1">
            <a:spLocks/>
          </p:cNvSpPr>
          <p:nvPr/>
        </p:nvSpPr>
        <p:spPr>
          <a:xfrm>
            <a:off x="2386466" y="3822128"/>
            <a:ext cx="4355828" cy="48881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b="1">
                <a:solidFill>
                  <a:schemeClr val="tx1"/>
                </a:solidFill>
              </a:rPr>
              <a:t>By: Internet Web Solutions</a:t>
            </a:r>
            <a:endParaRPr lang="en-US" altLang="ko-KR" dirty="0">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80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altLang="ko-KR" sz="800" dirty="0">
              <a:solidFill>
                <a:schemeClr val="tx1"/>
              </a:solidFill>
            </a:endParaRP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Uses of social media in the 21</a:t>
            </a:r>
            <a:r>
              <a:rPr lang="en-US" altLang="ko-KR" sz="2800" baseline="30000"/>
              <a:t>st</a:t>
            </a:r>
            <a:r>
              <a:rPr lang="en-US" altLang="ko-KR" sz="2800"/>
              <a:t> century</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Social media as a job: influencers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632098" y="1539669"/>
            <a:ext cx="4248472" cy="2555508"/>
          </a:xfrm>
          <a:custGeom>
            <a:avLst/>
            <a:gdLst>
              <a:gd name="connsiteX0" fmla="*/ 0 w 4248472"/>
              <a:gd name="connsiteY0" fmla="*/ 0 h 2555508"/>
              <a:gd name="connsiteX1" fmla="*/ 479470 w 4248472"/>
              <a:gd name="connsiteY1" fmla="*/ 0 h 2555508"/>
              <a:gd name="connsiteX2" fmla="*/ 1128880 w 4248472"/>
              <a:gd name="connsiteY2" fmla="*/ 0 h 2555508"/>
              <a:gd name="connsiteX3" fmla="*/ 1608350 w 4248472"/>
              <a:gd name="connsiteY3" fmla="*/ 0 h 2555508"/>
              <a:gd name="connsiteX4" fmla="*/ 2172790 w 4248472"/>
              <a:gd name="connsiteY4" fmla="*/ 0 h 2555508"/>
              <a:gd name="connsiteX5" fmla="*/ 2694745 w 4248472"/>
              <a:gd name="connsiteY5" fmla="*/ 0 h 2555508"/>
              <a:gd name="connsiteX6" fmla="*/ 3259185 w 4248472"/>
              <a:gd name="connsiteY6" fmla="*/ 0 h 2555508"/>
              <a:gd name="connsiteX7" fmla="*/ 4248472 w 4248472"/>
              <a:gd name="connsiteY7" fmla="*/ 0 h 2555508"/>
              <a:gd name="connsiteX8" fmla="*/ 4248472 w 4248472"/>
              <a:gd name="connsiteY8" fmla="*/ 562212 h 2555508"/>
              <a:gd name="connsiteX9" fmla="*/ 4248472 w 4248472"/>
              <a:gd name="connsiteY9" fmla="*/ 1124424 h 2555508"/>
              <a:gd name="connsiteX10" fmla="*/ 4248472 w 4248472"/>
              <a:gd name="connsiteY10" fmla="*/ 1788856 h 2555508"/>
              <a:gd name="connsiteX11" fmla="*/ 4248472 w 4248472"/>
              <a:gd name="connsiteY11" fmla="*/ 2555508 h 2555508"/>
              <a:gd name="connsiteX12" fmla="*/ 3556578 w 4248472"/>
              <a:gd name="connsiteY12" fmla="*/ 2555508 h 2555508"/>
              <a:gd name="connsiteX13" fmla="*/ 2992138 w 4248472"/>
              <a:gd name="connsiteY13" fmla="*/ 2555508 h 2555508"/>
              <a:gd name="connsiteX14" fmla="*/ 2300244 w 4248472"/>
              <a:gd name="connsiteY14" fmla="*/ 2555508 h 2555508"/>
              <a:gd name="connsiteX15" fmla="*/ 1608350 w 4248472"/>
              <a:gd name="connsiteY15" fmla="*/ 2555508 h 2555508"/>
              <a:gd name="connsiteX16" fmla="*/ 958941 w 4248472"/>
              <a:gd name="connsiteY16" fmla="*/ 2555508 h 2555508"/>
              <a:gd name="connsiteX17" fmla="*/ 0 w 4248472"/>
              <a:gd name="connsiteY17" fmla="*/ 2555508 h 2555508"/>
              <a:gd name="connsiteX18" fmla="*/ 0 w 4248472"/>
              <a:gd name="connsiteY18" fmla="*/ 1967741 h 2555508"/>
              <a:gd name="connsiteX19" fmla="*/ 0 w 4248472"/>
              <a:gd name="connsiteY19" fmla="*/ 1277754 h 2555508"/>
              <a:gd name="connsiteX20" fmla="*/ 0 w 4248472"/>
              <a:gd name="connsiteY20" fmla="*/ 715542 h 2555508"/>
              <a:gd name="connsiteX21" fmla="*/ 0 w 4248472"/>
              <a:gd name="connsiteY21" fmla="*/ 0 h 255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48472" h="2555508"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59064" y="139618"/>
                  <a:pt x="4220405" y="429016"/>
                  <a:pt x="4248472" y="562212"/>
                </a:cubicBezTo>
                <a:cubicBezTo>
                  <a:pt x="4276539" y="695408"/>
                  <a:pt x="4262422" y="953925"/>
                  <a:pt x="4248472" y="1124424"/>
                </a:cubicBezTo>
                <a:cubicBezTo>
                  <a:pt x="4234522" y="1294923"/>
                  <a:pt x="4280079" y="1521013"/>
                  <a:pt x="4248472" y="1788856"/>
                </a:cubicBezTo>
                <a:cubicBezTo>
                  <a:pt x="4216865" y="2056699"/>
                  <a:pt x="4257831" y="2209818"/>
                  <a:pt x="4248472" y="2555508"/>
                </a:cubicBezTo>
                <a:cubicBezTo>
                  <a:pt x="3954666" y="2582638"/>
                  <a:pt x="3881627" y="2545047"/>
                  <a:pt x="3556578" y="2555508"/>
                </a:cubicBezTo>
                <a:cubicBezTo>
                  <a:pt x="3231529" y="2565969"/>
                  <a:pt x="3219165" y="2562379"/>
                  <a:pt x="2992138" y="2555508"/>
                </a:cubicBezTo>
                <a:cubicBezTo>
                  <a:pt x="2765111" y="2548637"/>
                  <a:pt x="2611873" y="2534474"/>
                  <a:pt x="2300244" y="2555508"/>
                </a:cubicBezTo>
                <a:cubicBezTo>
                  <a:pt x="1988615" y="2576542"/>
                  <a:pt x="1891312" y="2567714"/>
                  <a:pt x="1608350" y="2555508"/>
                </a:cubicBezTo>
                <a:cubicBezTo>
                  <a:pt x="1325388" y="2543302"/>
                  <a:pt x="1236286" y="2550857"/>
                  <a:pt x="958941" y="2555508"/>
                </a:cubicBezTo>
                <a:cubicBezTo>
                  <a:pt x="681596" y="2560159"/>
                  <a:pt x="311414" y="2570976"/>
                  <a:pt x="0" y="2555508"/>
                </a:cubicBezTo>
                <a:cubicBezTo>
                  <a:pt x="14435" y="2436747"/>
                  <a:pt x="16701" y="2175825"/>
                  <a:pt x="0" y="1967741"/>
                </a:cubicBezTo>
                <a:cubicBezTo>
                  <a:pt x="-16701" y="1759657"/>
                  <a:pt x="12589" y="1455681"/>
                  <a:pt x="0" y="1277754"/>
                </a:cubicBezTo>
                <a:cubicBezTo>
                  <a:pt x="-12589" y="1099827"/>
                  <a:pt x="-234" y="916622"/>
                  <a:pt x="0" y="715542"/>
                </a:cubicBezTo>
                <a:cubicBezTo>
                  <a:pt x="234" y="514462"/>
                  <a:pt x="19341" y="186843"/>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You probably already know what an influencer is, but we will give you a formal definition: an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influencer</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or opinion leader is a person who has made social media their job, because of their lifestyle, beliefs or values, and who has a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considerable number of followers or subscribers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This is one of the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new professions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that did not exist until 20 years ago, and which joins others such as "youtuber" or "streamer", although these are also usually considered influencers.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Una caricatura de una persona&#10;&#10;Descripción generada automáticamente con confianza media">
            <a:extLst>
              <a:ext uri="{FF2B5EF4-FFF2-40B4-BE49-F238E27FC236}">
                <a16:creationId xmlns:a16="http://schemas.microsoft.com/office/drawing/2014/main" id="{649CCA8D-607C-06A0-715D-775DFBB8B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207511"/>
            <a:ext cx="3219822" cy="3219822"/>
          </a:xfrm>
          <a:prstGeom prst="rect">
            <a:avLst/>
          </a:prstGeom>
        </p:spPr>
      </p:pic>
    </p:spTree>
    <p:extLst>
      <p:ext uri="{BB962C8B-B14F-4D97-AF65-F5344CB8AC3E}">
        <p14:creationId xmlns:p14="http://schemas.microsoft.com/office/powerpoint/2010/main" val="182556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Uses of social media in the 21</a:t>
            </a:r>
            <a:r>
              <a:rPr lang="en-US" altLang="ko-KR" sz="2800" baseline="30000"/>
              <a:t>st</a:t>
            </a:r>
            <a:r>
              <a:rPr lang="en-US" altLang="ko-KR" sz="2800"/>
              <a:t> century</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Social media as a job: influencers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211960" y="1915982"/>
            <a:ext cx="4176464" cy="1575752"/>
          </a:xfrm>
          <a:custGeom>
            <a:avLst/>
            <a:gdLst>
              <a:gd name="connsiteX0" fmla="*/ 0 w 4176464"/>
              <a:gd name="connsiteY0" fmla="*/ 0 h 1575752"/>
              <a:gd name="connsiteX1" fmla="*/ 570783 w 4176464"/>
              <a:gd name="connsiteY1" fmla="*/ 0 h 1575752"/>
              <a:gd name="connsiteX2" fmla="*/ 1308625 w 4176464"/>
              <a:gd name="connsiteY2" fmla="*/ 0 h 1575752"/>
              <a:gd name="connsiteX3" fmla="*/ 1879409 w 4176464"/>
              <a:gd name="connsiteY3" fmla="*/ 0 h 1575752"/>
              <a:gd name="connsiteX4" fmla="*/ 2533721 w 4176464"/>
              <a:gd name="connsiteY4" fmla="*/ 0 h 1575752"/>
              <a:gd name="connsiteX5" fmla="*/ 3146270 w 4176464"/>
              <a:gd name="connsiteY5" fmla="*/ 0 h 1575752"/>
              <a:gd name="connsiteX6" fmla="*/ 4176464 w 4176464"/>
              <a:gd name="connsiteY6" fmla="*/ 0 h 1575752"/>
              <a:gd name="connsiteX7" fmla="*/ 4176464 w 4176464"/>
              <a:gd name="connsiteY7" fmla="*/ 493736 h 1575752"/>
              <a:gd name="connsiteX8" fmla="*/ 4176464 w 4176464"/>
              <a:gd name="connsiteY8" fmla="*/ 987471 h 1575752"/>
              <a:gd name="connsiteX9" fmla="*/ 4176464 w 4176464"/>
              <a:gd name="connsiteY9" fmla="*/ 1575752 h 1575752"/>
              <a:gd name="connsiteX10" fmla="*/ 3438622 w 4176464"/>
              <a:gd name="connsiteY10" fmla="*/ 1575752 h 1575752"/>
              <a:gd name="connsiteX11" fmla="*/ 2826074 w 4176464"/>
              <a:gd name="connsiteY11" fmla="*/ 1575752 h 1575752"/>
              <a:gd name="connsiteX12" fmla="*/ 2088232 w 4176464"/>
              <a:gd name="connsiteY12" fmla="*/ 1575752 h 1575752"/>
              <a:gd name="connsiteX13" fmla="*/ 1433919 w 4176464"/>
              <a:gd name="connsiteY13" fmla="*/ 1575752 h 1575752"/>
              <a:gd name="connsiteX14" fmla="*/ 654313 w 4176464"/>
              <a:gd name="connsiteY14" fmla="*/ 1575752 h 1575752"/>
              <a:gd name="connsiteX15" fmla="*/ 0 w 4176464"/>
              <a:gd name="connsiteY15" fmla="*/ 1575752 h 1575752"/>
              <a:gd name="connsiteX16" fmla="*/ 0 w 4176464"/>
              <a:gd name="connsiteY16" fmla="*/ 1034744 h 1575752"/>
              <a:gd name="connsiteX17" fmla="*/ 0 w 4176464"/>
              <a:gd name="connsiteY17" fmla="*/ 541008 h 1575752"/>
              <a:gd name="connsiteX18" fmla="*/ 0 w 4176464"/>
              <a:gd name="connsiteY18" fmla="*/ 0 h 157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76464" h="1575752" extrusionOk="0">
                <a:moveTo>
                  <a:pt x="0" y="0"/>
                </a:moveTo>
                <a:cubicBezTo>
                  <a:pt x="260786" y="-13733"/>
                  <a:pt x="384082" y="-16603"/>
                  <a:pt x="570783" y="0"/>
                </a:cubicBezTo>
                <a:cubicBezTo>
                  <a:pt x="757484" y="16603"/>
                  <a:pt x="945489" y="32876"/>
                  <a:pt x="1308625" y="0"/>
                </a:cubicBezTo>
                <a:cubicBezTo>
                  <a:pt x="1671761" y="-32876"/>
                  <a:pt x="1682313" y="-20532"/>
                  <a:pt x="1879409" y="0"/>
                </a:cubicBezTo>
                <a:cubicBezTo>
                  <a:pt x="2076505" y="20532"/>
                  <a:pt x="2332351" y="29287"/>
                  <a:pt x="2533721" y="0"/>
                </a:cubicBezTo>
                <a:cubicBezTo>
                  <a:pt x="2735091" y="-29287"/>
                  <a:pt x="2901990" y="23838"/>
                  <a:pt x="3146270" y="0"/>
                </a:cubicBezTo>
                <a:cubicBezTo>
                  <a:pt x="3390550" y="-23838"/>
                  <a:pt x="3896593" y="24678"/>
                  <a:pt x="4176464" y="0"/>
                </a:cubicBezTo>
                <a:cubicBezTo>
                  <a:pt x="4188498" y="123586"/>
                  <a:pt x="4177194" y="356819"/>
                  <a:pt x="4176464" y="493736"/>
                </a:cubicBezTo>
                <a:cubicBezTo>
                  <a:pt x="4175734" y="630653"/>
                  <a:pt x="4176229" y="854079"/>
                  <a:pt x="4176464" y="987471"/>
                </a:cubicBezTo>
                <a:cubicBezTo>
                  <a:pt x="4176699" y="1120864"/>
                  <a:pt x="4178470" y="1327247"/>
                  <a:pt x="4176464" y="1575752"/>
                </a:cubicBezTo>
                <a:cubicBezTo>
                  <a:pt x="3807712" y="1579246"/>
                  <a:pt x="3770036" y="1603268"/>
                  <a:pt x="3438622" y="1575752"/>
                </a:cubicBezTo>
                <a:cubicBezTo>
                  <a:pt x="3107208" y="1548236"/>
                  <a:pt x="3127234" y="1593726"/>
                  <a:pt x="2826074" y="1575752"/>
                </a:cubicBezTo>
                <a:cubicBezTo>
                  <a:pt x="2524914" y="1557778"/>
                  <a:pt x="2336482" y="1558731"/>
                  <a:pt x="2088232" y="1575752"/>
                </a:cubicBezTo>
                <a:cubicBezTo>
                  <a:pt x="1839982" y="1592773"/>
                  <a:pt x="1566255" y="1585090"/>
                  <a:pt x="1433919" y="1575752"/>
                </a:cubicBezTo>
                <a:cubicBezTo>
                  <a:pt x="1301583" y="1566414"/>
                  <a:pt x="857259" y="1554565"/>
                  <a:pt x="654313" y="1575752"/>
                </a:cubicBezTo>
                <a:cubicBezTo>
                  <a:pt x="451367" y="1596939"/>
                  <a:pt x="283455" y="1547934"/>
                  <a:pt x="0" y="1575752"/>
                </a:cubicBezTo>
                <a:cubicBezTo>
                  <a:pt x="10081" y="1354862"/>
                  <a:pt x="5014" y="1228416"/>
                  <a:pt x="0" y="1034744"/>
                </a:cubicBezTo>
                <a:cubicBezTo>
                  <a:pt x="-5014" y="841072"/>
                  <a:pt x="-12372" y="760865"/>
                  <a:pt x="0" y="541008"/>
                </a:cubicBezTo>
                <a:cubicBezTo>
                  <a:pt x="12372" y="321151"/>
                  <a:pt x="-20209" y="161289"/>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However,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this is not such an easy and wonderful profession</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as it may seem; not everyone is able to make a living at it, and it is also mentally exhausting as you expose your entire daily life and leave your privacy behind. </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You may follow or know some of the following examples: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descr="Interfaz de usuario gráfica, Aplicación&#10;&#10;Descripción generada automáticamente">
            <a:extLst>
              <a:ext uri="{FF2B5EF4-FFF2-40B4-BE49-F238E27FC236}">
                <a16:creationId xmlns:a16="http://schemas.microsoft.com/office/drawing/2014/main" id="{C2C32C39-7B64-D649-A523-1FA41D5D64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152128"/>
            <a:ext cx="3291830" cy="3291830"/>
          </a:xfrm>
          <a:prstGeom prst="rect">
            <a:avLst/>
          </a:prstGeom>
        </p:spPr>
      </p:pic>
    </p:spTree>
    <p:extLst>
      <p:ext uri="{BB962C8B-B14F-4D97-AF65-F5344CB8AC3E}">
        <p14:creationId xmlns:p14="http://schemas.microsoft.com/office/powerpoint/2010/main" val="184221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Uses of social media in the 21</a:t>
            </a:r>
            <a:r>
              <a:rPr lang="en-US" altLang="ko-KR" sz="2800" baseline="30000"/>
              <a:t>st</a:t>
            </a:r>
            <a:r>
              <a:rPr lang="en-US" altLang="ko-KR" sz="2800"/>
              <a:t> century</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Social media as a job: influencers</a:t>
            </a:r>
            <a:endParaRPr lang="en-US" altLang="ko-KR" sz="1800" dirty="0"/>
          </a:p>
        </p:txBody>
      </p:sp>
      <p:sp>
        <p:nvSpPr>
          <p:cNvPr id="6" name="TextBox 15">
            <a:extLst>
              <a:ext uri="{FF2B5EF4-FFF2-40B4-BE49-F238E27FC236}">
                <a16:creationId xmlns:a16="http://schemas.microsoft.com/office/drawing/2014/main" id="{123B63EA-B1E2-6768-9CEA-08A113B7E749}"/>
              </a:ext>
            </a:extLst>
          </p:cNvPr>
          <p:cNvSpPr txBox="1"/>
          <p:nvPr/>
        </p:nvSpPr>
        <p:spPr>
          <a:xfrm>
            <a:off x="533455" y="1851670"/>
            <a:ext cx="4248472" cy="1997150"/>
          </a:xfrm>
          <a:custGeom>
            <a:avLst/>
            <a:gdLst>
              <a:gd name="connsiteX0" fmla="*/ 0 w 4248472"/>
              <a:gd name="connsiteY0" fmla="*/ 0 h 1997150"/>
              <a:gd name="connsiteX1" fmla="*/ 479470 w 4248472"/>
              <a:gd name="connsiteY1" fmla="*/ 0 h 1997150"/>
              <a:gd name="connsiteX2" fmla="*/ 1128880 w 4248472"/>
              <a:gd name="connsiteY2" fmla="*/ 0 h 1997150"/>
              <a:gd name="connsiteX3" fmla="*/ 1608350 w 4248472"/>
              <a:gd name="connsiteY3" fmla="*/ 0 h 1997150"/>
              <a:gd name="connsiteX4" fmla="*/ 2172790 w 4248472"/>
              <a:gd name="connsiteY4" fmla="*/ 0 h 1997150"/>
              <a:gd name="connsiteX5" fmla="*/ 2694745 w 4248472"/>
              <a:gd name="connsiteY5" fmla="*/ 0 h 1997150"/>
              <a:gd name="connsiteX6" fmla="*/ 3259185 w 4248472"/>
              <a:gd name="connsiteY6" fmla="*/ 0 h 1997150"/>
              <a:gd name="connsiteX7" fmla="*/ 4248472 w 4248472"/>
              <a:gd name="connsiteY7" fmla="*/ 0 h 1997150"/>
              <a:gd name="connsiteX8" fmla="*/ 4248472 w 4248472"/>
              <a:gd name="connsiteY8" fmla="*/ 605802 h 1997150"/>
              <a:gd name="connsiteX9" fmla="*/ 4248472 w 4248472"/>
              <a:gd name="connsiteY9" fmla="*/ 1211604 h 1997150"/>
              <a:gd name="connsiteX10" fmla="*/ 4248472 w 4248472"/>
              <a:gd name="connsiteY10" fmla="*/ 1997150 h 1997150"/>
              <a:gd name="connsiteX11" fmla="*/ 3641547 w 4248472"/>
              <a:gd name="connsiteY11" fmla="*/ 1997150 h 1997150"/>
              <a:gd name="connsiteX12" fmla="*/ 2992138 w 4248472"/>
              <a:gd name="connsiteY12" fmla="*/ 1997150 h 1997150"/>
              <a:gd name="connsiteX13" fmla="*/ 2427698 w 4248472"/>
              <a:gd name="connsiteY13" fmla="*/ 1997150 h 1997150"/>
              <a:gd name="connsiteX14" fmla="*/ 1735804 w 4248472"/>
              <a:gd name="connsiteY14" fmla="*/ 1997150 h 1997150"/>
              <a:gd name="connsiteX15" fmla="*/ 1043910 w 4248472"/>
              <a:gd name="connsiteY15" fmla="*/ 1997150 h 1997150"/>
              <a:gd name="connsiteX16" fmla="*/ 0 w 4248472"/>
              <a:gd name="connsiteY16" fmla="*/ 1997150 h 1997150"/>
              <a:gd name="connsiteX17" fmla="*/ 0 w 4248472"/>
              <a:gd name="connsiteY17" fmla="*/ 1351405 h 1997150"/>
              <a:gd name="connsiteX18" fmla="*/ 0 w 4248472"/>
              <a:gd name="connsiteY18" fmla="*/ 725631 h 1997150"/>
              <a:gd name="connsiteX19" fmla="*/ 0 w 4248472"/>
              <a:gd name="connsiteY19" fmla="*/ 0 h 199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8472" h="1997150"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35118" y="125035"/>
                  <a:pt x="4231434" y="417411"/>
                  <a:pt x="4248472" y="605802"/>
                </a:cubicBezTo>
                <a:cubicBezTo>
                  <a:pt x="4265510" y="794193"/>
                  <a:pt x="4277528" y="986376"/>
                  <a:pt x="4248472" y="1211604"/>
                </a:cubicBezTo>
                <a:cubicBezTo>
                  <a:pt x="4219416" y="1436832"/>
                  <a:pt x="4236520" y="1632289"/>
                  <a:pt x="4248472" y="1997150"/>
                </a:cubicBezTo>
                <a:cubicBezTo>
                  <a:pt x="4086828" y="1990434"/>
                  <a:pt x="3923972" y="2006289"/>
                  <a:pt x="3641547" y="1997150"/>
                </a:cubicBezTo>
                <a:cubicBezTo>
                  <a:pt x="3359123" y="1988011"/>
                  <a:pt x="3228453" y="1984306"/>
                  <a:pt x="2992138" y="1997150"/>
                </a:cubicBezTo>
                <a:cubicBezTo>
                  <a:pt x="2755823" y="2009994"/>
                  <a:pt x="2654725" y="2004021"/>
                  <a:pt x="2427698" y="1997150"/>
                </a:cubicBezTo>
                <a:cubicBezTo>
                  <a:pt x="2200671" y="1990279"/>
                  <a:pt x="2047433" y="1976116"/>
                  <a:pt x="1735804" y="1997150"/>
                </a:cubicBezTo>
                <a:cubicBezTo>
                  <a:pt x="1424175" y="2018184"/>
                  <a:pt x="1326872" y="2009356"/>
                  <a:pt x="1043910" y="1997150"/>
                </a:cubicBezTo>
                <a:cubicBezTo>
                  <a:pt x="760948" y="1984944"/>
                  <a:pt x="311906" y="2000873"/>
                  <a:pt x="0" y="1997150"/>
                </a:cubicBezTo>
                <a:cubicBezTo>
                  <a:pt x="14672" y="1691017"/>
                  <a:pt x="17953" y="1656758"/>
                  <a:pt x="0" y="1351405"/>
                </a:cubicBezTo>
                <a:cubicBezTo>
                  <a:pt x="-17953" y="1046053"/>
                  <a:pt x="-14219" y="877680"/>
                  <a:pt x="0" y="725631"/>
                </a:cubicBezTo>
                <a:cubicBezTo>
                  <a:pt x="14219" y="573582"/>
                  <a:pt x="-31569" y="298241"/>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lvl="0" algn="just" latinLnBrk="0">
              <a:lnSpc>
                <a:spcPct val="150000"/>
              </a:lnSpc>
              <a:spcAft>
                <a:spcPts val="1000"/>
              </a:spcAft>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PewDiePie</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This Swedish youtuber has been active since 2010 and already has more than 110 million subscribers, making him one of the oldest youtubers on the YouTube platform, and also one of the best known. He is mainly dedicated to the creation of entertainment videos and video games. In 2016 he was listed by Time magazine as one of the 100 most influential people in the world</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p:txBody>
      </p:sp>
      <p:sp>
        <p:nvSpPr>
          <p:cNvPr id="7" name="TextBox 15">
            <a:extLst>
              <a:ext uri="{FF2B5EF4-FFF2-40B4-BE49-F238E27FC236}">
                <a16:creationId xmlns:a16="http://schemas.microsoft.com/office/drawing/2014/main" id="{A21306EC-9974-C5F2-1E6E-9919036F8C66}"/>
              </a:ext>
            </a:extLst>
          </p:cNvPr>
          <p:cNvSpPr txBox="1"/>
          <p:nvPr/>
        </p:nvSpPr>
        <p:spPr>
          <a:xfrm>
            <a:off x="539552" y="1159838"/>
            <a:ext cx="2304256" cy="375552"/>
          </a:xfrm>
          <a:custGeom>
            <a:avLst/>
            <a:gdLst>
              <a:gd name="connsiteX0" fmla="*/ 0 w 2304256"/>
              <a:gd name="connsiteY0" fmla="*/ 0 h 375552"/>
              <a:gd name="connsiteX1" fmla="*/ 506936 w 2304256"/>
              <a:gd name="connsiteY1" fmla="*/ 0 h 375552"/>
              <a:gd name="connsiteX2" fmla="*/ 1106043 w 2304256"/>
              <a:gd name="connsiteY2" fmla="*/ 0 h 375552"/>
              <a:gd name="connsiteX3" fmla="*/ 1612979 w 2304256"/>
              <a:gd name="connsiteY3" fmla="*/ 0 h 375552"/>
              <a:gd name="connsiteX4" fmla="*/ 2304256 w 2304256"/>
              <a:gd name="connsiteY4" fmla="*/ 0 h 375552"/>
              <a:gd name="connsiteX5" fmla="*/ 2304256 w 2304256"/>
              <a:gd name="connsiteY5" fmla="*/ 375552 h 375552"/>
              <a:gd name="connsiteX6" fmla="*/ 1682107 w 2304256"/>
              <a:gd name="connsiteY6" fmla="*/ 375552 h 375552"/>
              <a:gd name="connsiteX7" fmla="*/ 1083000 w 2304256"/>
              <a:gd name="connsiteY7" fmla="*/ 375552 h 375552"/>
              <a:gd name="connsiteX8" fmla="*/ 553021 w 2304256"/>
              <a:gd name="connsiteY8" fmla="*/ 375552 h 375552"/>
              <a:gd name="connsiteX9" fmla="*/ 0 w 2304256"/>
              <a:gd name="connsiteY9" fmla="*/ 375552 h 375552"/>
              <a:gd name="connsiteX10" fmla="*/ 0 w 2304256"/>
              <a:gd name="connsiteY10" fmla="*/ 0 h 37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256" h="375552" extrusionOk="0">
                <a:moveTo>
                  <a:pt x="0" y="0"/>
                </a:moveTo>
                <a:cubicBezTo>
                  <a:pt x="165726" y="-1594"/>
                  <a:pt x="337740" y="19696"/>
                  <a:pt x="506936" y="0"/>
                </a:cubicBezTo>
                <a:cubicBezTo>
                  <a:pt x="676132" y="-19696"/>
                  <a:pt x="830584" y="-27396"/>
                  <a:pt x="1106043" y="0"/>
                </a:cubicBezTo>
                <a:cubicBezTo>
                  <a:pt x="1381502" y="27396"/>
                  <a:pt x="1446398" y="16903"/>
                  <a:pt x="1612979" y="0"/>
                </a:cubicBezTo>
                <a:cubicBezTo>
                  <a:pt x="1779560" y="-16903"/>
                  <a:pt x="1974894" y="30853"/>
                  <a:pt x="2304256" y="0"/>
                </a:cubicBezTo>
                <a:cubicBezTo>
                  <a:pt x="2302996" y="160740"/>
                  <a:pt x="2319811" y="260431"/>
                  <a:pt x="2304256" y="375552"/>
                </a:cubicBezTo>
                <a:cubicBezTo>
                  <a:pt x="2144965" y="394903"/>
                  <a:pt x="1874308" y="392660"/>
                  <a:pt x="1682107" y="375552"/>
                </a:cubicBezTo>
                <a:cubicBezTo>
                  <a:pt x="1489906" y="358444"/>
                  <a:pt x="1337902" y="387897"/>
                  <a:pt x="1083000" y="375552"/>
                </a:cubicBezTo>
                <a:cubicBezTo>
                  <a:pt x="828098" y="363207"/>
                  <a:pt x="722502" y="375964"/>
                  <a:pt x="553021" y="375552"/>
                </a:cubicBezTo>
                <a:cubicBezTo>
                  <a:pt x="383540" y="375140"/>
                  <a:pt x="134112" y="380512"/>
                  <a:pt x="0" y="375552"/>
                </a:cubicBezTo>
                <a:cubicBezTo>
                  <a:pt x="6459" y="297727"/>
                  <a:pt x="12155" y="155244"/>
                  <a:pt x="0" y="0"/>
                </a:cubicBezTo>
                <a:close/>
              </a:path>
            </a:pathLst>
          </a:custGeom>
          <a:noFill/>
          <a:ln w="12700" cap="flat" cmpd="sng" algn="ctr">
            <a:no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ctr" latinLnBrk="0">
              <a:lnSpc>
                <a:spcPct val="150000"/>
              </a:lnSpc>
              <a:spcAft>
                <a:spcPts val="1000"/>
              </a:spcAft>
            </a:pPr>
            <a:r>
              <a:rPr lang="en-GB" sz="1400" b="1">
                <a:solidFill>
                  <a:schemeClr val="tx1">
                    <a:lumMod val="75000"/>
                    <a:lumOff val="25000"/>
                  </a:schemeClr>
                </a:solidFill>
                <a:effectLst/>
                <a:ea typeface="Calibri" panose="020F0502020204030204" pitchFamily="34" charset="0"/>
                <a:cs typeface="Times New Roman" panose="02020603050405020304" pitchFamily="18" charset="0"/>
              </a:rPr>
              <a:t>Examples of influencers:</a:t>
            </a:r>
          </a:p>
        </p:txBody>
      </p:sp>
      <p:pic>
        <p:nvPicPr>
          <p:cNvPr id="8" name="Imagen 7" descr="Un hombre con un micrófono&#10;&#10;Descripción generada automáticamente con confianza baja">
            <a:extLst>
              <a:ext uri="{FF2B5EF4-FFF2-40B4-BE49-F238E27FC236}">
                <a16:creationId xmlns:a16="http://schemas.microsoft.com/office/drawing/2014/main" id="{61B9C01D-F5EE-8C7B-BD60-BA7BA44E9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451124"/>
            <a:ext cx="2361688" cy="2798242"/>
          </a:xfrm>
          <a:prstGeom prst="rect">
            <a:avLst/>
          </a:prstGeom>
        </p:spPr>
      </p:pic>
    </p:spTree>
    <p:extLst>
      <p:ext uri="{BB962C8B-B14F-4D97-AF65-F5344CB8AC3E}">
        <p14:creationId xmlns:p14="http://schemas.microsoft.com/office/powerpoint/2010/main" val="118362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Uses of social media in the 21</a:t>
            </a:r>
            <a:r>
              <a:rPr lang="en-US" altLang="ko-KR" sz="2800" baseline="30000"/>
              <a:t>st</a:t>
            </a:r>
            <a:r>
              <a:rPr lang="en-US" altLang="ko-KR" sz="2800"/>
              <a:t> century</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Social media as a job: influencers</a:t>
            </a:r>
            <a:endParaRPr lang="en-US" altLang="ko-KR" sz="1800" dirty="0"/>
          </a:p>
        </p:txBody>
      </p:sp>
      <p:sp>
        <p:nvSpPr>
          <p:cNvPr id="6" name="TextBox 15">
            <a:extLst>
              <a:ext uri="{FF2B5EF4-FFF2-40B4-BE49-F238E27FC236}">
                <a16:creationId xmlns:a16="http://schemas.microsoft.com/office/drawing/2014/main" id="{123B63EA-B1E2-6768-9CEA-08A113B7E749}"/>
              </a:ext>
            </a:extLst>
          </p:cNvPr>
          <p:cNvSpPr txBox="1"/>
          <p:nvPr/>
        </p:nvSpPr>
        <p:spPr>
          <a:xfrm>
            <a:off x="539552" y="1879408"/>
            <a:ext cx="4248472" cy="1720151"/>
          </a:xfrm>
          <a:custGeom>
            <a:avLst/>
            <a:gdLst>
              <a:gd name="connsiteX0" fmla="*/ 0 w 4248472"/>
              <a:gd name="connsiteY0" fmla="*/ 0 h 1720151"/>
              <a:gd name="connsiteX1" fmla="*/ 479470 w 4248472"/>
              <a:gd name="connsiteY1" fmla="*/ 0 h 1720151"/>
              <a:gd name="connsiteX2" fmla="*/ 1128880 w 4248472"/>
              <a:gd name="connsiteY2" fmla="*/ 0 h 1720151"/>
              <a:gd name="connsiteX3" fmla="*/ 1608350 w 4248472"/>
              <a:gd name="connsiteY3" fmla="*/ 0 h 1720151"/>
              <a:gd name="connsiteX4" fmla="*/ 2172790 w 4248472"/>
              <a:gd name="connsiteY4" fmla="*/ 0 h 1720151"/>
              <a:gd name="connsiteX5" fmla="*/ 2694745 w 4248472"/>
              <a:gd name="connsiteY5" fmla="*/ 0 h 1720151"/>
              <a:gd name="connsiteX6" fmla="*/ 3259185 w 4248472"/>
              <a:gd name="connsiteY6" fmla="*/ 0 h 1720151"/>
              <a:gd name="connsiteX7" fmla="*/ 4248472 w 4248472"/>
              <a:gd name="connsiteY7" fmla="*/ 0 h 1720151"/>
              <a:gd name="connsiteX8" fmla="*/ 4248472 w 4248472"/>
              <a:gd name="connsiteY8" fmla="*/ 521779 h 1720151"/>
              <a:gd name="connsiteX9" fmla="*/ 4248472 w 4248472"/>
              <a:gd name="connsiteY9" fmla="*/ 1043558 h 1720151"/>
              <a:gd name="connsiteX10" fmla="*/ 4248472 w 4248472"/>
              <a:gd name="connsiteY10" fmla="*/ 1720151 h 1720151"/>
              <a:gd name="connsiteX11" fmla="*/ 3641547 w 4248472"/>
              <a:gd name="connsiteY11" fmla="*/ 1720151 h 1720151"/>
              <a:gd name="connsiteX12" fmla="*/ 2992138 w 4248472"/>
              <a:gd name="connsiteY12" fmla="*/ 1720151 h 1720151"/>
              <a:gd name="connsiteX13" fmla="*/ 2427698 w 4248472"/>
              <a:gd name="connsiteY13" fmla="*/ 1720151 h 1720151"/>
              <a:gd name="connsiteX14" fmla="*/ 1735804 w 4248472"/>
              <a:gd name="connsiteY14" fmla="*/ 1720151 h 1720151"/>
              <a:gd name="connsiteX15" fmla="*/ 1043910 w 4248472"/>
              <a:gd name="connsiteY15" fmla="*/ 1720151 h 1720151"/>
              <a:gd name="connsiteX16" fmla="*/ 0 w 4248472"/>
              <a:gd name="connsiteY16" fmla="*/ 1720151 h 1720151"/>
              <a:gd name="connsiteX17" fmla="*/ 0 w 4248472"/>
              <a:gd name="connsiteY17" fmla="*/ 1163969 h 1720151"/>
              <a:gd name="connsiteX18" fmla="*/ 0 w 4248472"/>
              <a:gd name="connsiteY18" fmla="*/ 624988 h 1720151"/>
              <a:gd name="connsiteX19" fmla="*/ 0 w 4248472"/>
              <a:gd name="connsiteY19" fmla="*/ 0 h 172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8472" h="1720151" extrusionOk="0">
                <a:moveTo>
                  <a:pt x="0" y="0"/>
                </a:moveTo>
                <a:cubicBezTo>
                  <a:pt x="189097" y="9294"/>
                  <a:pt x="274574" y="-11172"/>
                  <a:pt x="479470" y="0"/>
                </a:cubicBezTo>
                <a:cubicBezTo>
                  <a:pt x="684366" y="11172"/>
                  <a:pt x="927046" y="18539"/>
                  <a:pt x="1128880" y="0"/>
                </a:cubicBezTo>
                <a:cubicBezTo>
                  <a:pt x="1330714" y="-18539"/>
                  <a:pt x="1369307" y="-7958"/>
                  <a:pt x="1608350" y="0"/>
                </a:cubicBezTo>
                <a:cubicBezTo>
                  <a:pt x="1847393" y="7958"/>
                  <a:pt x="1927221" y="-27267"/>
                  <a:pt x="2172790" y="0"/>
                </a:cubicBezTo>
                <a:cubicBezTo>
                  <a:pt x="2418359" y="27267"/>
                  <a:pt x="2587799" y="-13540"/>
                  <a:pt x="2694745" y="0"/>
                </a:cubicBezTo>
                <a:cubicBezTo>
                  <a:pt x="2801692" y="13540"/>
                  <a:pt x="3083309" y="-10373"/>
                  <a:pt x="3259185" y="0"/>
                </a:cubicBezTo>
                <a:cubicBezTo>
                  <a:pt x="3435061" y="10373"/>
                  <a:pt x="3934796" y="-26974"/>
                  <a:pt x="4248472" y="0"/>
                </a:cubicBezTo>
                <a:cubicBezTo>
                  <a:pt x="4229759" y="213901"/>
                  <a:pt x="4255558" y="371783"/>
                  <a:pt x="4248472" y="521779"/>
                </a:cubicBezTo>
                <a:cubicBezTo>
                  <a:pt x="4241386" y="671775"/>
                  <a:pt x="4231936" y="791543"/>
                  <a:pt x="4248472" y="1043558"/>
                </a:cubicBezTo>
                <a:cubicBezTo>
                  <a:pt x="4265008" y="1295573"/>
                  <a:pt x="4240896" y="1520472"/>
                  <a:pt x="4248472" y="1720151"/>
                </a:cubicBezTo>
                <a:cubicBezTo>
                  <a:pt x="4086828" y="1713435"/>
                  <a:pt x="3923972" y="1729290"/>
                  <a:pt x="3641547" y="1720151"/>
                </a:cubicBezTo>
                <a:cubicBezTo>
                  <a:pt x="3359123" y="1711012"/>
                  <a:pt x="3228453" y="1707307"/>
                  <a:pt x="2992138" y="1720151"/>
                </a:cubicBezTo>
                <a:cubicBezTo>
                  <a:pt x="2755823" y="1732995"/>
                  <a:pt x="2654725" y="1727022"/>
                  <a:pt x="2427698" y="1720151"/>
                </a:cubicBezTo>
                <a:cubicBezTo>
                  <a:pt x="2200671" y="1713280"/>
                  <a:pt x="2047433" y="1699117"/>
                  <a:pt x="1735804" y="1720151"/>
                </a:cubicBezTo>
                <a:cubicBezTo>
                  <a:pt x="1424175" y="1741185"/>
                  <a:pt x="1326872" y="1732357"/>
                  <a:pt x="1043910" y="1720151"/>
                </a:cubicBezTo>
                <a:cubicBezTo>
                  <a:pt x="760948" y="1707945"/>
                  <a:pt x="311906" y="1723874"/>
                  <a:pt x="0" y="1720151"/>
                </a:cubicBezTo>
                <a:cubicBezTo>
                  <a:pt x="3391" y="1569795"/>
                  <a:pt x="-6610" y="1378913"/>
                  <a:pt x="0" y="1163969"/>
                </a:cubicBezTo>
                <a:cubicBezTo>
                  <a:pt x="6610" y="949025"/>
                  <a:pt x="-6912" y="825104"/>
                  <a:pt x="0" y="624988"/>
                </a:cubicBezTo>
                <a:cubicBezTo>
                  <a:pt x="6912" y="424872"/>
                  <a:pt x="11669" y="152978"/>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lvl="0" algn="just" latinLnBrk="0">
              <a:lnSpc>
                <a:spcPct val="150000"/>
              </a:lnSpc>
              <a:spcAft>
                <a:spcPts val="1000"/>
              </a:spcAft>
            </a:pPr>
            <a:r>
              <a:rPr lang="en-GB" sz="1200" b="1">
                <a:solidFill>
                  <a:schemeClr val="tx1">
                    <a:lumMod val="75000"/>
                    <a:lumOff val="25000"/>
                  </a:schemeClr>
                </a:solidFill>
                <a:effectLst/>
                <a:latin typeface="Arial" panose="020B0604020202020204" pitchFamily="34" charset="0"/>
                <a:ea typeface="Calibri" panose="020F0502020204030204" pitchFamily="34" charset="0"/>
              </a:rPr>
              <a:t>Chiara Ferragni</a:t>
            </a:r>
            <a:r>
              <a:rPr lang="en-GB" sz="1200">
                <a:solidFill>
                  <a:schemeClr val="tx1">
                    <a:lumMod val="75000"/>
                    <a:lumOff val="25000"/>
                  </a:schemeClr>
                </a:solidFill>
                <a:effectLst/>
                <a:latin typeface="Arial" panose="020B0604020202020204" pitchFamily="34" charset="0"/>
                <a:ea typeface="Calibri" panose="020F0502020204030204" pitchFamily="34" charset="0"/>
              </a:rPr>
              <a:t>. Italian influencer and entrepreneur who dedicates her content to fashion and lifestyle, she is also known worldwide, has almost 28 million followers on Instagram, and her blog "The Blonde Salad", active since 2009, registers thousands and thousands of visits every day.</a:t>
            </a:r>
            <a:endParaRPr lang="en-GB" sz="120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7" name="TextBox 15">
            <a:extLst>
              <a:ext uri="{FF2B5EF4-FFF2-40B4-BE49-F238E27FC236}">
                <a16:creationId xmlns:a16="http://schemas.microsoft.com/office/drawing/2014/main" id="{A21306EC-9974-C5F2-1E6E-9919036F8C66}"/>
              </a:ext>
            </a:extLst>
          </p:cNvPr>
          <p:cNvSpPr txBox="1"/>
          <p:nvPr/>
        </p:nvSpPr>
        <p:spPr>
          <a:xfrm>
            <a:off x="539552" y="1159838"/>
            <a:ext cx="2304256" cy="375552"/>
          </a:xfrm>
          <a:custGeom>
            <a:avLst/>
            <a:gdLst>
              <a:gd name="connsiteX0" fmla="*/ 0 w 2304256"/>
              <a:gd name="connsiteY0" fmla="*/ 0 h 375552"/>
              <a:gd name="connsiteX1" fmla="*/ 506936 w 2304256"/>
              <a:gd name="connsiteY1" fmla="*/ 0 h 375552"/>
              <a:gd name="connsiteX2" fmla="*/ 1106043 w 2304256"/>
              <a:gd name="connsiteY2" fmla="*/ 0 h 375552"/>
              <a:gd name="connsiteX3" fmla="*/ 1612979 w 2304256"/>
              <a:gd name="connsiteY3" fmla="*/ 0 h 375552"/>
              <a:gd name="connsiteX4" fmla="*/ 2304256 w 2304256"/>
              <a:gd name="connsiteY4" fmla="*/ 0 h 375552"/>
              <a:gd name="connsiteX5" fmla="*/ 2304256 w 2304256"/>
              <a:gd name="connsiteY5" fmla="*/ 375552 h 375552"/>
              <a:gd name="connsiteX6" fmla="*/ 1682107 w 2304256"/>
              <a:gd name="connsiteY6" fmla="*/ 375552 h 375552"/>
              <a:gd name="connsiteX7" fmla="*/ 1083000 w 2304256"/>
              <a:gd name="connsiteY7" fmla="*/ 375552 h 375552"/>
              <a:gd name="connsiteX8" fmla="*/ 553021 w 2304256"/>
              <a:gd name="connsiteY8" fmla="*/ 375552 h 375552"/>
              <a:gd name="connsiteX9" fmla="*/ 0 w 2304256"/>
              <a:gd name="connsiteY9" fmla="*/ 375552 h 375552"/>
              <a:gd name="connsiteX10" fmla="*/ 0 w 2304256"/>
              <a:gd name="connsiteY10" fmla="*/ 0 h 37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256" h="375552" extrusionOk="0">
                <a:moveTo>
                  <a:pt x="0" y="0"/>
                </a:moveTo>
                <a:cubicBezTo>
                  <a:pt x="165726" y="-1594"/>
                  <a:pt x="337740" y="19696"/>
                  <a:pt x="506936" y="0"/>
                </a:cubicBezTo>
                <a:cubicBezTo>
                  <a:pt x="676132" y="-19696"/>
                  <a:pt x="830584" y="-27396"/>
                  <a:pt x="1106043" y="0"/>
                </a:cubicBezTo>
                <a:cubicBezTo>
                  <a:pt x="1381502" y="27396"/>
                  <a:pt x="1446398" y="16903"/>
                  <a:pt x="1612979" y="0"/>
                </a:cubicBezTo>
                <a:cubicBezTo>
                  <a:pt x="1779560" y="-16903"/>
                  <a:pt x="1974894" y="30853"/>
                  <a:pt x="2304256" y="0"/>
                </a:cubicBezTo>
                <a:cubicBezTo>
                  <a:pt x="2302996" y="160740"/>
                  <a:pt x="2319811" y="260431"/>
                  <a:pt x="2304256" y="375552"/>
                </a:cubicBezTo>
                <a:cubicBezTo>
                  <a:pt x="2144965" y="394903"/>
                  <a:pt x="1874308" y="392660"/>
                  <a:pt x="1682107" y="375552"/>
                </a:cubicBezTo>
                <a:cubicBezTo>
                  <a:pt x="1489906" y="358444"/>
                  <a:pt x="1337902" y="387897"/>
                  <a:pt x="1083000" y="375552"/>
                </a:cubicBezTo>
                <a:cubicBezTo>
                  <a:pt x="828098" y="363207"/>
                  <a:pt x="722502" y="375964"/>
                  <a:pt x="553021" y="375552"/>
                </a:cubicBezTo>
                <a:cubicBezTo>
                  <a:pt x="383540" y="375140"/>
                  <a:pt x="134112" y="380512"/>
                  <a:pt x="0" y="375552"/>
                </a:cubicBezTo>
                <a:cubicBezTo>
                  <a:pt x="6459" y="297727"/>
                  <a:pt x="12155" y="155244"/>
                  <a:pt x="0" y="0"/>
                </a:cubicBezTo>
                <a:close/>
              </a:path>
            </a:pathLst>
          </a:custGeom>
          <a:noFill/>
          <a:ln w="12700" cap="flat" cmpd="sng" algn="ctr">
            <a:no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ctr" latinLnBrk="0">
              <a:lnSpc>
                <a:spcPct val="150000"/>
              </a:lnSpc>
              <a:spcAft>
                <a:spcPts val="1000"/>
              </a:spcAft>
            </a:pPr>
            <a:r>
              <a:rPr lang="en-GB" sz="1400" b="1">
                <a:solidFill>
                  <a:schemeClr val="tx1">
                    <a:lumMod val="75000"/>
                    <a:lumOff val="25000"/>
                  </a:schemeClr>
                </a:solidFill>
                <a:effectLst/>
                <a:ea typeface="Calibri" panose="020F0502020204030204" pitchFamily="34" charset="0"/>
                <a:cs typeface="Times New Roman" panose="02020603050405020304" pitchFamily="18" charset="0"/>
              </a:rPr>
              <a:t>Examples of influencers:</a:t>
            </a:r>
          </a:p>
        </p:txBody>
      </p:sp>
      <p:pic>
        <p:nvPicPr>
          <p:cNvPr id="5" name="Imagen 4" descr="Mujer parada en la calle&#10;&#10;Descripción generada automáticamente">
            <a:extLst>
              <a:ext uri="{FF2B5EF4-FFF2-40B4-BE49-F238E27FC236}">
                <a16:creationId xmlns:a16="http://schemas.microsoft.com/office/drawing/2014/main" id="{3066EF42-C934-D5F5-9EF1-D3682D655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262917"/>
            <a:ext cx="1968754" cy="2953132"/>
          </a:xfrm>
          <a:prstGeom prst="rect">
            <a:avLst/>
          </a:prstGeom>
        </p:spPr>
      </p:pic>
    </p:spTree>
    <p:extLst>
      <p:ext uri="{BB962C8B-B14F-4D97-AF65-F5344CB8AC3E}">
        <p14:creationId xmlns:p14="http://schemas.microsoft.com/office/powerpoint/2010/main" val="409235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The hidden side of social media</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The risks of social media</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3851920" y="1342097"/>
            <a:ext cx="4968552" cy="2811988"/>
          </a:xfrm>
          <a:custGeom>
            <a:avLst/>
            <a:gdLst>
              <a:gd name="connsiteX0" fmla="*/ 0 w 4968552"/>
              <a:gd name="connsiteY0" fmla="*/ 0 h 2811988"/>
              <a:gd name="connsiteX1" fmla="*/ 472012 w 4968552"/>
              <a:gd name="connsiteY1" fmla="*/ 0 h 2811988"/>
              <a:gd name="connsiteX2" fmla="*/ 1142767 w 4968552"/>
              <a:gd name="connsiteY2" fmla="*/ 0 h 2811988"/>
              <a:gd name="connsiteX3" fmla="*/ 1614779 w 4968552"/>
              <a:gd name="connsiteY3" fmla="*/ 0 h 2811988"/>
              <a:gd name="connsiteX4" fmla="*/ 2186163 w 4968552"/>
              <a:gd name="connsiteY4" fmla="*/ 0 h 2811988"/>
              <a:gd name="connsiteX5" fmla="*/ 2707861 w 4968552"/>
              <a:gd name="connsiteY5" fmla="*/ 0 h 2811988"/>
              <a:gd name="connsiteX6" fmla="*/ 3279244 w 4968552"/>
              <a:gd name="connsiteY6" fmla="*/ 0 h 2811988"/>
              <a:gd name="connsiteX7" fmla="*/ 3800942 w 4968552"/>
              <a:gd name="connsiteY7" fmla="*/ 0 h 2811988"/>
              <a:gd name="connsiteX8" fmla="*/ 4272955 w 4968552"/>
              <a:gd name="connsiteY8" fmla="*/ 0 h 2811988"/>
              <a:gd name="connsiteX9" fmla="*/ 4968552 w 4968552"/>
              <a:gd name="connsiteY9" fmla="*/ 0 h 2811988"/>
              <a:gd name="connsiteX10" fmla="*/ 4968552 w 4968552"/>
              <a:gd name="connsiteY10" fmla="*/ 618637 h 2811988"/>
              <a:gd name="connsiteX11" fmla="*/ 4968552 w 4968552"/>
              <a:gd name="connsiteY11" fmla="*/ 1181035 h 2811988"/>
              <a:gd name="connsiteX12" fmla="*/ 4968552 w 4968552"/>
              <a:gd name="connsiteY12" fmla="*/ 1799672 h 2811988"/>
              <a:gd name="connsiteX13" fmla="*/ 4968552 w 4968552"/>
              <a:gd name="connsiteY13" fmla="*/ 2811988 h 2811988"/>
              <a:gd name="connsiteX14" fmla="*/ 4347483 w 4968552"/>
              <a:gd name="connsiteY14" fmla="*/ 2811988 h 2811988"/>
              <a:gd name="connsiteX15" fmla="*/ 3627043 w 4968552"/>
              <a:gd name="connsiteY15" fmla="*/ 2811988 h 2811988"/>
              <a:gd name="connsiteX16" fmla="*/ 2956288 w 4968552"/>
              <a:gd name="connsiteY16" fmla="*/ 2811988 h 2811988"/>
              <a:gd name="connsiteX17" fmla="*/ 2384905 w 4968552"/>
              <a:gd name="connsiteY17" fmla="*/ 2811988 h 2811988"/>
              <a:gd name="connsiteX18" fmla="*/ 1863207 w 4968552"/>
              <a:gd name="connsiteY18" fmla="*/ 2811988 h 2811988"/>
              <a:gd name="connsiteX19" fmla="*/ 1291824 w 4968552"/>
              <a:gd name="connsiteY19" fmla="*/ 2811988 h 2811988"/>
              <a:gd name="connsiteX20" fmla="*/ 670755 w 4968552"/>
              <a:gd name="connsiteY20" fmla="*/ 2811988 h 2811988"/>
              <a:gd name="connsiteX21" fmla="*/ 0 w 4968552"/>
              <a:gd name="connsiteY21" fmla="*/ 2811988 h 2811988"/>
              <a:gd name="connsiteX22" fmla="*/ 0 w 4968552"/>
              <a:gd name="connsiteY22" fmla="*/ 2221471 h 2811988"/>
              <a:gd name="connsiteX23" fmla="*/ 0 w 4968552"/>
              <a:gd name="connsiteY23" fmla="*/ 1659073 h 2811988"/>
              <a:gd name="connsiteX24" fmla="*/ 0 w 4968552"/>
              <a:gd name="connsiteY24" fmla="*/ 1040436 h 2811988"/>
              <a:gd name="connsiteX25" fmla="*/ 0 w 4968552"/>
              <a:gd name="connsiteY25" fmla="*/ 506158 h 2811988"/>
              <a:gd name="connsiteX26" fmla="*/ 0 w 4968552"/>
              <a:gd name="connsiteY26" fmla="*/ 0 h 281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8552" h="2811988" extrusionOk="0">
                <a:moveTo>
                  <a:pt x="0" y="0"/>
                </a:moveTo>
                <a:cubicBezTo>
                  <a:pt x="218451" y="-6651"/>
                  <a:pt x="302639" y="-8017"/>
                  <a:pt x="472012" y="0"/>
                </a:cubicBezTo>
                <a:cubicBezTo>
                  <a:pt x="641385" y="8017"/>
                  <a:pt x="954716" y="-26063"/>
                  <a:pt x="1142767" y="0"/>
                </a:cubicBezTo>
                <a:cubicBezTo>
                  <a:pt x="1330819" y="26063"/>
                  <a:pt x="1515496" y="-14029"/>
                  <a:pt x="1614779" y="0"/>
                </a:cubicBezTo>
                <a:cubicBezTo>
                  <a:pt x="1714062" y="14029"/>
                  <a:pt x="1943205" y="18955"/>
                  <a:pt x="2186163" y="0"/>
                </a:cubicBezTo>
                <a:cubicBezTo>
                  <a:pt x="2429121" y="-18955"/>
                  <a:pt x="2554495" y="8361"/>
                  <a:pt x="2707861" y="0"/>
                </a:cubicBezTo>
                <a:cubicBezTo>
                  <a:pt x="2861227" y="-8361"/>
                  <a:pt x="3132360" y="-19283"/>
                  <a:pt x="3279244" y="0"/>
                </a:cubicBezTo>
                <a:cubicBezTo>
                  <a:pt x="3426128" y="19283"/>
                  <a:pt x="3666705" y="10287"/>
                  <a:pt x="3800942" y="0"/>
                </a:cubicBezTo>
                <a:cubicBezTo>
                  <a:pt x="3935179" y="-10287"/>
                  <a:pt x="4127135" y="-2665"/>
                  <a:pt x="4272955" y="0"/>
                </a:cubicBezTo>
                <a:cubicBezTo>
                  <a:pt x="4418775" y="2665"/>
                  <a:pt x="4728626" y="9687"/>
                  <a:pt x="4968552" y="0"/>
                </a:cubicBezTo>
                <a:cubicBezTo>
                  <a:pt x="4984416" y="308077"/>
                  <a:pt x="4974532" y="383624"/>
                  <a:pt x="4968552" y="618637"/>
                </a:cubicBezTo>
                <a:cubicBezTo>
                  <a:pt x="4962572" y="853650"/>
                  <a:pt x="4970497" y="907238"/>
                  <a:pt x="4968552" y="1181035"/>
                </a:cubicBezTo>
                <a:cubicBezTo>
                  <a:pt x="4966607" y="1454832"/>
                  <a:pt x="4993817" y="1667203"/>
                  <a:pt x="4968552" y="1799672"/>
                </a:cubicBezTo>
                <a:cubicBezTo>
                  <a:pt x="4943287" y="1932141"/>
                  <a:pt x="4925331" y="2579404"/>
                  <a:pt x="4968552" y="2811988"/>
                </a:cubicBezTo>
                <a:cubicBezTo>
                  <a:pt x="4721679" y="2801232"/>
                  <a:pt x="4545548" y="2826058"/>
                  <a:pt x="4347483" y="2811988"/>
                </a:cubicBezTo>
                <a:cubicBezTo>
                  <a:pt x="4149418" y="2797918"/>
                  <a:pt x="3980472" y="2803960"/>
                  <a:pt x="3627043" y="2811988"/>
                </a:cubicBezTo>
                <a:cubicBezTo>
                  <a:pt x="3273614" y="2820016"/>
                  <a:pt x="3244078" y="2808576"/>
                  <a:pt x="2956288" y="2811988"/>
                </a:cubicBezTo>
                <a:cubicBezTo>
                  <a:pt x="2668499" y="2815400"/>
                  <a:pt x="2520499" y="2801484"/>
                  <a:pt x="2384905" y="2811988"/>
                </a:cubicBezTo>
                <a:cubicBezTo>
                  <a:pt x="2249311" y="2822492"/>
                  <a:pt x="2065075" y="2837073"/>
                  <a:pt x="1863207" y="2811988"/>
                </a:cubicBezTo>
                <a:cubicBezTo>
                  <a:pt x="1661339" y="2786903"/>
                  <a:pt x="1490563" y="2806548"/>
                  <a:pt x="1291824" y="2811988"/>
                </a:cubicBezTo>
                <a:cubicBezTo>
                  <a:pt x="1093085" y="2817428"/>
                  <a:pt x="874162" y="2811220"/>
                  <a:pt x="670755" y="2811988"/>
                </a:cubicBezTo>
                <a:cubicBezTo>
                  <a:pt x="467348" y="2812756"/>
                  <a:pt x="266414" y="2823979"/>
                  <a:pt x="0" y="2811988"/>
                </a:cubicBezTo>
                <a:cubicBezTo>
                  <a:pt x="-20111" y="2597987"/>
                  <a:pt x="-207" y="2435652"/>
                  <a:pt x="0" y="2221471"/>
                </a:cubicBezTo>
                <a:cubicBezTo>
                  <a:pt x="207" y="2007290"/>
                  <a:pt x="-3411" y="1813966"/>
                  <a:pt x="0" y="1659073"/>
                </a:cubicBezTo>
                <a:cubicBezTo>
                  <a:pt x="3411" y="1504180"/>
                  <a:pt x="11148" y="1275525"/>
                  <a:pt x="0" y="1040436"/>
                </a:cubicBezTo>
                <a:cubicBezTo>
                  <a:pt x="-11148" y="805347"/>
                  <a:pt x="-25902" y="712905"/>
                  <a:pt x="0" y="506158"/>
                </a:cubicBezTo>
                <a:cubicBezTo>
                  <a:pt x="25902" y="299411"/>
                  <a:pt x="6970" y="247181"/>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Loss of privacy</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Remember that everything you upload to the Internet is going to be recorded forever somewhere, so consider the importance of your privacy.</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Social media addiction</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It is important to set limits when using social media, because it can lead to a serious addiction that alienates you from the people around you physically.</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Cyberbullying</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Whenever you witness someone bullying someone else online (and in real life), you should report it to the authorities so that they can take appropiate action.</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437C06CF-A6DE-4A6B-3885-A07C38CE88A8}"/>
              </a:ext>
            </a:extLst>
          </p:cNvPr>
          <p:cNvSpPr txBox="1"/>
          <p:nvPr/>
        </p:nvSpPr>
        <p:spPr>
          <a:xfrm>
            <a:off x="467544" y="1140341"/>
            <a:ext cx="3233030" cy="1170513"/>
          </a:xfrm>
          <a:prstGeom prst="rect">
            <a:avLst/>
          </a:prstGeom>
          <a:noFill/>
        </p:spPr>
        <p:txBody>
          <a:bodyPr wrap="square">
            <a:sp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Although social networks can bring many good things, it should not be forgotten that they have a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hidden side</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in which there are numerous risks and dangers, such as: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descr="Icono&#10;&#10;Descripción generada automáticamente">
            <a:extLst>
              <a:ext uri="{FF2B5EF4-FFF2-40B4-BE49-F238E27FC236}">
                <a16:creationId xmlns:a16="http://schemas.microsoft.com/office/drawing/2014/main" id="{60E22D8C-3394-4A95-F600-D6F89DB35D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8704" y="2302983"/>
            <a:ext cx="1610710" cy="2071375"/>
          </a:xfrm>
          <a:prstGeom prst="rect">
            <a:avLst/>
          </a:prstGeom>
        </p:spPr>
      </p:pic>
    </p:spTree>
    <p:extLst>
      <p:ext uri="{BB962C8B-B14F-4D97-AF65-F5344CB8AC3E}">
        <p14:creationId xmlns:p14="http://schemas.microsoft.com/office/powerpoint/2010/main" val="354566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The hidden side of social media</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The risks of social media</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67544" y="1419622"/>
            <a:ext cx="5184576" cy="2534989"/>
          </a:xfrm>
          <a:custGeom>
            <a:avLst/>
            <a:gdLst>
              <a:gd name="connsiteX0" fmla="*/ 0 w 5184576"/>
              <a:gd name="connsiteY0" fmla="*/ 0 h 2534989"/>
              <a:gd name="connsiteX1" fmla="*/ 492535 w 5184576"/>
              <a:gd name="connsiteY1" fmla="*/ 0 h 2534989"/>
              <a:gd name="connsiteX2" fmla="*/ 1192452 w 5184576"/>
              <a:gd name="connsiteY2" fmla="*/ 0 h 2534989"/>
              <a:gd name="connsiteX3" fmla="*/ 1684987 w 5184576"/>
              <a:gd name="connsiteY3" fmla="*/ 0 h 2534989"/>
              <a:gd name="connsiteX4" fmla="*/ 2281213 w 5184576"/>
              <a:gd name="connsiteY4" fmla="*/ 0 h 2534989"/>
              <a:gd name="connsiteX5" fmla="*/ 2825594 w 5184576"/>
              <a:gd name="connsiteY5" fmla="*/ 0 h 2534989"/>
              <a:gd name="connsiteX6" fmla="*/ 3421820 w 5184576"/>
              <a:gd name="connsiteY6" fmla="*/ 0 h 2534989"/>
              <a:gd name="connsiteX7" fmla="*/ 3966201 w 5184576"/>
              <a:gd name="connsiteY7" fmla="*/ 0 h 2534989"/>
              <a:gd name="connsiteX8" fmla="*/ 4458735 w 5184576"/>
              <a:gd name="connsiteY8" fmla="*/ 0 h 2534989"/>
              <a:gd name="connsiteX9" fmla="*/ 5184576 w 5184576"/>
              <a:gd name="connsiteY9" fmla="*/ 0 h 2534989"/>
              <a:gd name="connsiteX10" fmla="*/ 5184576 w 5184576"/>
              <a:gd name="connsiteY10" fmla="*/ 684447 h 2534989"/>
              <a:gd name="connsiteX11" fmla="*/ 5184576 w 5184576"/>
              <a:gd name="connsiteY11" fmla="*/ 1318194 h 2534989"/>
              <a:gd name="connsiteX12" fmla="*/ 5184576 w 5184576"/>
              <a:gd name="connsiteY12" fmla="*/ 2534989 h 2534989"/>
              <a:gd name="connsiteX13" fmla="*/ 4432812 w 5184576"/>
              <a:gd name="connsiteY13" fmla="*/ 2534989 h 2534989"/>
              <a:gd name="connsiteX14" fmla="*/ 3681049 w 5184576"/>
              <a:gd name="connsiteY14" fmla="*/ 2534989 h 2534989"/>
              <a:gd name="connsiteX15" fmla="*/ 2929285 w 5184576"/>
              <a:gd name="connsiteY15" fmla="*/ 2534989 h 2534989"/>
              <a:gd name="connsiteX16" fmla="*/ 2229368 w 5184576"/>
              <a:gd name="connsiteY16" fmla="*/ 2534989 h 2534989"/>
              <a:gd name="connsiteX17" fmla="*/ 1633141 w 5184576"/>
              <a:gd name="connsiteY17" fmla="*/ 2534989 h 2534989"/>
              <a:gd name="connsiteX18" fmla="*/ 1088761 w 5184576"/>
              <a:gd name="connsiteY18" fmla="*/ 2534989 h 2534989"/>
              <a:gd name="connsiteX19" fmla="*/ 0 w 5184576"/>
              <a:gd name="connsiteY19" fmla="*/ 2534989 h 2534989"/>
              <a:gd name="connsiteX20" fmla="*/ 0 w 5184576"/>
              <a:gd name="connsiteY20" fmla="*/ 1901242 h 2534989"/>
              <a:gd name="connsiteX21" fmla="*/ 0 w 5184576"/>
              <a:gd name="connsiteY21" fmla="*/ 1242145 h 2534989"/>
              <a:gd name="connsiteX22" fmla="*/ 0 w 5184576"/>
              <a:gd name="connsiteY22" fmla="*/ 583047 h 2534989"/>
              <a:gd name="connsiteX23" fmla="*/ 0 w 5184576"/>
              <a:gd name="connsiteY23" fmla="*/ 0 h 2534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84576" h="2534989" extrusionOk="0">
                <a:moveTo>
                  <a:pt x="0" y="0"/>
                </a:moveTo>
                <a:cubicBezTo>
                  <a:pt x="231220" y="-9225"/>
                  <a:pt x="290002" y="-10641"/>
                  <a:pt x="492535" y="0"/>
                </a:cubicBezTo>
                <a:cubicBezTo>
                  <a:pt x="695068" y="10641"/>
                  <a:pt x="945427" y="3930"/>
                  <a:pt x="1192452" y="0"/>
                </a:cubicBezTo>
                <a:cubicBezTo>
                  <a:pt x="1439477" y="-3930"/>
                  <a:pt x="1559890" y="14120"/>
                  <a:pt x="1684987" y="0"/>
                </a:cubicBezTo>
                <a:cubicBezTo>
                  <a:pt x="1810085" y="-14120"/>
                  <a:pt x="2043318" y="2784"/>
                  <a:pt x="2281213" y="0"/>
                </a:cubicBezTo>
                <a:cubicBezTo>
                  <a:pt x="2519108" y="-2784"/>
                  <a:pt x="2686607" y="14865"/>
                  <a:pt x="2825594" y="0"/>
                </a:cubicBezTo>
                <a:cubicBezTo>
                  <a:pt x="2964581" y="-14865"/>
                  <a:pt x="3277241" y="-20544"/>
                  <a:pt x="3421820" y="0"/>
                </a:cubicBezTo>
                <a:cubicBezTo>
                  <a:pt x="3566399" y="20544"/>
                  <a:pt x="3725011" y="10504"/>
                  <a:pt x="3966201" y="0"/>
                </a:cubicBezTo>
                <a:cubicBezTo>
                  <a:pt x="4207391" y="-10504"/>
                  <a:pt x="4291542" y="-5609"/>
                  <a:pt x="4458735" y="0"/>
                </a:cubicBezTo>
                <a:cubicBezTo>
                  <a:pt x="4625928" y="5609"/>
                  <a:pt x="5009808" y="28674"/>
                  <a:pt x="5184576" y="0"/>
                </a:cubicBezTo>
                <a:cubicBezTo>
                  <a:pt x="5212008" y="275072"/>
                  <a:pt x="5200325" y="378297"/>
                  <a:pt x="5184576" y="684447"/>
                </a:cubicBezTo>
                <a:cubicBezTo>
                  <a:pt x="5168827" y="990597"/>
                  <a:pt x="5169103" y="1044499"/>
                  <a:pt x="5184576" y="1318194"/>
                </a:cubicBezTo>
                <a:cubicBezTo>
                  <a:pt x="5200049" y="1591889"/>
                  <a:pt x="5127981" y="2187995"/>
                  <a:pt x="5184576" y="2534989"/>
                </a:cubicBezTo>
                <a:cubicBezTo>
                  <a:pt x="4820554" y="2508405"/>
                  <a:pt x="4693149" y="2525698"/>
                  <a:pt x="4432812" y="2534989"/>
                </a:cubicBezTo>
                <a:cubicBezTo>
                  <a:pt x="4172475" y="2544280"/>
                  <a:pt x="3870317" y="2532035"/>
                  <a:pt x="3681049" y="2534989"/>
                </a:cubicBezTo>
                <a:cubicBezTo>
                  <a:pt x="3491781" y="2537943"/>
                  <a:pt x="3196933" y="2543194"/>
                  <a:pt x="2929285" y="2534989"/>
                </a:cubicBezTo>
                <a:cubicBezTo>
                  <a:pt x="2661637" y="2526784"/>
                  <a:pt x="2542203" y="2543050"/>
                  <a:pt x="2229368" y="2534989"/>
                </a:cubicBezTo>
                <a:cubicBezTo>
                  <a:pt x="1916533" y="2526928"/>
                  <a:pt x="1899469" y="2544412"/>
                  <a:pt x="1633141" y="2534989"/>
                </a:cubicBezTo>
                <a:cubicBezTo>
                  <a:pt x="1366813" y="2525566"/>
                  <a:pt x="1243504" y="2551503"/>
                  <a:pt x="1088761" y="2534989"/>
                </a:cubicBezTo>
                <a:cubicBezTo>
                  <a:pt x="934018" y="2518475"/>
                  <a:pt x="268157" y="2560509"/>
                  <a:pt x="0" y="2534989"/>
                </a:cubicBezTo>
                <a:cubicBezTo>
                  <a:pt x="-11288" y="2304641"/>
                  <a:pt x="-2732" y="2104609"/>
                  <a:pt x="0" y="1901242"/>
                </a:cubicBezTo>
                <a:cubicBezTo>
                  <a:pt x="2732" y="1697875"/>
                  <a:pt x="-30747" y="1537563"/>
                  <a:pt x="0" y="1242145"/>
                </a:cubicBezTo>
                <a:cubicBezTo>
                  <a:pt x="30747" y="946727"/>
                  <a:pt x="-194" y="770515"/>
                  <a:pt x="0" y="583047"/>
                </a:cubicBezTo>
                <a:cubicBezTo>
                  <a:pt x="194" y="395579"/>
                  <a:pt x="-20751" y="152811"/>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Extortion of any kind</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Be careful about what you post on social media to avoid being extorted. If this happens to you, report it to the authorities.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Fake news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Don't be influenced by unreliable media reports, always try to check the information.</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Reality distortion</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Sometimes, social networks provide a false image of constant happiness that is unrealistic, and can lead to disorders that distort the reality you perceive.</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Icono&#10;&#10;Descripción generada automáticamente con confianza media">
            <a:extLst>
              <a:ext uri="{FF2B5EF4-FFF2-40B4-BE49-F238E27FC236}">
                <a16:creationId xmlns:a16="http://schemas.microsoft.com/office/drawing/2014/main" id="{35CAAE98-BC71-9026-B297-CADD2763B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218434"/>
            <a:ext cx="2103984" cy="2706632"/>
          </a:xfrm>
          <a:prstGeom prst="rect">
            <a:avLst/>
          </a:prstGeom>
        </p:spPr>
      </p:pic>
    </p:spTree>
    <p:extLst>
      <p:ext uri="{BB962C8B-B14F-4D97-AF65-F5344CB8AC3E}">
        <p14:creationId xmlns:p14="http://schemas.microsoft.com/office/powerpoint/2010/main" val="294521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The hidden side of social media</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Social media offences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5364088" y="1555942"/>
            <a:ext cx="3219822" cy="2555508"/>
          </a:xfrm>
          <a:custGeom>
            <a:avLst/>
            <a:gdLst>
              <a:gd name="connsiteX0" fmla="*/ 0 w 3219822"/>
              <a:gd name="connsiteY0" fmla="*/ 0 h 2555508"/>
              <a:gd name="connsiteX1" fmla="*/ 547370 w 3219822"/>
              <a:gd name="connsiteY1" fmla="*/ 0 h 2555508"/>
              <a:gd name="connsiteX2" fmla="*/ 1223532 w 3219822"/>
              <a:gd name="connsiteY2" fmla="*/ 0 h 2555508"/>
              <a:gd name="connsiteX3" fmla="*/ 1770902 w 3219822"/>
              <a:gd name="connsiteY3" fmla="*/ 0 h 2555508"/>
              <a:gd name="connsiteX4" fmla="*/ 2382668 w 3219822"/>
              <a:gd name="connsiteY4" fmla="*/ 0 h 2555508"/>
              <a:gd name="connsiteX5" fmla="*/ 3219822 w 3219822"/>
              <a:gd name="connsiteY5" fmla="*/ 0 h 2555508"/>
              <a:gd name="connsiteX6" fmla="*/ 3219822 w 3219822"/>
              <a:gd name="connsiteY6" fmla="*/ 613322 h 2555508"/>
              <a:gd name="connsiteX7" fmla="*/ 3219822 w 3219822"/>
              <a:gd name="connsiteY7" fmla="*/ 1303309 h 2555508"/>
              <a:gd name="connsiteX8" fmla="*/ 3219822 w 3219822"/>
              <a:gd name="connsiteY8" fmla="*/ 1891076 h 2555508"/>
              <a:gd name="connsiteX9" fmla="*/ 3219822 w 3219822"/>
              <a:gd name="connsiteY9" fmla="*/ 2555508 h 2555508"/>
              <a:gd name="connsiteX10" fmla="*/ 2543659 w 3219822"/>
              <a:gd name="connsiteY10" fmla="*/ 2555508 h 2555508"/>
              <a:gd name="connsiteX11" fmla="*/ 1964091 w 3219822"/>
              <a:gd name="connsiteY11" fmla="*/ 2555508 h 2555508"/>
              <a:gd name="connsiteX12" fmla="*/ 1287929 w 3219822"/>
              <a:gd name="connsiteY12" fmla="*/ 2555508 h 2555508"/>
              <a:gd name="connsiteX13" fmla="*/ 676163 w 3219822"/>
              <a:gd name="connsiteY13" fmla="*/ 2555508 h 2555508"/>
              <a:gd name="connsiteX14" fmla="*/ 0 w 3219822"/>
              <a:gd name="connsiteY14" fmla="*/ 2555508 h 2555508"/>
              <a:gd name="connsiteX15" fmla="*/ 0 w 3219822"/>
              <a:gd name="connsiteY15" fmla="*/ 1865521 h 2555508"/>
              <a:gd name="connsiteX16" fmla="*/ 0 w 3219822"/>
              <a:gd name="connsiteY16" fmla="*/ 1252199 h 2555508"/>
              <a:gd name="connsiteX17" fmla="*/ 0 w 3219822"/>
              <a:gd name="connsiteY17" fmla="*/ 664432 h 2555508"/>
              <a:gd name="connsiteX18" fmla="*/ 0 w 3219822"/>
              <a:gd name="connsiteY18" fmla="*/ 0 h 255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19822" h="2555508" extrusionOk="0">
                <a:moveTo>
                  <a:pt x="0" y="0"/>
                </a:moveTo>
                <a:cubicBezTo>
                  <a:pt x="167953" y="-13143"/>
                  <a:pt x="361316" y="-3037"/>
                  <a:pt x="547370" y="0"/>
                </a:cubicBezTo>
                <a:cubicBezTo>
                  <a:pt x="733424" y="3037"/>
                  <a:pt x="972096" y="12766"/>
                  <a:pt x="1223532" y="0"/>
                </a:cubicBezTo>
                <a:cubicBezTo>
                  <a:pt x="1474968" y="-12766"/>
                  <a:pt x="1545741" y="-14186"/>
                  <a:pt x="1770902" y="0"/>
                </a:cubicBezTo>
                <a:cubicBezTo>
                  <a:pt x="1996063" y="14186"/>
                  <a:pt x="2247518" y="-5256"/>
                  <a:pt x="2382668" y="0"/>
                </a:cubicBezTo>
                <a:cubicBezTo>
                  <a:pt x="2517818" y="5256"/>
                  <a:pt x="2923373" y="36014"/>
                  <a:pt x="3219822" y="0"/>
                </a:cubicBezTo>
                <a:cubicBezTo>
                  <a:pt x="3233522" y="292498"/>
                  <a:pt x="3238489" y="467263"/>
                  <a:pt x="3219822" y="613322"/>
                </a:cubicBezTo>
                <a:cubicBezTo>
                  <a:pt x="3201155" y="759381"/>
                  <a:pt x="3186124" y="1012275"/>
                  <a:pt x="3219822" y="1303309"/>
                </a:cubicBezTo>
                <a:cubicBezTo>
                  <a:pt x="3253520" y="1594343"/>
                  <a:pt x="3228505" y="1669738"/>
                  <a:pt x="3219822" y="1891076"/>
                </a:cubicBezTo>
                <a:cubicBezTo>
                  <a:pt x="3211139" y="2112414"/>
                  <a:pt x="3243831" y="2364751"/>
                  <a:pt x="3219822" y="2555508"/>
                </a:cubicBezTo>
                <a:cubicBezTo>
                  <a:pt x="2935554" y="2566052"/>
                  <a:pt x="2720387" y="2541296"/>
                  <a:pt x="2543659" y="2555508"/>
                </a:cubicBezTo>
                <a:cubicBezTo>
                  <a:pt x="2366931" y="2569720"/>
                  <a:pt x="2117812" y="2539111"/>
                  <a:pt x="1964091" y="2555508"/>
                </a:cubicBezTo>
                <a:cubicBezTo>
                  <a:pt x="1810370" y="2571905"/>
                  <a:pt x="1447993" y="2571866"/>
                  <a:pt x="1287929" y="2555508"/>
                </a:cubicBezTo>
                <a:cubicBezTo>
                  <a:pt x="1127865" y="2539150"/>
                  <a:pt x="973381" y="2566765"/>
                  <a:pt x="676163" y="2555508"/>
                </a:cubicBezTo>
                <a:cubicBezTo>
                  <a:pt x="378945" y="2544251"/>
                  <a:pt x="181940" y="2582105"/>
                  <a:pt x="0" y="2555508"/>
                </a:cubicBezTo>
                <a:cubicBezTo>
                  <a:pt x="-10512" y="2324095"/>
                  <a:pt x="21020" y="2038379"/>
                  <a:pt x="0" y="1865521"/>
                </a:cubicBezTo>
                <a:cubicBezTo>
                  <a:pt x="-21020" y="1692663"/>
                  <a:pt x="2134" y="1405950"/>
                  <a:pt x="0" y="1252199"/>
                </a:cubicBezTo>
                <a:cubicBezTo>
                  <a:pt x="-2134" y="1098448"/>
                  <a:pt x="-9527" y="949403"/>
                  <a:pt x="0" y="664432"/>
                </a:cubicBezTo>
                <a:cubicBezTo>
                  <a:pt x="9527" y="379461"/>
                  <a:pt x="7764" y="234830"/>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Phishing or impersonation</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When you provide personal information on social networks, people may use it to impersonate you or someone else to obtain private information about other people. For example, there are people who use this technique to obtain sexual photographs to extort money from that person.</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B2BC737C-560B-B655-6094-AE224BFBCBB9}"/>
              </a:ext>
            </a:extLst>
          </p:cNvPr>
          <p:cNvSpPr txBox="1"/>
          <p:nvPr/>
        </p:nvSpPr>
        <p:spPr>
          <a:xfrm>
            <a:off x="432048" y="1374268"/>
            <a:ext cx="4572000" cy="893514"/>
          </a:xfrm>
          <a:prstGeom prst="rect">
            <a:avLst/>
          </a:prstGeom>
          <a:noFill/>
        </p:spPr>
        <p:txBody>
          <a:bodyPr wrap="square">
            <a:spAutoFit/>
          </a:bodyPr>
          <a:lstStyle/>
          <a:p>
            <a:pPr algn="just" latinLnBrk="0">
              <a:lnSpc>
                <a:spcPct val="150000"/>
              </a:lnSpc>
              <a:spcAft>
                <a:spcPts val="1000"/>
              </a:spcAft>
            </a:pPr>
            <a:r>
              <a:rPr lang="en-GB" sz="1200">
                <a:effectLst/>
                <a:latin typeface="Arial" panose="020B0604020202020204" pitchFamily="34" charset="0"/>
                <a:ea typeface="Calibri" panose="020F0502020204030204" pitchFamily="34" charset="0"/>
                <a:cs typeface="Times New Roman" panose="02020603050405020304" pitchFamily="18" charset="0"/>
              </a:rPr>
              <a:t>Since there are many dangers, there are also offences on social networks that each country covers in its legislation, but which can generally be summarised as follows: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Imagen que contiene señal&#10;&#10;Descripción generada automáticamente">
            <a:extLst>
              <a:ext uri="{FF2B5EF4-FFF2-40B4-BE49-F238E27FC236}">
                <a16:creationId xmlns:a16="http://schemas.microsoft.com/office/drawing/2014/main" id="{8D34EBDD-1089-29C9-0273-95E4ECDE18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589012"/>
            <a:ext cx="3528392" cy="1529889"/>
          </a:xfrm>
          <a:prstGeom prst="rect">
            <a:avLst/>
          </a:prstGeom>
        </p:spPr>
      </p:pic>
    </p:spTree>
    <p:extLst>
      <p:ext uri="{BB962C8B-B14F-4D97-AF65-F5344CB8AC3E}">
        <p14:creationId xmlns:p14="http://schemas.microsoft.com/office/powerpoint/2010/main" val="105074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The hidden side of social media</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Social media offences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539552" y="1446746"/>
            <a:ext cx="5020022" cy="2683748"/>
          </a:xfrm>
          <a:custGeom>
            <a:avLst/>
            <a:gdLst>
              <a:gd name="connsiteX0" fmla="*/ 0 w 5020022"/>
              <a:gd name="connsiteY0" fmla="*/ 0 h 2683748"/>
              <a:gd name="connsiteX1" fmla="*/ 476902 w 5020022"/>
              <a:gd name="connsiteY1" fmla="*/ 0 h 2683748"/>
              <a:gd name="connsiteX2" fmla="*/ 1154605 w 5020022"/>
              <a:gd name="connsiteY2" fmla="*/ 0 h 2683748"/>
              <a:gd name="connsiteX3" fmla="*/ 1631507 w 5020022"/>
              <a:gd name="connsiteY3" fmla="*/ 0 h 2683748"/>
              <a:gd name="connsiteX4" fmla="*/ 2208810 w 5020022"/>
              <a:gd name="connsiteY4" fmla="*/ 0 h 2683748"/>
              <a:gd name="connsiteX5" fmla="*/ 2735912 w 5020022"/>
              <a:gd name="connsiteY5" fmla="*/ 0 h 2683748"/>
              <a:gd name="connsiteX6" fmla="*/ 3313215 w 5020022"/>
              <a:gd name="connsiteY6" fmla="*/ 0 h 2683748"/>
              <a:gd name="connsiteX7" fmla="*/ 3840317 w 5020022"/>
              <a:gd name="connsiteY7" fmla="*/ 0 h 2683748"/>
              <a:gd name="connsiteX8" fmla="*/ 4317219 w 5020022"/>
              <a:gd name="connsiteY8" fmla="*/ 0 h 2683748"/>
              <a:gd name="connsiteX9" fmla="*/ 5020022 w 5020022"/>
              <a:gd name="connsiteY9" fmla="*/ 0 h 2683748"/>
              <a:gd name="connsiteX10" fmla="*/ 5020022 w 5020022"/>
              <a:gd name="connsiteY10" fmla="*/ 724612 h 2683748"/>
              <a:gd name="connsiteX11" fmla="*/ 5020022 w 5020022"/>
              <a:gd name="connsiteY11" fmla="*/ 1395549 h 2683748"/>
              <a:gd name="connsiteX12" fmla="*/ 5020022 w 5020022"/>
              <a:gd name="connsiteY12" fmla="*/ 2683748 h 2683748"/>
              <a:gd name="connsiteX13" fmla="*/ 4292119 w 5020022"/>
              <a:gd name="connsiteY13" fmla="*/ 2683748 h 2683748"/>
              <a:gd name="connsiteX14" fmla="*/ 3564216 w 5020022"/>
              <a:gd name="connsiteY14" fmla="*/ 2683748 h 2683748"/>
              <a:gd name="connsiteX15" fmla="*/ 2836312 w 5020022"/>
              <a:gd name="connsiteY15" fmla="*/ 2683748 h 2683748"/>
              <a:gd name="connsiteX16" fmla="*/ 2158609 w 5020022"/>
              <a:gd name="connsiteY16" fmla="*/ 2683748 h 2683748"/>
              <a:gd name="connsiteX17" fmla="*/ 1581307 w 5020022"/>
              <a:gd name="connsiteY17" fmla="*/ 2683748 h 2683748"/>
              <a:gd name="connsiteX18" fmla="*/ 1054205 w 5020022"/>
              <a:gd name="connsiteY18" fmla="*/ 2683748 h 2683748"/>
              <a:gd name="connsiteX19" fmla="*/ 0 w 5020022"/>
              <a:gd name="connsiteY19" fmla="*/ 2683748 h 2683748"/>
              <a:gd name="connsiteX20" fmla="*/ 0 w 5020022"/>
              <a:gd name="connsiteY20" fmla="*/ 2012811 h 2683748"/>
              <a:gd name="connsiteX21" fmla="*/ 0 w 5020022"/>
              <a:gd name="connsiteY21" fmla="*/ 1315037 h 2683748"/>
              <a:gd name="connsiteX22" fmla="*/ 0 w 5020022"/>
              <a:gd name="connsiteY22" fmla="*/ 617262 h 2683748"/>
              <a:gd name="connsiteX23" fmla="*/ 0 w 5020022"/>
              <a:gd name="connsiteY23" fmla="*/ 0 h 268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20022" h="2683748" extrusionOk="0">
                <a:moveTo>
                  <a:pt x="0" y="0"/>
                </a:moveTo>
                <a:cubicBezTo>
                  <a:pt x="219923" y="-16660"/>
                  <a:pt x="333089" y="22277"/>
                  <a:pt x="476902" y="0"/>
                </a:cubicBezTo>
                <a:cubicBezTo>
                  <a:pt x="620715" y="-22277"/>
                  <a:pt x="858137" y="2331"/>
                  <a:pt x="1154605" y="0"/>
                </a:cubicBezTo>
                <a:cubicBezTo>
                  <a:pt x="1451073" y="-2331"/>
                  <a:pt x="1468415" y="-9987"/>
                  <a:pt x="1631507" y="0"/>
                </a:cubicBezTo>
                <a:cubicBezTo>
                  <a:pt x="1794599" y="9987"/>
                  <a:pt x="1937872" y="16824"/>
                  <a:pt x="2208810" y="0"/>
                </a:cubicBezTo>
                <a:cubicBezTo>
                  <a:pt x="2479748" y="-16824"/>
                  <a:pt x="2518848" y="4899"/>
                  <a:pt x="2735912" y="0"/>
                </a:cubicBezTo>
                <a:cubicBezTo>
                  <a:pt x="2952976" y="-4899"/>
                  <a:pt x="3187325" y="1815"/>
                  <a:pt x="3313215" y="0"/>
                </a:cubicBezTo>
                <a:cubicBezTo>
                  <a:pt x="3439105" y="-1815"/>
                  <a:pt x="3734139" y="-498"/>
                  <a:pt x="3840317" y="0"/>
                </a:cubicBezTo>
                <a:cubicBezTo>
                  <a:pt x="3946495" y="498"/>
                  <a:pt x="4091001" y="-2081"/>
                  <a:pt x="4317219" y="0"/>
                </a:cubicBezTo>
                <a:cubicBezTo>
                  <a:pt x="4543437" y="2081"/>
                  <a:pt x="4805633" y="-8449"/>
                  <a:pt x="5020022" y="0"/>
                </a:cubicBezTo>
                <a:cubicBezTo>
                  <a:pt x="5016487" y="202098"/>
                  <a:pt x="5004989" y="495798"/>
                  <a:pt x="5020022" y="724612"/>
                </a:cubicBezTo>
                <a:cubicBezTo>
                  <a:pt x="5035055" y="953426"/>
                  <a:pt x="5018715" y="1179179"/>
                  <a:pt x="5020022" y="1395549"/>
                </a:cubicBezTo>
                <a:cubicBezTo>
                  <a:pt x="5021329" y="1611919"/>
                  <a:pt x="4997524" y="2232070"/>
                  <a:pt x="5020022" y="2683748"/>
                </a:cubicBezTo>
                <a:cubicBezTo>
                  <a:pt x="4852505" y="2701971"/>
                  <a:pt x="4545111" y="2709118"/>
                  <a:pt x="4292119" y="2683748"/>
                </a:cubicBezTo>
                <a:cubicBezTo>
                  <a:pt x="4039127" y="2658378"/>
                  <a:pt x="3849172" y="2664081"/>
                  <a:pt x="3564216" y="2683748"/>
                </a:cubicBezTo>
                <a:cubicBezTo>
                  <a:pt x="3279260" y="2703415"/>
                  <a:pt x="3028662" y="2701005"/>
                  <a:pt x="2836312" y="2683748"/>
                </a:cubicBezTo>
                <a:cubicBezTo>
                  <a:pt x="2643962" y="2666491"/>
                  <a:pt x="2329771" y="2683809"/>
                  <a:pt x="2158609" y="2683748"/>
                </a:cubicBezTo>
                <a:cubicBezTo>
                  <a:pt x="1987447" y="2683687"/>
                  <a:pt x="1776456" y="2655594"/>
                  <a:pt x="1581307" y="2683748"/>
                </a:cubicBezTo>
                <a:cubicBezTo>
                  <a:pt x="1386158" y="2711902"/>
                  <a:pt x="1173489" y="2689595"/>
                  <a:pt x="1054205" y="2683748"/>
                </a:cubicBezTo>
                <a:cubicBezTo>
                  <a:pt x="934921" y="2677901"/>
                  <a:pt x="323597" y="2655116"/>
                  <a:pt x="0" y="2683748"/>
                </a:cubicBezTo>
                <a:cubicBezTo>
                  <a:pt x="7064" y="2540658"/>
                  <a:pt x="10719" y="2165974"/>
                  <a:pt x="0" y="2012811"/>
                </a:cubicBezTo>
                <a:cubicBezTo>
                  <a:pt x="-10719" y="1859648"/>
                  <a:pt x="-16140" y="1464181"/>
                  <a:pt x="0" y="1315037"/>
                </a:cubicBezTo>
                <a:cubicBezTo>
                  <a:pt x="16140" y="1165893"/>
                  <a:pt x="157" y="780083"/>
                  <a:pt x="0" y="617262"/>
                </a:cubicBezTo>
                <a:cubicBezTo>
                  <a:pt x="-157" y="454442"/>
                  <a:pt x="-23320" y="148887"/>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Harassment and cyberbullying</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This is a crime that happens more often than it should, through harsh criticism, threats, hurtful comments and continued harassment. Always consider that behind the screen, there may be a person who is suffering from these kinds of comments.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Defamation and slander</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This offence concerns attacks on the honour and defamation of a person or company. Freedom of expression must be considered to have a limit, as it cannot be used as an excuse to attack others without consequences.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Forma, Icono&#10;&#10;Descripción generada automáticamente">
            <a:extLst>
              <a:ext uri="{FF2B5EF4-FFF2-40B4-BE49-F238E27FC236}">
                <a16:creationId xmlns:a16="http://schemas.microsoft.com/office/drawing/2014/main" id="{F5D877F8-5D9A-68CC-52C5-7997153A76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814" y="1538748"/>
            <a:ext cx="2668615" cy="2499742"/>
          </a:xfrm>
          <a:prstGeom prst="rect">
            <a:avLst/>
          </a:prstGeom>
        </p:spPr>
      </p:pic>
    </p:spTree>
    <p:extLst>
      <p:ext uri="{BB962C8B-B14F-4D97-AF65-F5344CB8AC3E}">
        <p14:creationId xmlns:p14="http://schemas.microsoft.com/office/powerpoint/2010/main" val="303953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terfaz de usuario gráfica, Aplicación, Icono&#10;&#10;Descripción generada automáticamente">
            <a:extLst>
              <a:ext uri="{FF2B5EF4-FFF2-40B4-BE49-F238E27FC236}">
                <a16:creationId xmlns:a16="http://schemas.microsoft.com/office/drawing/2014/main" id="{EE27C7D0-B226-57A0-CC82-D1233996E3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950" y="1052886"/>
            <a:ext cx="2347119" cy="3037728"/>
          </a:xfrm>
          <a:prstGeom prst="rect">
            <a:avLst/>
          </a:prstGeom>
        </p:spPr>
      </p:pic>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The hidden side of social media</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Recommendations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611560" y="1425703"/>
            <a:ext cx="5112568" cy="2663230"/>
          </a:xfrm>
          <a:custGeom>
            <a:avLst/>
            <a:gdLst>
              <a:gd name="connsiteX0" fmla="*/ 0 w 5112568"/>
              <a:gd name="connsiteY0" fmla="*/ 0 h 2663230"/>
              <a:gd name="connsiteX1" fmla="*/ 485694 w 5112568"/>
              <a:gd name="connsiteY1" fmla="*/ 0 h 2663230"/>
              <a:gd name="connsiteX2" fmla="*/ 1175891 w 5112568"/>
              <a:gd name="connsiteY2" fmla="*/ 0 h 2663230"/>
              <a:gd name="connsiteX3" fmla="*/ 1661585 w 5112568"/>
              <a:gd name="connsiteY3" fmla="*/ 0 h 2663230"/>
              <a:gd name="connsiteX4" fmla="*/ 2249530 w 5112568"/>
              <a:gd name="connsiteY4" fmla="*/ 0 h 2663230"/>
              <a:gd name="connsiteX5" fmla="*/ 2786350 w 5112568"/>
              <a:gd name="connsiteY5" fmla="*/ 0 h 2663230"/>
              <a:gd name="connsiteX6" fmla="*/ 3374295 w 5112568"/>
              <a:gd name="connsiteY6" fmla="*/ 0 h 2663230"/>
              <a:gd name="connsiteX7" fmla="*/ 3911115 w 5112568"/>
              <a:gd name="connsiteY7" fmla="*/ 0 h 2663230"/>
              <a:gd name="connsiteX8" fmla="*/ 4396808 w 5112568"/>
              <a:gd name="connsiteY8" fmla="*/ 0 h 2663230"/>
              <a:gd name="connsiteX9" fmla="*/ 5112568 w 5112568"/>
              <a:gd name="connsiteY9" fmla="*/ 0 h 2663230"/>
              <a:gd name="connsiteX10" fmla="*/ 5112568 w 5112568"/>
              <a:gd name="connsiteY10" fmla="*/ 719072 h 2663230"/>
              <a:gd name="connsiteX11" fmla="*/ 5112568 w 5112568"/>
              <a:gd name="connsiteY11" fmla="*/ 1384880 h 2663230"/>
              <a:gd name="connsiteX12" fmla="*/ 5112568 w 5112568"/>
              <a:gd name="connsiteY12" fmla="*/ 2663230 h 2663230"/>
              <a:gd name="connsiteX13" fmla="*/ 4371246 w 5112568"/>
              <a:gd name="connsiteY13" fmla="*/ 2663230 h 2663230"/>
              <a:gd name="connsiteX14" fmla="*/ 3629923 w 5112568"/>
              <a:gd name="connsiteY14" fmla="*/ 2663230 h 2663230"/>
              <a:gd name="connsiteX15" fmla="*/ 2888601 w 5112568"/>
              <a:gd name="connsiteY15" fmla="*/ 2663230 h 2663230"/>
              <a:gd name="connsiteX16" fmla="*/ 2198404 w 5112568"/>
              <a:gd name="connsiteY16" fmla="*/ 2663230 h 2663230"/>
              <a:gd name="connsiteX17" fmla="*/ 1610459 w 5112568"/>
              <a:gd name="connsiteY17" fmla="*/ 2663230 h 2663230"/>
              <a:gd name="connsiteX18" fmla="*/ 1073639 w 5112568"/>
              <a:gd name="connsiteY18" fmla="*/ 2663230 h 2663230"/>
              <a:gd name="connsiteX19" fmla="*/ 0 w 5112568"/>
              <a:gd name="connsiteY19" fmla="*/ 2663230 h 2663230"/>
              <a:gd name="connsiteX20" fmla="*/ 0 w 5112568"/>
              <a:gd name="connsiteY20" fmla="*/ 1997423 h 2663230"/>
              <a:gd name="connsiteX21" fmla="*/ 0 w 5112568"/>
              <a:gd name="connsiteY21" fmla="*/ 1304983 h 2663230"/>
              <a:gd name="connsiteX22" fmla="*/ 0 w 5112568"/>
              <a:gd name="connsiteY22" fmla="*/ 612543 h 2663230"/>
              <a:gd name="connsiteX23" fmla="*/ 0 w 5112568"/>
              <a:gd name="connsiteY23" fmla="*/ 0 h 266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12568" h="2663230" extrusionOk="0">
                <a:moveTo>
                  <a:pt x="0" y="0"/>
                </a:moveTo>
                <a:cubicBezTo>
                  <a:pt x="126369" y="-2928"/>
                  <a:pt x="273650" y="14807"/>
                  <a:pt x="485694" y="0"/>
                </a:cubicBezTo>
                <a:cubicBezTo>
                  <a:pt x="697738" y="-14807"/>
                  <a:pt x="839715" y="24242"/>
                  <a:pt x="1175891" y="0"/>
                </a:cubicBezTo>
                <a:cubicBezTo>
                  <a:pt x="1512067" y="-24242"/>
                  <a:pt x="1532748" y="-6242"/>
                  <a:pt x="1661585" y="0"/>
                </a:cubicBezTo>
                <a:cubicBezTo>
                  <a:pt x="1790422" y="6242"/>
                  <a:pt x="2107799" y="2904"/>
                  <a:pt x="2249530" y="0"/>
                </a:cubicBezTo>
                <a:cubicBezTo>
                  <a:pt x="2391261" y="-2904"/>
                  <a:pt x="2676580" y="-926"/>
                  <a:pt x="2786350" y="0"/>
                </a:cubicBezTo>
                <a:cubicBezTo>
                  <a:pt x="2896120" y="926"/>
                  <a:pt x="3094795" y="-17640"/>
                  <a:pt x="3374295" y="0"/>
                </a:cubicBezTo>
                <a:cubicBezTo>
                  <a:pt x="3653796" y="17640"/>
                  <a:pt x="3748670" y="19496"/>
                  <a:pt x="3911115" y="0"/>
                </a:cubicBezTo>
                <a:cubicBezTo>
                  <a:pt x="4073560" y="-19496"/>
                  <a:pt x="4218841" y="13742"/>
                  <a:pt x="4396808" y="0"/>
                </a:cubicBezTo>
                <a:cubicBezTo>
                  <a:pt x="4574775" y="-13742"/>
                  <a:pt x="4836516" y="34508"/>
                  <a:pt x="5112568" y="0"/>
                </a:cubicBezTo>
                <a:cubicBezTo>
                  <a:pt x="5106856" y="320704"/>
                  <a:pt x="5081995" y="414989"/>
                  <a:pt x="5112568" y="719072"/>
                </a:cubicBezTo>
                <a:cubicBezTo>
                  <a:pt x="5143141" y="1023155"/>
                  <a:pt x="5102894" y="1186562"/>
                  <a:pt x="5112568" y="1384880"/>
                </a:cubicBezTo>
                <a:cubicBezTo>
                  <a:pt x="5122242" y="1583198"/>
                  <a:pt x="5140719" y="2032145"/>
                  <a:pt x="5112568" y="2663230"/>
                </a:cubicBezTo>
                <a:cubicBezTo>
                  <a:pt x="4952112" y="2678097"/>
                  <a:pt x="4654386" y="2686783"/>
                  <a:pt x="4371246" y="2663230"/>
                </a:cubicBezTo>
                <a:cubicBezTo>
                  <a:pt x="4088106" y="2639677"/>
                  <a:pt x="3828053" y="2699555"/>
                  <a:pt x="3629923" y="2663230"/>
                </a:cubicBezTo>
                <a:cubicBezTo>
                  <a:pt x="3431793" y="2626905"/>
                  <a:pt x="3172009" y="2667451"/>
                  <a:pt x="2888601" y="2663230"/>
                </a:cubicBezTo>
                <a:cubicBezTo>
                  <a:pt x="2605193" y="2659009"/>
                  <a:pt x="2535371" y="2645977"/>
                  <a:pt x="2198404" y="2663230"/>
                </a:cubicBezTo>
                <a:cubicBezTo>
                  <a:pt x="1861437" y="2680483"/>
                  <a:pt x="1819383" y="2658223"/>
                  <a:pt x="1610459" y="2663230"/>
                </a:cubicBezTo>
                <a:cubicBezTo>
                  <a:pt x="1401535" y="2668237"/>
                  <a:pt x="1284430" y="2644854"/>
                  <a:pt x="1073639" y="2663230"/>
                </a:cubicBezTo>
                <a:cubicBezTo>
                  <a:pt x="862848" y="2681606"/>
                  <a:pt x="337712" y="2681831"/>
                  <a:pt x="0" y="2663230"/>
                </a:cubicBezTo>
                <a:cubicBezTo>
                  <a:pt x="-32679" y="2435456"/>
                  <a:pt x="-19388" y="2264478"/>
                  <a:pt x="0" y="1997423"/>
                </a:cubicBezTo>
                <a:cubicBezTo>
                  <a:pt x="19388" y="1730368"/>
                  <a:pt x="-26067" y="1609654"/>
                  <a:pt x="0" y="1304983"/>
                </a:cubicBezTo>
                <a:cubicBezTo>
                  <a:pt x="26067" y="1000312"/>
                  <a:pt x="8675" y="923306"/>
                  <a:pt x="0" y="612543"/>
                </a:cubicBezTo>
                <a:cubicBezTo>
                  <a:pt x="-8675" y="301780"/>
                  <a:pt x="-26107" y="244104"/>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Be wary of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strangers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Do not provide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personal information</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such as your address or telephone number.</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As far as possible, keep your accounts visible only to people you know by changing your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privacy settings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Check the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rules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of each social network; often rules are broken due to ignorance, for example with the minimum age for registration. Know your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rights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and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obligations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61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The hidden side of social media</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Recommendations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529463" y="1491630"/>
            <a:ext cx="4032448" cy="2530629"/>
          </a:xfrm>
          <a:custGeom>
            <a:avLst/>
            <a:gdLst>
              <a:gd name="connsiteX0" fmla="*/ 0 w 4032448"/>
              <a:gd name="connsiteY0" fmla="*/ 0 h 2530629"/>
              <a:gd name="connsiteX1" fmla="*/ 551101 w 4032448"/>
              <a:gd name="connsiteY1" fmla="*/ 0 h 2530629"/>
              <a:gd name="connsiteX2" fmla="*/ 1263500 w 4032448"/>
              <a:gd name="connsiteY2" fmla="*/ 0 h 2530629"/>
              <a:gd name="connsiteX3" fmla="*/ 1814602 w 4032448"/>
              <a:gd name="connsiteY3" fmla="*/ 0 h 2530629"/>
              <a:gd name="connsiteX4" fmla="*/ 2446352 w 4032448"/>
              <a:gd name="connsiteY4" fmla="*/ 0 h 2530629"/>
              <a:gd name="connsiteX5" fmla="*/ 3037777 w 4032448"/>
              <a:gd name="connsiteY5" fmla="*/ 0 h 2530629"/>
              <a:gd name="connsiteX6" fmla="*/ 4032448 w 4032448"/>
              <a:gd name="connsiteY6" fmla="*/ 0 h 2530629"/>
              <a:gd name="connsiteX7" fmla="*/ 4032448 w 4032448"/>
              <a:gd name="connsiteY7" fmla="*/ 582045 h 2530629"/>
              <a:gd name="connsiteX8" fmla="*/ 4032448 w 4032448"/>
              <a:gd name="connsiteY8" fmla="*/ 1164089 h 2530629"/>
              <a:gd name="connsiteX9" fmla="*/ 4032448 w 4032448"/>
              <a:gd name="connsiteY9" fmla="*/ 1720828 h 2530629"/>
              <a:gd name="connsiteX10" fmla="*/ 4032448 w 4032448"/>
              <a:gd name="connsiteY10" fmla="*/ 2530629 h 2530629"/>
              <a:gd name="connsiteX11" fmla="*/ 3360373 w 4032448"/>
              <a:gd name="connsiteY11" fmla="*/ 2530629 h 2530629"/>
              <a:gd name="connsiteX12" fmla="*/ 2647974 w 4032448"/>
              <a:gd name="connsiteY12" fmla="*/ 2530629 h 2530629"/>
              <a:gd name="connsiteX13" fmla="*/ 2016224 w 4032448"/>
              <a:gd name="connsiteY13" fmla="*/ 2530629 h 2530629"/>
              <a:gd name="connsiteX14" fmla="*/ 1263500 w 4032448"/>
              <a:gd name="connsiteY14" fmla="*/ 2530629 h 2530629"/>
              <a:gd name="connsiteX15" fmla="*/ 0 w 4032448"/>
              <a:gd name="connsiteY15" fmla="*/ 2530629 h 2530629"/>
              <a:gd name="connsiteX16" fmla="*/ 0 w 4032448"/>
              <a:gd name="connsiteY16" fmla="*/ 1872665 h 2530629"/>
              <a:gd name="connsiteX17" fmla="*/ 0 w 4032448"/>
              <a:gd name="connsiteY17" fmla="*/ 1290621 h 2530629"/>
              <a:gd name="connsiteX18" fmla="*/ 0 w 4032448"/>
              <a:gd name="connsiteY18" fmla="*/ 708576 h 2530629"/>
              <a:gd name="connsiteX19" fmla="*/ 0 w 4032448"/>
              <a:gd name="connsiteY19" fmla="*/ 0 h 25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32448" h="2530629" extrusionOk="0">
                <a:moveTo>
                  <a:pt x="0" y="0"/>
                </a:moveTo>
                <a:cubicBezTo>
                  <a:pt x="219844" y="278"/>
                  <a:pt x="307376" y="907"/>
                  <a:pt x="551101" y="0"/>
                </a:cubicBezTo>
                <a:cubicBezTo>
                  <a:pt x="794826" y="-907"/>
                  <a:pt x="1096600" y="-10950"/>
                  <a:pt x="1263500" y="0"/>
                </a:cubicBezTo>
                <a:cubicBezTo>
                  <a:pt x="1430400" y="10950"/>
                  <a:pt x="1631683" y="-2750"/>
                  <a:pt x="1814602" y="0"/>
                </a:cubicBezTo>
                <a:cubicBezTo>
                  <a:pt x="1997521" y="2750"/>
                  <a:pt x="2173469" y="-10821"/>
                  <a:pt x="2446352" y="0"/>
                </a:cubicBezTo>
                <a:cubicBezTo>
                  <a:pt x="2719235" y="10821"/>
                  <a:pt x="2784946" y="1912"/>
                  <a:pt x="3037777" y="0"/>
                </a:cubicBezTo>
                <a:cubicBezTo>
                  <a:pt x="3290609" y="-1912"/>
                  <a:pt x="3758717" y="-2004"/>
                  <a:pt x="4032448" y="0"/>
                </a:cubicBezTo>
                <a:cubicBezTo>
                  <a:pt x="4035361" y="205896"/>
                  <a:pt x="4054201" y="453475"/>
                  <a:pt x="4032448" y="582045"/>
                </a:cubicBezTo>
                <a:cubicBezTo>
                  <a:pt x="4010695" y="710615"/>
                  <a:pt x="4052210" y="939156"/>
                  <a:pt x="4032448" y="1164089"/>
                </a:cubicBezTo>
                <a:cubicBezTo>
                  <a:pt x="4012686" y="1389022"/>
                  <a:pt x="4041572" y="1453235"/>
                  <a:pt x="4032448" y="1720828"/>
                </a:cubicBezTo>
                <a:cubicBezTo>
                  <a:pt x="4023324" y="1988421"/>
                  <a:pt x="4052190" y="2285839"/>
                  <a:pt x="4032448" y="2530629"/>
                </a:cubicBezTo>
                <a:cubicBezTo>
                  <a:pt x="3867109" y="2551146"/>
                  <a:pt x="3692621" y="2550885"/>
                  <a:pt x="3360373" y="2530629"/>
                </a:cubicBezTo>
                <a:cubicBezTo>
                  <a:pt x="3028125" y="2510373"/>
                  <a:pt x="2868152" y="2542382"/>
                  <a:pt x="2647974" y="2530629"/>
                </a:cubicBezTo>
                <a:cubicBezTo>
                  <a:pt x="2427796" y="2518876"/>
                  <a:pt x="2184568" y="2544868"/>
                  <a:pt x="2016224" y="2530629"/>
                </a:cubicBezTo>
                <a:cubicBezTo>
                  <a:pt x="1847880" y="2516391"/>
                  <a:pt x="1551162" y="2539494"/>
                  <a:pt x="1263500" y="2530629"/>
                </a:cubicBezTo>
                <a:cubicBezTo>
                  <a:pt x="975838" y="2521764"/>
                  <a:pt x="595984" y="2467742"/>
                  <a:pt x="0" y="2530629"/>
                </a:cubicBezTo>
                <a:cubicBezTo>
                  <a:pt x="-25285" y="2292641"/>
                  <a:pt x="-12951" y="2086626"/>
                  <a:pt x="0" y="1872665"/>
                </a:cubicBezTo>
                <a:cubicBezTo>
                  <a:pt x="12951" y="1658704"/>
                  <a:pt x="5392" y="1498856"/>
                  <a:pt x="0" y="1290621"/>
                </a:cubicBezTo>
                <a:cubicBezTo>
                  <a:pt x="-5392" y="1082386"/>
                  <a:pt x="16322" y="959662"/>
                  <a:pt x="0" y="708576"/>
                </a:cubicBezTo>
                <a:cubicBezTo>
                  <a:pt x="-16322" y="457491"/>
                  <a:pt x="-11340" y="324858"/>
                  <a:pt x="0" y="0"/>
                </a:cubicBezTo>
                <a:close/>
              </a:path>
            </a:pathLst>
          </a:custGeom>
          <a:noFill/>
          <a:ln w="12700" cap="flat" cmpd="sng" algn="ctr">
            <a:solidFill>
              <a:srgbClr val="86BD70"/>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Do not post intimate or private photos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or photos of other people without their</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consent</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Find out which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authorities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you should contact if you witness a crime on social media. </a:t>
            </a:r>
            <a:endParaRPr lang="en-GB" sz="12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b="1">
                <a:solidFill>
                  <a:schemeClr val="tx1">
                    <a:lumMod val="75000"/>
                    <a:lumOff val="25000"/>
                  </a:schemeClr>
                </a:solidFill>
                <a:effectLst/>
                <a:latin typeface="Arial" panose="020B0604020202020204" pitchFamily="34" charset="0"/>
                <a:ea typeface="Calibri" panose="020F0502020204030204" pitchFamily="34" charset="0"/>
              </a:rPr>
              <a:t>Report any offensive acts or possible crimes</a:t>
            </a:r>
            <a:r>
              <a:rPr lang="en-GB" sz="1200">
                <a:solidFill>
                  <a:schemeClr val="tx1">
                    <a:lumMod val="75000"/>
                    <a:lumOff val="25000"/>
                  </a:schemeClr>
                </a:solidFill>
                <a:effectLst/>
                <a:latin typeface="Arial" panose="020B0604020202020204" pitchFamily="34" charset="0"/>
                <a:ea typeface="Calibri" panose="020F0502020204030204" pitchFamily="34" charset="0"/>
              </a:rPr>
              <a:t>.</a:t>
            </a:r>
            <a:r>
              <a:rPr lang="en-GB" sz="1200" b="1">
                <a:solidFill>
                  <a:schemeClr val="tx1">
                    <a:lumMod val="75000"/>
                    <a:lumOff val="25000"/>
                  </a:schemeClr>
                </a:solidFill>
                <a:effectLst/>
                <a:latin typeface="Arial" panose="020B0604020202020204" pitchFamily="34" charset="0"/>
                <a:ea typeface="Calibri" panose="020F0502020204030204" pitchFamily="34"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Social networks also have the option to </a:t>
            </a:r>
            <a:r>
              <a:rPr lang="en-GB" sz="1200" b="1">
                <a:solidFill>
                  <a:schemeClr val="tx1">
                    <a:lumMod val="75000"/>
                    <a:lumOff val="25000"/>
                  </a:schemeClr>
                </a:solidFill>
                <a:effectLst/>
                <a:latin typeface="Arial" panose="020B0604020202020204" pitchFamily="34" charset="0"/>
                <a:ea typeface="Calibri" panose="020F0502020204030204" pitchFamily="34" charset="0"/>
              </a:rPr>
              <a:t>block</a:t>
            </a:r>
            <a:r>
              <a:rPr lang="en-GB" sz="1200">
                <a:solidFill>
                  <a:schemeClr val="tx1">
                    <a:lumMod val="75000"/>
                    <a:lumOff val="25000"/>
                  </a:schemeClr>
                </a:solidFill>
                <a:effectLst/>
                <a:latin typeface="Arial" panose="020B0604020202020204" pitchFamily="34" charset="0"/>
                <a:ea typeface="Calibri" panose="020F0502020204030204" pitchFamily="34" charset="0"/>
              </a:rPr>
              <a:t> accounts if you feel you are being harassed or attacked.</a:t>
            </a:r>
            <a:endParaRPr lang="en-GB" sz="1200">
              <a:solidFill>
                <a:schemeClr val="tx1">
                  <a:lumMod val="75000"/>
                  <a:lumOff val="25000"/>
                </a:schemeClr>
              </a:solidFill>
              <a:effectLst/>
              <a:ea typeface="Calibri" panose="020F0502020204030204" pitchFamily="34" charset="0"/>
              <a:cs typeface="Times New Roman" panose="02020603050405020304" pitchFamily="18" charset="0"/>
            </a:endParaRPr>
          </a:p>
        </p:txBody>
      </p:sp>
      <p:pic>
        <p:nvPicPr>
          <p:cNvPr id="6" name="Imagen 5" descr="Una caricatura de una persona&#10;&#10;Descripción generada automáticamente con confianza media">
            <a:extLst>
              <a:ext uri="{FF2B5EF4-FFF2-40B4-BE49-F238E27FC236}">
                <a16:creationId xmlns:a16="http://schemas.microsoft.com/office/drawing/2014/main" id="{DCEF24A8-1A10-AD2D-7CD1-A084BC555F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678063"/>
            <a:ext cx="3619834" cy="2157760"/>
          </a:xfrm>
          <a:prstGeom prst="rect">
            <a:avLst/>
          </a:prstGeom>
        </p:spPr>
      </p:pic>
    </p:spTree>
    <p:extLst>
      <p:ext uri="{BB962C8B-B14F-4D97-AF65-F5344CB8AC3E}">
        <p14:creationId xmlns:p14="http://schemas.microsoft.com/office/powerpoint/2010/main" val="344601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691680" y="339502"/>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a:cs typeface="Arial" pitchFamily="34" charset="0"/>
              </a:rPr>
              <a:t>Index</a:t>
            </a:r>
            <a:endParaRPr lang="en-US" sz="3600" dirty="0">
              <a:cs typeface="Arial" pitchFamily="34" charset="0"/>
            </a:endParaRPr>
          </a:p>
        </p:txBody>
      </p:sp>
      <p:grpSp>
        <p:nvGrpSpPr>
          <p:cNvPr id="6" name="Group 5"/>
          <p:cNvGrpSpPr/>
          <p:nvPr/>
        </p:nvGrpSpPr>
        <p:grpSpPr>
          <a:xfrm>
            <a:off x="1974037" y="1275606"/>
            <a:ext cx="5256584" cy="736499"/>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1968282" y="2163706"/>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1958294" y="3051725"/>
            <a:ext cx="5256584"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1974037" y="1275607"/>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1962527" y="216370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8" name="TextBox 27"/>
          <p:cNvSpPr txBox="1"/>
          <p:nvPr/>
        </p:nvSpPr>
        <p:spPr>
          <a:xfrm>
            <a:off x="1946784" y="3051725"/>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grpSp>
        <p:nvGrpSpPr>
          <p:cNvPr id="7" name="Group 6"/>
          <p:cNvGrpSpPr/>
          <p:nvPr/>
        </p:nvGrpSpPr>
        <p:grpSpPr>
          <a:xfrm>
            <a:off x="2694037" y="1356249"/>
            <a:ext cx="4392568" cy="546224"/>
            <a:chOff x="3851840" y="1356248"/>
            <a:chExt cx="4392568" cy="546224"/>
          </a:xfrm>
        </p:grpSpPr>
        <p:sp>
          <p:nvSpPr>
            <p:cNvPr id="30" name="TextBox 29"/>
            <p:cNvSpPr txBox="1"/>
            <p:nvPr/>
          </p:nvSpPr>
          <p:spPr>
            <a:xfrm>
              <a:off x="3851840" y="1356248"/>
              <a:ext cx="4392567"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Social media</a:t>
              </a:r>
              <a:endParaRPr lang="ko-KR" altLang="en-US" sz="1400" b="1" dirty="0">
                <a:solidFill>
                  <a:schemeClr val="tx1">
                    <a:lumMod val="75000"/>
                    <a:lumOff val="25000"/>
                  </a:schemeClr>
                </a:solidFill>
                <a:cs typeface="Arial" pitchFamily="34" charset="0"/>
              </a:endParaRPr>
            </a:p>
          </p:txBody>
        </p:sp>
        <p:sp>
          <p:nvSpPr>
            <p:cNvPr id="31" name="TextBox 30"/>
            <p:cNvSpPr txBox="1"/>
            <p:nvPr/>
          </p:nvSpPr>
          <p:spPr>
            <a:xfrm>
              <a:off x="3851840" y="1625473"/>
              <a:ext cx="4392568"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What are, types and what are the most popular.</a:t>
              </a:r>
              <a:endParaRPr lang="ko-KR" altLang="en-US" sz="1200" dirty="0">
                <a:solidFill>
                  <a:schemeClr val="tx1">
                    <a:lumMod val="75000"/>
                    <a:lumOff val="25000"/>
                  </a:schemeClr>
                </a:solidFill>
                <a:cs typeface="Arial" pitchFamily="34" charset="0"/>
              </a:endParaRPr>
            </a:p>
          </p:txBody>
        </p:sp>
      </p:grpSp>
      <p:grpSp>
        <p:nvGrpSpPr>
          <p:cNvPr id="36" name="Group 35"/>
          <p:cNvGrpSpPr/>
          <p:nvPr/>
        </p:nvGrpSpPr>
        <p:grpSpPr>
          <a:xfrm>
            <a:off x="2694037" y="2250554"/>
            <a:ext cx="4392568" cy="546224"/>
            <a:chOff x="3851840" y="1356248"/>
            <a:chExt cx="4392568" cy="546225"/>
          </a:xfrm>
        </p:grpSpPr>
        <p:sp>
          <p:nvSpPr>
            <p:cNvPr id="37" name="TextBox 36"/>
            <p:cNvSpPr txBox="1"/>
            <p:nvPr/>
          </p:nvSpPr>
          <p:spPr>
            <a:xfrm>
              <a:off x="3851840" y="1356248"/>
              <a:ext cx="4392567"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Uses of social media in the 21</a:t>
              </a:r>
              <a:r>
                <a:rPr lang="en-US" altLang="ko-KR" sz="1400" b="1" baseline="30000">
                  <a:solidFill>
                    <a:schemeClr val="tx1">
                      <a:lumMod val="75000"/>
                      <a:lumOff val="25000"/>
                    </a:schemeClr>
                  </a:solidFill>
                  <a:cs typeface="Arial" pitchFamily="34" charset="0"/>
                </a:rPr>
                <a:t>st</a:t>
              </a:r>
              <a:r>
                <a:rPr lang="en-US" altLang="ko-KR" sz="1400" b="1">
                  <a:solidFill>
                    <a:schemeClr val="tx1">
                      <a:lumMod val="75000"/>
                      <a:lumOff val="25000"/>
                    </a:schemeClr>
                  </a:solidFill>
                  <a:cs typeface="Arial" pitchFamily="34" charset="0"/>
                </a:rPr>
                <a:t> century</a:t>
              </a:r>
              <a:endParaRPr lang="ko-KR" altLang="en-US" sz="1400" b="1" dirty="0">
                <a:solidFill>
                  <a:schemeClr val="tx1">
                    <a:lumMod val="75000"/>
                    <a:lumOff val="25000"/>
                  </a:schemeClr>
                </a:solidFill>
                <a:cs typeface="Arial" pitchFamily="34" charset="0"/>
              </a:endParaRPr>
            </a:p>
          </p:txBody>
        </p:sp>
        <p:sp>
          <p:nvSpPr>
            <p:cNvPr id="38" name="TextBox 37"/>
            <p:cNvSpPr txBox="1"/>
            <p:nvPr/>
          </p:nvSpPr>
          <p:spPr>
            <a:xfrm>
              <a:off x="3851840" y="1625474"/>
              <a:ext cx="4392568" cy="276999"/>
            </a:xfrm>
            <a:prstGeom prst="rect">
              <a:avLst/>
            </a:prstGeom>
            <a:noFill/>
          </p:spPr>
          <p:txBody>
            <a:bodyPr wrap="square" rtlCol="0">
              <a:spAutoFit/>
            </a:bodyPr>
            <a:lstStyle/>
            <a:p>
              <a:r>
                <a:rPr lang="en-GB" altLang="ko-KR" sz="1200">
                  <a:solidFill>
                    <a:schemeClr val="tx1">
                      <a:lumMod val="75000"/>
                      <a:lumOff val="25000"/>
                    </a:schemeClr>
                  </a:solidFill>
                  <a:cs typeface="Arial" pitchFamily="34" charset="0"/>
                </a:rPr>
                <a:t>Personal, professional and work use</a:t>
              </a:r>
              <a:r>
                <a:rPr lang="en-US" altLang="ko-KR" sz="120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grpSp>
      <p:grpSp>
        <p:nvGrpSpPr>
          <p:cNvPr id="39" name="Group 38"/>
          <p:cNvGrpSpPr/>
          <p:nvPr/>
        </p:nvGrpSpPr>
        <p:grpSpPr>
          <a:xfrm>
            <a:off x="2689804" y="3144779"/>
            <a:ext cx="4392568" cy="546224"/>
            <a:chOff x="3851840" y="1356248"/>
            <a:chExt cx="4392568" cy="546224"/>
          </a:xfrm>
        </p:grpSpPr>
        <p:sp>
          <p:nvSpPr>
            <p:cNvPr id="40" name="TextBox 39"/>
            <p:cNvSpPr txBox="1"/>
            <p:nvPr/>
          </p:nvSpPr>
          <p:spPr>
            <a:xfrm>
              <a:off x="3851840" y="1356248"/>
              <a:ext cx="4392567" cy="307777"/>
            </a:xfrm>
            <a:prstGeom prst="rect">
              <a:avLst/>
            </a:prstGeom>
            <a:noFill/>
          </p:spPr>
          <p:txBody>
            <a:bodyPr wrap="square" rtlCol="0">
              <a:spAutoFit/>
            </a:bodyPr>
            <a:lstStyle/>
            <a:p>
              <a:r>
                <a:rPr lang="en-US" altLang="ko-KR" sz="1400" b="1">
                  <a:solidFill>
                    <a:schemeClr val="tx1">
                      <a:lumMod val="75000"/>
                      <a:lumOff val="25000"/>
                    </a:schemeClr>
                  </a:solidFill>
                  <a:cs typeface="Arial" pitchFamily="34" charset="0"/>
                </a:rPr>
                <a:t>The hidden side of social media</a:t>
              </a:r>
              <a:endParaRPr lang="ko-KR" altLang="en-US" sz="1400" b="1" dirty="0">
                <a:solidFill>
                  <a:schemeClr val="tx1">
                    <a:lumMod val="75000"/>
                    <a:lumOff val="25000"/>
                  </a:schemeClr>
                </a:solidFill>
                <a:cs typeface="Arial" pitchFamily="34" charset="0"/>
              </a:endParaRPr>
            </a:p>
          </p:txBody>
        </p:sp>
        <p:sp>
          <p:nvSpPr>
            <p:cNvPr id="41" name="TextBox 40"/>
            <p:cNvSpPr txBox="1"/>
            <p:nvPr/>
          </p:nvSpPr>
          <p:spPr>
            <a:xfrm>
              <a:off x="3851840" y="1625473"/>
              <a:ext cx="4392568"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Risks, offences and recommendations.</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Quests</a:t>
            </a:r>
            <a:endParaRPr lang="ko-KR" altLang="en-US" sz="2800" dirty="0"/>
          </a:p>
        </p:txBody>
      </p:sp>
      <p:sp>
        <p:nvSpPr>
          <p:cNvPr id="3" name="Text Placeholder 2"/>
          <p:cNvSpPr>
            <a:spLocks noGrp="1"/>
          </p:cNvSpPr>
          <p:nvPr>
            <p:ph type="body" sz="quarter" idx="11"/>
          </p:nvPr>
        </p:nvSpPr>
        <p:spPr/>
        <p:txBody>
          <a:bodyPr/>
          <a:lstStyle/>
          <a:p>
            <a:pPr lvl="0"/>
            <a:r>
              <a:rPr lang="en-US" altLang="ko-KR"/>
              <a:t>Based on what you have studied in this unit, can you solve the exercises in the following slides?</a:t>
            </a:r>
            <a:endParaRPr lang="en-US" altLang="ko-KR" dirty="0"/>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4644008" y="1101973"/>
            <a:ext cx="4320480" cy="46166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You will have to make decisions about complicated situations in which you will use the knowledge you have acquired.</a:t>
            </a:r>
            <a:endParaRPr lang="en-US" altLang="ko-KR" sz="1200" dirty="0">
              <a:solidFill>
                <a:schemeClr val="tx1">
                  <a:lumMod val="75000"/>
                  <a:lumOff val="25000"/>
                </a:schemeClr>
              </a:solidFill>
              <a:cs typeface="Arial" pitchFamily="34" charset="0"/>
            </a:endParaRPr>
          </a:p>
        </p:txBody>
      </p:sp>
      <p:sp>
        <p:nvSpPr>
          <p:cNvPr id="26" name="TextBox 25"/>
          <p:cNvSpPr txBox="1"/>
          <p:nvPr/>
        </p:nvSpPr>
        <p:spPr>
          <a:xfrm>
            <a:off x="382331" y="3982293"/>
            <a:ext cx="4031895" cy="461665"/>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You will have to open your mind and think as if you were really in that situation, using your best tool: your brain.</a:t>
            </a:r>
            <a:endParaRPr lang="en-US" altLang="ko-KR" sz="1200" dirty="0">
              <a:solidFill>
                <a:schemeClr val="tx1">
                  <a:lumMod val="75000"/>
                  <a:lumOff val="25000"/>
                </a:schemeClr>
              </a:solidFill>
              <a:cs typeface="Arial" pitchFamily="34" charset="0"/>
            </a:endParaRPr>
          </a:p>
        </p:txBody>
      </p:sp>
      <p:sp>
        <p:nvSpPr>
          <p:cNvPr id="27" name="TextBox 26"/>
          <p:cNvSpPr txBox="1"/>
          <p:nvPr/>
        </p:nvSpPr>
        <p:spPr>
          <a:xfrm>
            <a:off x="2144843" y="3574869"/>
            <a:ext cx="2336966" cy="276999"/>
          </a:xfrm>
          <a:prstGeom prst="rect">
            <a:avLst/>
          </a:prstGeom>
          <a:noFill/>
        </p:spPr>
        <p:txBody>
          <a:bodyPr wrap="square" rtlCol="0">
            <a:spAutoFit/>
          </a:bodyPr>
          <a:lstStyle/>
          <a:p>
            <a:pPr algn="r"/>
            <a:r>
              <a:rPr lang="en-US" altLang="ko-KR" sz="1200" b="1">
                <a:solidFill>
                  <a:schemeClr val="bg1"/>
                </a:solidFill>
                <a:cs typeface="Arial" pitchFamily="34" charset="0"/>
              </a:rPr>
              <a:t>Expand your thinking</a:t>
            </a:r>
            <a:endParaRPr lang="ko-KR" altLang="en-US" sz="1200" b="1" dirty="0">
              <a:solidFill>
                <a:schemeClr val="bg1"/>
              </a:solidFill>
              <a:cs typeface="Arial" pitchFamily="34" charset="0"/>
            </a:endParaRPr>
          </a:p>
        </p:txBody>
      </p:sp>
      <p:sp>
        <p:nvSpPr>
          <p:cNvPr id="28" name="TextBox 27"/>
          <p:cNvSpPr txBox="1"/>
          <p:nvPr/>
        </p:nvSpPr>
        <p:spPr>
          <a:xfrm>
            <a:off x="4669945" y="1674160"/>
            <a:ext cx="2336966" cy="276999"/>
          </a:xfrm>
          <a:prstGeom prst="rect">
            <a:avLst/>
          </a:prstGeom>
          <a:noFill/>
        </p:spPr>
        <p:txBody>
          <a:bodyPr wrap="square" rtlCol="0">
            <a:spAutoFit/>
          </a:bodyPr>
          <a:lstStyle/>
          <a:p>
            <a:r>
              <a:rPr lang="en-US" altLang="ko-KR" sz="1200" b="1">
                <a:solidFill>
                  <a:schemeClr val="bg1"/>
                </a:solidFill>
                <a:cs typeface="Arial" pitchFamily="34" charset="0"/>
              </a:rPr>
              <a:t>Take decisions</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Quest 1: Using social media to get a job</a:t>
            </a:r>
          </a:p>
        </p:txBody>
      </p:sp>
      <p:sp>
        <p:nvSpPr>
          <p:cNvPr id="18" name="Rectangle 1">
            <a:extLst>
              <a:ext uri="{FF2B5EF4-FFF2-40B4-BE49-F238E27FC236}">
                <a16:creationId xmlns:a16="http://schemas.microsoft.com/office/drawing/2014/main" id="{A53FAEA7-C47A-B133-DF94-DC09E55CAB1F}"/>
              </a:ext>
            </a:extLst>
          </p:cNvPr>
          <p:cNvSpPr/>
          <p:nvPr/>
        </p:nvSpPr>
        <p:spPr>
          <a:xfrm>
            <a:off x="832752" y="1629993"/>
            <a:ext cx="7364555" cy="229723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Let's talk about LinkedIn. This professional social network founded in 2002 by Reid Hoffman and Konstantin Guericke currently has more than 830 million members and more than 58 million registered companies.</a:t>
            </a:r>
            <a:endParaRPr lang="en-GB" sz="12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rPr>
              <a:t>LinkedIn is used to connect professionals and companies looking for job synergies and new business opportunities. Therefore, there are two types of profiles: the company profile and the user profile. In addition, there is a very interesting section dedicated to the job search, where hundreds of job offers are published daily and users can register for them.</a:t>
            </a:r>
            <a:endParaRPr lang="ko-KR" altLang="en-US" sz="120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625043" y="88554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007603" y="1023368"/>
            <a:ext cx="4716525" cy="282799"/>
          </a:xfrm>
        </p:spPr>
        <p:txBody>
          <a:bodyPr/>
          <a:lstStyle/>
          <a:p>
            <a:pPr lvl="0" algn="l"/>
            <a:r>
              <a:rPr lang="en-US" altLang="ko-KR" sz="1800" b="1"/>
              <a:t>Introduction: What’s this all about?</a:t>
            </a:r>
            <a:endParaRPr lang="en-US" altLang="ko-KR" sz="1800" b="1" dirty="0"/>
          </a:p>
        </p:txBody>
      </p:sp>
    </p:spTree>
    <p:extLst>
      <p:ext uri="{BB962C8B-B14F-4D97-AF65-F5344CB8AC3E}">
        <p14:creationId xmlns:p14="http://schemas.microsoft.com/office/powerpoint/2010/main" val="118456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Quest 1: Using social media to get a job</a:t>
            </a:r>
          </a:p>
        </p:txBody>
      </p:sp>
      <p:sp>
        <p:nvSpPr>
          <p:cNvPr id="20" name="Rectangle 1">
            <a:extLst>
              <a:ext uri="{FF2B5EF4-FFF2-40B4-BE49-F238E27FC236}">
                <a16:creationId xmlns:a16="http://schemas.microsoft.com/office/drawing/2014/main" id="{E2898E80-ABB0-ED4E-BAEF-CF41C6CF455C}"/>
              </a:ext>
            </a:extLst>
          </p:cNvPr>
          <p:cNvSpPr/>
          <p:nvPr/>
        </p:nvSpPr>
        <p:spPr>
          <a:xfrm>
            <a:off x="1789822" y="1567345"/>
            <a:ext cx="5564355" cy="229628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In this activity, we will guide you through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creating your own professional LinkedIn profile</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so that you can use it to find job opportunities and boost your professional relationships.</a:t>
            </a:r>
            <a:endParaRPr lang="en-GB" sz="12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rPr>
              <a:t>It is very important to keep in mind that LinkedIn is a professional social network, so imagine you are in an office full of business people in suits. Wouldn't you behave in a proper and professional manner?</a:t>
            </a:r>
            <a:endParaRPr lang="ko-KR" altLang="en-US" sz="120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755576" y="993832"/>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02133" y="1024964"/>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Task: What’s the activity?</a:t>
            </a:r>
            <a:endParaRPr lang="en-US" altLang="ko-KR" sz="1800" b="1" dirty="0"/>
          </a:p>
        </p:txBody>
      </p:sp>
    </p:spTree>
    <p:extLst>
      <p:ext uri="{BB962C8B-B14F-4D97-AF65-F5344CB8AC3E}">
        <p14:creationId xmlns:p14="http://schemas.microsoft.com/office/powerpoint/2010/main" val="2514567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Quest 1: Using social media to get a job</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721892"/>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359532" y="1193907"/>
            <a:ext cx="8424936" cy="32435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Go to </a:t>
            </a:r>
            <a:r>
              <a:rPr lang="en-GB" sz="1200" u="sng">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https://www.linkedin.com/</a:t>
            </a:r>
            <a:r>
              <a:rPr lang="es-ES" sz="1200" u="sng">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and create an account. You can also download the app on Android or iOS on your smartphone or tablet. Add your personal information. When you click on join,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your account is ready</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Now the most important part begins: filling in your profile to make it professionally attractive. You may not have any work experience or education, but don't worry - that doesn't make you any less professional! </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Complete your profile. Add a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profile picture </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(don’t put a picture of your holidays at the beach!), add a good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professional summary</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your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work experience </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and your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education</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Interact with people to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build professional relationships</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latinLnBrk="0">
              <a:lnSpc>
                <a:spcPct val="150000"/>
              </a:lnSpc>
              <a:spcAft>
                <a:spcPts val="1000"/>
              </a:spcAft>
              <a:buFont typeface="Symbol" panose="05050102010706020507" pitchFamily="18" charset="2"/>
              <a:buChar char=""/>
            </a:pPr>
            <a:r>
              <a:rPr lang="en-GB" sz="1200">
                <a:solidFill>
                  <a:schemeClr val="tx1">
                    <a:lumMod val="75000"/>
                    <a:lumOff val="25000"/>
                  </a:schemeClr>
                </a:solidFill>
                <a:effectLst/>
                <a:latin typeface="Arial" panose="020B0604020202020204" pitchFamily="34" charset="0"/>
                <a:ea typeface="Calibri" panose="020F0502020204030204" pitchFamily="34" charset="0"/>
              </a:rPr>
              <a:t>Some </a:t>
            </a:r>
            <a:r>
              <a:rPr lang="en-GB" sz="1200" b="1">
                <a:solidFill>
                  <a:schemeClr val="tx1">
                    <a:lumMod val="75000"/>
                    <a:lumOff val="25000"/>
                  </a:schemeClr>
                </a:solidFill>
                <a:effectLst/>
                <a:latin typeface="Arial" panose="020B0604020202020204" pitchFamily="34" charset="0"/>
                <a:ea typeface="Calibri" panose="020F0502020204030204" pitchFamily="34" charset="0"/>
              </a:rPr>
              <a:t>tips</a:t>
            </a:r>
            <a:r>
              <a:rPr lang="en-GB" sz="1200">
                <a:solidFill>
                  <a:schemeClr val="tx1">
                    <a:lumMod val="75000"/>
                    <a:lumOff val="25000"/>
                  </a:schemeClr>
                </a:solidFill>
                <a:effectLst/>
                <a:latin typeface="Arial" panose="020B0604020202020204" pitchFamily="34" charset="0"/>
                <a:ea typeface="Calibri" panose="020F0502020204030204" pitchFamily="34" charset="0"/>
              </a:rPr>
              <a:t> for managing your LinkedIn profile: </a:t>
            </a:r>
            <a:r>
              <a:rPr lang="en-GB" sz="1200" b="1">
                <a:solidFill>
                  <a:schemeClr val="tx1">
                    <a:lumMod val="75000"/>
                    <a:lumOff val="25000"/>
                  </a:schemeClr>
                </a:solidFill>
                <a:effectLst/>
                <a:latin typeface="Arial" panose="020B0604020202020204" pitchFamily="34" charset="0"/>
                <a:ea typeface="Calibri" panose="020F0502020204030204" pitchFamily="34" charset="0"/>
              </a:rPr>
              <a:t>be careful with your spelling</a:t>
            </a:r>
            <a:r>
              <a:rPr lang="en-GB" sz="1200">
                <a:solidFill>
                  <a:schemeClr val="tx1">
                    <a:lumMod val="75000"/>
                    <a:lumOff val="25000"/>
                  </a:schemeClr>
                </a:solidFill>
                <a:effectLst/>
                <a:latin typeface="Arial" panose="020B0604020202020204" pitchFamily="34" charset="0"/>
                <a:ea typeface="Calibri" panose="020F0502020204030204" pitchFamily="34" charset="0"/>
              </a:rPr>
              <a:t>, </a:t>
            </a:r>
            <a:r>
              <a:rPr lang="en-GB" sz="1200" b="1">
                <a:solidFill>
                  <a:schemeClr val="tx1">
                    <a:lumMod val="75000"/>
                    <a:lumOff val="25000"/>
                  </a:schemeClr>
                </a:solidFill>
                <a:effectLst/>
                <a:latin typeface="Arial" panose="020B0604020202020204" pitchFamily="34" charset="0"/>
                <a:ea typeface="Calibri" panose="020F0502020204030204" pitchFamily="34" charset="0"/>
              </a:rPr>
              <a:t>don't copy and paste the same information from your CV</a:t>
            </a:r>
            <a:r>
              <a:rPr lang="en-GB" sz="1200">
                <a:solidFill>
                  <a:schemeClr val="tx1">
                    <a:lumMod val="75000"/>
                    <a:lumOff val="25000"/>
                  </a:schemeClr>
                </a:solidFill>
                <a:effectLst/>
                <a:latin typeface="Arial" panose="020B0604020202020204" pitchFamily="34" charset="0"/>
                <a:ea typeface="Calibri" panose="020F0502020204030204" pitchFamily="34" charset="0"/>
              </a:rPr>
              <a:t>, </a:t>
            </a:r>
            <a:r>
              <a:rPr lang="en-GB" sz="1200" b="1">
                <a:solidFill>
                  <a:schemeClr val="tx1">
                    <a:lumMod val="75000"/>
                    <a:lumOff val="25000"/>
                  </a:schemeClr>
                </a:solidFill>
                <a:effectLst/>
                <a:latin typeface="Arial" panose="020B0604020202020204" pitchFamily="34" charset="0"/>
                <a:ea typeface="Calibri" panose="020F0502020204030204" pitchFamily="34" charset="0"/>
              </a:rPr>
              <a:t>don’t be shy</a:t>
            </a:r>
            <a:r>
              <a:rPr lang="en-GB" sz="1200">
                <a:solidFill>
                  <a:schemeClr val="tx1">
                    <a:lumMod val="75000"/>
                    <a:lumOff val="25000"/>
                  </a:schemeClr>
                </a:solidFill>
                <a:effectLst/>
                <a:latin typeface="Arial" panose="020B0604020202020204" pitchFamily="34" charset="0"/>
                <a:ea typeface="Calibri" panose="020F0502020204030204" pitchFamily="34" charset="0"/>
              </a:rPr>
              <a:t>, contact people in a </a:t>
            </a:r>
            <a:r>
              <a:rPr lang="en-GB" sz="1200" b="1">
                <a:solidFill>
                  <a:schemeClr val="tx1">
                    <a:lumMod val="75000"/>
                    <a:lumOff val="25000"/>
                  </a:schemeClr>
                </a:solidFill>
                <a:effectLst/>
                <a:latin typeface="Arial" panose="020B0604020202020204" pitchFamily="34" charset="0"/>
                <a:ea typeface="Calibri" panose="020F0502020204030204" pitchFamily="34" charset="0"/>
              </a:rPr>
              <a:t>polite and respectful way</a:t>
            </a:r>
            <a:r>
              <a:rPr lang="en-GB" sz="1200">
                <a:solidFill>
                  <a:schemeClr val="tx1">
                    <a:lumMod val="75000"/>
                    <a:lumOff val="25000"/>
                  </a:schemeClr>
                </a:solidFill>
                <a:effectLst/>
                <a:latin typeface="Arial" panose="020B0604020202020204" pitchFamily="34" charset="0"/>
                <a:ea typeface="Calibri" panose="020F0502020204030204" pitchFamily="34" charset="0"/>
              </a:rPr>
              <a:t>, and point out your </a:t>
            </a:r>
            <a:r>
              <a:rPr lang="en-GB" sz="1200" b="1">
                <a:solidFill>
                  <a:schemeClr val="tx1">
                    <a:lumMod val="75000"/>
                    <a:lumOff val="25000"/>
                  </a:schemeClr>
                </a:solidFill>
                <a:effectLst/>
                <a:latin typeface="Arial" panose="020B0604020202020204" pitchFamily="34" charset="0"/>
                <a:ea typeface="Calibri" panose="020F0502020204030204" pitchFamily="34" charset="0"/>
              </a:rPr>
              <a:t>good points</a:t>
            </a:r>
            <a:r>
              <a:rPr lang="en-GB" sz="1200">
                <a:solidFill>
                  <a:schemeClr val="tx1">
                    <a:lumMod val="75000"/>
                    <a:lumOff val="25000"/>
                  </a:schemeClr>
                </a:solidFill>
                <a:effectLst/>
                <a:latin typeface="Arial" panose="020B0604020202020204" pitchFamily="34" charset="0"/>
                <a:ea typeface="Calibri" panose="020F0502020204030204" pitchFamily="34" charset="0"/>
              </a:rPr>
              <a:t>.</a:t>
            </a:r>
            <a:endParaRPr lang="en-GB" sz="120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773583"/>
            <a:ext cx="4536504" cy="282799"/>
          </a:xfrm>
        </p:spPr>
        <p:txBody>
          <a:bodyPr/>
          <a:lstStyle/>
          <a:p>
            <a:pPr lvl="0" algn="l"/>
            <a:r>
              <a:rPr lang="en-US" altLang="ko-KR" sz="1800" b="1"/>
              <a:t>Process: What am I going to do?</a:t>
            </a:r>
            <a:endParaRPr lang="en-US" altLang="ko-KR" sz="1800" b="1" dirty="0"/>
          </a:p>
        </p:txBody>
      </p:sp>
    </p:spTree>
    <p:extLst>
      <p:ext uri="{BB962C8B-B14F-4D97-AF65-F5344CB8AC3E}">
        <p14:creationId xmlns:p14="http://schemas.microsoft.com/office/powerpoint/2010/main" val="232869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Quest 1: Using social media to get a job</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606482" y="848637"/>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206697" y="1544131"/>
            <a:ext cx="2781127" cy="2179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Competence (LifeComp)</a:t>
            </a:r>
          </a:p>
          <a:p>
            <a:pPr algn="ctr" latinLnBrk="0"/>
            <a:endParaRPr lang="es-ES" altLang="ko-KR" sz="1200" b="1">
              <a:solidFill>
                <a:schemeClr val="tx1">
                  <a:lumMod val="75000"/>
                  <a:lumOff val="25000"/>
                </a:schemeClr>
              </a:solidFill>
            </a:endParaRP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P1 Self-regulation.</a:t>
            </a: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S2 Communication.</a:t>
            </a: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L1 Growth mindset.</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971600" y="980437"/>
            <a:ext cx="4465759"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Learning outcomes: What will I learn?</a:t>
            </a:r>
            <a:endParaRPr lang="en-US" altLang="ko-KR" sz="1800" b="1" dirty="0"/>
          </a:p>
        </p:txBody>
      </p:sp>
      <p:sp>
        <p:nvSpPr>
          <p:cNvPr id="7" name="Rectangle 1">
            <a:extLst>
              <a:ext uri="{FF2B5EF4-FFF2-40B4-BE49-F238E27FC236}">
                <a16:creationId xmlns:a16="http://schemas.microsoft.com/office/drawing/2014/main" id="{61AA50F5-7904-73A8-C93E-896A2D602320}"/>
              </a:ext>
            </a:extLst>
          </p:cNvPr>
          <p:cNvSpPr/>
          <p:nvPr/>
        </p:nvSpPr>
        <p:spPr>
          <a:xfrm>
            <a:off x="3181436" y="1544130"/>
            <a:ext cx="2781127" cy="21797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Competence (EntreComp)</a:t>
            </a:r>
          </a:p>
          <a:p>
            <a:pPr algn="ctr" latinLnBrk="0"/>
            <a:endParaRPr lang="es-ES" altLang="ko-KR" sz="1200" b="1">
              <a:solidFill>
                <a:schemeClr val="tx1">
                  <a:lumMod val="75000"/>
                  <a:lumOff val="25000"/>
                </a:schemeClr>
              </a:solidFill>
            </a:endParaRP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2.1 Self-awareness and self-efficacy.</a:t>
            </a: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2.5 Mobilising others.</a:t>
            </a: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3.1 Taking the initiative.</a:t>
            </a:r>
            <a:endParaRPr lang="es-ES" altLang="ko-KR" sz="1200">
              <a:solidFill>
                <a:schemeClr val="tx1">
                  <a:lumMod val="75000"/>
                  <a:lumOff val="25000"/>
                </a:schemeClr>
              </a:solidFill>
              <a:latin typeface="Arial" panose="020B0604020202020204" pitchFamily="34" charset="0"/>
            </a:endParaRPr>
          </a:p>
        </p:txBody>
      </p:sp>
      <p:sp>
        <p:nvSpPr>
          <p:cNvPr id="9" name="Rectangle 1">
            <a:extLst>
              <a:ext uri="{FF2B5EF4-FFF2-40B4-BE49-F238E27FC236}">
                <a16:creationId xmlns:a16="http://schemas.microsoft.com/office/drawing/2014/main" id="{9B301531-DED9-D023-7B58-F5F53617D4E7}"/>
              </a:ext>
            </a:extLst>
          </p:cNvPr>
          <p:cNvSpPr/>
          <p:nvPr/>
        </p:nvSpPr>
        <p:spPr>
          <a:xfrm>
            <a:off x="6156175" y="1536745"/>
            <a:ext cx="2709119" cy="218713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Competence (DigiComp)</a:t>
            </a:r>
          </a:p>
          <a:p>
            <a:pPr latinLnBrk="0"/>
            <a:endParaRPr lang="es-ES" altLang="ko-KR" sz="1200" b="1">
              <a:solidFill>
                <a:schemeClr val="tx1">
                  <a:lumMod val="75000"/>
                  <a:lumOff val="25000"/>
                </a:schemeClr>
              </a:solidFill>
            </a:endParaRP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2.2 Sharing through digital technologies.</a:t>
            </a:r>
          </a:p>
          <a:p>
            <a:pPr marL="342900" lvl="0" indent="-342900" latinLnBrk="0">
              <a:spcAft>
                <a:spcPts val="1000"/>
              </a:spcAft>
              <a:buFont typeface="Symbol" panose="05050102010706020507" pitchFamily="18" charset="2"/>
              <a:buChar char=""/>
            </a:pPr>
            <a:r>
              <a:rPr lang="en-GB" altLang="ko-KR" sz="1200">
                <a:solidFill>
                  <a:schemeClr val="tx1">
                    <a:lumMod val="75000"/>
                    <a:lumOff val="25000"/>
                  </a:schemeClr>
                </a:solidFill>
                <a:latin typeface="Arial" panose="020B0604020202020204" pitchFamily="34" charset="0"/>
              </a:rPr>
              <a:t>2.5 Netiquette.</a:t>
            </a:r>
          </a:p>
          <a:p>
            <a:pPr marL="342900" lvl="0" indent="-342900" latinLnBrk="0">
              <a:spcAft>
                <a:spcPts val="1000"/>
              </a:spcAft>
              <a:buFont typeface="Symbol" panose="05050102010706020507" pitchFamily="18" charset="2"/>
              <a:buChar char=""/>
            </a:pPr>
            <a:r>
              <a:rPr lang="en-GB" altLang="ko-KR" sz="1200">
                <a:solidFill>
                  <a:schemeClr val="tx1">
                    <a:lumMod val="75000"/>
                    <a:lumOff val="25000"/>
                  </a:schemeClr>
                </a:solidFill>
                <a:latin typeface="Arial" panose="020B0604020202020204" pitchFamily="34" charset="0"/>
              </a:rPr>
              <a:t>2.6 Managing digital identity.</a:t>
            </a:r>
            <a:endParaRPr lang="ko-KR" altLang="en-US" sz="120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4290860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Quest 1: Using social media to get a job</a:t>
            </a:r>
          </a:p>
        </p:txBody>
      </p:sp>
      <p:sp>
        <p:nvSpPr>
          <p:cNvPr id="18" name="Rectangle 1">
            <a:extLst>
              <a:ext uri="{FF2B5EF4-FFF2-40B4-BE49-F238E27FC236}">
                <a16:creationId xmlns:a16="http://schemas.microsoft.com/office/drawing/2014/main" id="{A53FAEA7-C47A-B133-DF94-DC09E55CAB1F}"/>
              </a:ext>
            </a:extLst>
          </p:cNvPr>
          <p:cNvSpPr/>
          <p:nvPr/>
        </p:nvSpPr>
        <p:spPr>
          <a:xfrm>
            <a:off x="558587" y="1314383"/>
            <a:ext cx="7979406" cy="313566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What did you think of this first contact with professional social networks? Now you have your own LinkedIn profile and can start finding your own job opportunities online.</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Social media is a very interesting tool nowadays. New professions have even been created around them, such as the position of "Community manager". However, they can also work against you, so you should check what information is available about you online, as employers can also search for you and find information or photos that you might not want them to find. Take care of your privacy and your online reputation.</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Finally, we recommend that you take a look at the resources section of this task, where you will find interesting links to pages and videos where you can take your knowledge of the subject further.</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atinLnBrk="0"/>
            <a:r>
              <a:rPr lang="en-GB" sz="1200">
                <a:solidFill>
                  <a:schemeClr val="tx1">
                    <a:lumMod val="75000"/>
                    <a:lumOff val="25000"/>
                  </a:schemeClr>
                </a:solidFill>
                <a:effectLst/>
                <a:latin typeface="Arial" panose="020B0604020202020204" pitchFamily="34" charset="0"/>
                <a:ea typeface="Calibri" panose="020F0502020204030204" pitchFamily="34" charset="0"/>
              </a:rPr>
              <a:t>Continue your training! ;)</a:t>
            </a:r>
            <a:endParaRPr lang="ko-KR" altLang="en-US" sz="1200" b="1">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865563"/>
            <a:ext cx="5112568" cy="282799"/>
          </a:xfrm>
        </p:spPr>
        <p:txBody>
          <a:bodyPr/>
          <a:lstStyle/>
          <a:p>
            <a:pPr algn="l"/>
            <a:r>
              <a:rPr lang="en-US" altLang="ko-KR" sz="1800" b="1"/>
              <a:t>Conclusion: What will I take home?</a:t>
            </a:r>
            <a:endParaRPr lang="en-US" altLang="ko-KR" sz="18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771550"/>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1019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Quest 2: Social media for your digital business</a:t>
            </a:r>
          </a:p>
        </p:txBody>
      </p:sp>
      <p:sp>
        <p:nvSpPr>
          <p:cNvPr id="18" name="Rectangle 1">
            <a:extLst>
              <a:ext uri="{FF2B5EF4-FFF2-40B4-BE49-F238E27FC236}">
                <a16:creationId xmlns:a16="http://schemas.microsoft.com/office/drawing/2014/main" id="{A53FAEA7-C47A-B133-DF94-DC09E55CAB1F}"/>
              </a:ext>
            </a:extLst>
          </p:cNvPr>
          <p:cNvSpPr/>
          <p:nvPr/>
        </p:nvSpPr>
        <p:spPr>
          <a:xfrm>
            <a:off x="832752" y="1629992"/>
            <a:ext cx="7364555" cy="252593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As you have studied, in recent years some jobs related to social media have been created in companies, such as community manager or social media manager, which are dedicated to managing the online presence of companies and their online communities. Social media is therefore an important and valuable tool for companies to interact with their target audience and gain more customers.</a:t>
            </a:r>
            <a:endParaRPr lang="en-GB" sz="12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rPr>
              <a:t>Surely in your daily life you use a social network, and you can take advantage of your knowledge, and the knowledge you will have acquired in this training, to transfer it to a real situation, just as an entrepreneur would do.</a:t>
            </a:r>
            <a:endParaRPr lang="ko-KR" altLang="en-US" sz="120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625043" y="88554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007603" y="1023368"/>
            <a:ext cx="4716525" cy="282799"/>
          </a:xfrm>
        </p:spPr>
        <p:txBody>
          <a:bodyPr/>
          <a:lstStyle/>
          <a:p>
            <a:pPr lvl="0" algn="l"/>
            <a:r>
              <a:rPr lang="en-US" altLang="ko-KR" sz="1800" b="1"/>
              <a:t>Introduction: What’s this all about?</a:t>
            </a:r>
            <a:endParaRPr lang="en-US" altLang="ko-KR" sz="1800" b="1" dirty="0"/>
          </a:p>
        </p:txBody>
      </p:sp>
    </p:spTree>
    <p:extLst>
      <p:ext uri="{BB962C8B-B14F-4D97-AF65-F5344CB8AC3E}">
        <p14:creationId xmlns:p14="http://schemas.microsoft.com/office/powerpoint/2010/main" val="341533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Quest 2: Social media for your digital business</a:t>
            </a:r>
          </a:p>
        </p:txBody>
      </p:sp>
      <p:sp>
        <p:nvSpPr>
          <p:cNvPr id="20" name="Rectangle 1">
            <a:extLst>
              <a:ext uri="{FF2B5EF4-FFF2-40B4-BE49-F238E27FC236}">
                <a16:creationId xmlns:a16="http://schemas.microsoft.com/office/drawing/2014/main" id="{E2898E80-ABB0-ED4E-BAEF-CF41C6CF455C}"/>
              </a:ext>
            </a:extLst>
          </p:cNvPr>
          <p:cNvSpPr/>
          <p:nvPr/>
        </p:nvSpPr>
        <p:spPr>
          <a:xfrm>
            <a:off x="1789822" y="1567345"/>
            <a:ext cx="5564355" cy="229628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In this activity you will have to put yourself in the shoes of an entrepreneur.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Imagine you have a company and identify the most appropriate social network(s) your company should have. </a:t>
            </a:r>
            <a:endParaRPr lang="en-GB" sz="1200" b="1">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rPr>
              <a:t>Once you have identified it, </a:t>
            </a:r>
            <a:r>
              <a:rPr lang="en-GB" sz="1200" b="1">
                <a:solidFill>
                  <a:schemeClr val="tx1">
                    <a:lumMod val="75000"/>
                    <a:lumOff val="25000"/>
                  </a:schemeClr>
                </a:solidFill>
                <a:effectLst/>
                <a:latin typeface="Arial" panose="020B0604020202020204" pitchFamily="34" charset="0"/>
                <a:ea typeface="Calibri" panose="020F0502020204030204" pitchFamily="34" charset="0"/>
              </a:rPr>
              <a:t>create an account</a:t>
            </a:r>
            <a:r>
              <a:rPr lang="en-GB" sz="1200">
                <a:solidFill>
                  <a:schemeClr val="tx1">
                    <a:lumMod val="75000"/>
                    <a:lumOff val="25000"/>
                  </a:schemeClr>
                </a:solidFill>
                <a:effectLst/>
                <a:latin typeface="Arial" panose="020B0604020202020204" pitchFamily="34" charset="0"/>
                <a:ea typeface="Calibri" panose="020F0502020204030204" pitchFamily="34" charset="0"/>
              </a:rPr>
              <a:t> as your own project, and </a:t>
            </a:r>
            <a:r>
              <a:rPr lang="en-GB" sz="1200" b="1">
                <a:solidFill>
                  <a:schemeClr val="tx1">
                    <a:lumMod val="75000"/>
                    <a:lumOff val="25000"/>
                  </a:schemeClr>
                </a:solidFill>
                <a:effectLst/>
                <a:latin typeface="Arial" panose="020B0604020202020204" pitchFamily="34" charset="0"/>
                <a:ea typeface="Calibri" panose="020F0502020204030204" pitchFamily="34" charset="0"/>
              </a:rPr>
              <a:t>create the corporate image of the company</a:t>
            </a:r>
            <a:r>
              <a:rPr lang="en-GB" sz="1200">
                <a:solidFill>
                  <a:schemeClr val="tx1">
                    <a:lumMod val="75000"/>
                    <a:lumOff val="25000"/>
                  </a:schemeClr>
                </a:solidFill>
                <a:effectLst/>
                <a:latin typeface="Arial" panose="020B0604020202020204" pitchFamily="34" charset="0"/>
                <a:ea typeface="Calibri" panose="020F0502020204030204" pitchFamily="34" charset="0"/>
              </a:rPr>
              <a:t>, </a:t>
            </a:r>
            <a:r>
              <a:rPr lang="en-GB" sz="1200" b="1">
                <a:solidFill>
                  <a:schemeClr val="tx1">
                    <a:lumMod val="75000"/>
                    <a:lumOff val="25000"/>
                  </a:schemeClr>
                </a:solidFill>
                <a:effectLst/>
                <a:latin typeface="Arial" panose="020B0604020202020204" pitchFamily="34" charset="0"/>
                <a:ea typeface="Calibri" panose="020F0502020204030204" pitchFamily="34" charset="0"/>
              </a:rPr>
              <a:t>as well as at least 3 publications</a:t>
            </a:r>
            <a:r>
              <a:rPr lang="en-GB" sz="1200">
                <a:solidFill>
                  <a:schemeClr val="tx1">
                    <a:lumMod val="75000"/>
                    <a:lumOff val="25000"/>
                  </a:schemeClr>
                </a:solidFill>
                <a:effectLst/>
                <a:latin typeface="Arial" panose="020B0604020202020204" pitchFamily="34" charset="0"/>
                <a:ea typeface="Calibri" panose="020F0502020204030204" pitchFamily="34" charset="0"/>
              </a:rPr>
              <a:t> that you would post if you had a company.</a:t>
            </a:r>
            <a:endParaRPr lang="ko-KR" altLang="en-US" sz="120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755576" y="993832"/>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02133" y="1024964"/>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Task: What’s the activity?</a:t>
            </a:r>
            <a:endParaRPr lang="en-US" altLang="ko-KR" sz="1800" b="1" dirty="0"/>
          </a:p>
        </p:txBody>
      </p:sp>
    </p:spTree>
    <p:extLst>
      <p:ext uri="{BB962C8B-B14F-4D97-AF65-F5344CB8AC3E}">
        <p14:creationId xmlns:p14="http://schemas.microsoft.com/office/powerpoint/2010/main" val="507886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Quest 2: Social media for your digital business</a:t>
            </a:r>
          </a:p>
        </p:txBody>
      </p:sp>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721892"/>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359532" y="1193907"/>
            <a:ext cx="8424936" cy="32435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Imagine you have a business: choose the sector of activity, the products and/or services you offer, and the public you are targeting. It is important that you think about the needs that your company's audience may have, as well as their characteristics: what is their age range, do they come from urban or rural areas, what are their tastes?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Once you have identified your audience, examine the most popular social networks today, and think about where your audience might fit in. Do some research on the Internet, where you can find studies related to the characteristics of the users of each one.</a:t>
            </a:r>
            <a:endParaRPr lang="en-GB" sz="12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rPr>
              <a:t>Finally, create an account for your imaginary company and create your corporate image, as well as 3 publications. You can use tools like Canva (</a:t>
            </a:r>
            <a:r>
              <a:rPr lang="en-GB" sz="1200" u="sng">
                <a:solidFill>
                  <a:schemeClr val="tx1">
                    <a:lumMod val="75000"/>
                    <a:lumOff val="25000"/>
                  </a:schemeClr>
                </a:solidFill>
                <a:effectLst/>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https://www.canva.com/</a:t>
            </a:r>
            <a:r>
              <a:rPr lang="en-GB" sz="1200">
                <a:solidFill>
                  <a:schemeClr val="tx1">
                    <a:lumMod val="75000"/>
                    <a:lumOff val="25000"/>
                  </a:schemeClr>
                </a:solidFill>
                <a:effectLst/>
                <a:latin typeface="Arial" panose="020B0604020202020204" pitchFamily="34" charset="0"/>
                <a:ea typeface="Calibri" panose="020F0502020204030204" pitchFamily="34" charset="0"/>
              </a:rPr>
              <a:t>) to design your logo and posts. Remember that the posts should emphasise the best of your products or services, but also bring something to the user, such as curiosities or entertainment. Check out the resources section!</a:t>
            </a:r>
            <a:endParaRPr lang="en-GB" sz="1200">
              <a:solidFill>
                <a:schemeClr val="tx1">
                  <a:lumMod val="75000"/>
                  <a:lumOff val="25000"/>
                </a:schemeClr>
              </a:solidFill>
              <a:effectLst/>
              <a:ea typeface="Calibri" panose="020F0502020204030204" pitchFamily="34" charset="0"/>
              <a:cs typeface="Times New Roman" panose="02020603050405020304" pitchFamily="18"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773583"/>
            <a:ext cx="4536504" cy="282799"/>
          </a:xfrm>
        </p:spPr>
        <p:txBody>
          <a:bodyPr/>
          <a:lstStyle/>
          <a:p>
            <a:pPr lvl="0" algn="l"/>
            <a:r>
              <a:rPr lang="en-US" altLang="ko-KR" sz="1800" b="1"/>
              <a:t>Process: What am I going to do?</a:t>
            </a:r>
            <a:endParaRPr lang="en-US" altLang="ko-KR" sz="1800" b="1" dirty="0"/>
          </a:p>
        </p:txBody>
      </p:sp>
    </p:spTree>
    <p:extLst>
      <p:ext uri="{BB962C8B-B14F-4D97-AF65-F5344CB8AC3E}">
        <p14:creationId xmlns:p14="http://schemas.microsoft.com/office/powerpoint/2010/main" val="19380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Quest 2: Social media for your digital business</a:t>
            </a:r>
          </a:p>
        </p:txBody>
      </p:sp>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606482" y="848637"/>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206697" y="1544131"/>
            <a:ext cx="2781127" cy="21797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Competence (LifeComp)</a:t>
            </a:r>
          </a:p>
          <a:p>
            <a:pPr algn="ctr" latinLnBrk="0"/>
            <a:endParaRPr lang="es-ES" altLang="ko-KR" sz="1200" b="1">
              <a:solidFill>
                <a:schemeClr val="tx1">
                  <a:lumMod val="75000"/>
                  <a:lumOff val="25000"/>
                </a:schemeClr>
              </a:solidFill>
            </a:endParaRP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S2 Communication.</a:t>
            </a: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L1 Growth mindset.</a:t>
            </a: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971600" y="980437"/>
            <a:ext cx="4465759"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Learning outcomes: What will I learn?</a:t>
            </a:r>
            <a:endParaRPr lang="en-US" altLang="ko-KR" sz="1800" b="1" dirty="0"/>
          </a:p>
        </p:txBody>
      </p:sp>
      <p:sp>
        <p:nvSpPr>
          <p:cNvPr id="7" name="Rectangle 1">
            <a:extLst>
              <a:ext uri="{FF2B5EF4-FFF2-40B4-BE49-F238E27FC236}">
                <a16:creationId xmlns:a16="http://schemas.microsoft.com/office/drawing/2014/main" id="{61AA50F5-7904-73A8-C93E-896A2D602320}"/>
              </a:ext>
            </a:extLst>
          </p:cNvPr>
          <p:cNvSpPr/>
          <p:nvPr/>
        </p:nvSpPr>
        <p:spPr>
          <a:xfrm>
            <a:off x="3181436" y="1544130"/>
            <a:ext cx="2781127" cy="217974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Competence (EntreComp)</a:t>
            </a:r>
          </a:p>
          <a:p>
            <a:pPr algn="ctr" latinLnBrk="0"/>
            <a:endParaRPr lang="es-ES" altLang="ko-KR" sz="1200" b="1">
              <a:solidFill>
                <a:schemeClr val="tx1">
                  <a:lumMod val="75000"/>
                  <a:lumOff val="25000"/>
                </a:schemeClr>
              </a:solidFill>
            </a:endParaRP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1.2 Creativity.</a:t>
            </a: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2.3 Mobilising resources.</a:t>
            </a: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3.2 Planning and management.</a:t>
            </a:r>
            <a:endParaRPr lang="es-ES" altLang="ko-KR" sz="1200">
              <a:solidFill>
                <a:schemeClr val="tx1">
                  <a:lumMod val="75000"/>
                  <a:lumOff val="25000"/>
                </a:schemeClr>
              </a:solidFill>
              <a:latin typeface="Arial" panose="020B0604020202020204" pitchFamily="34" charset="0"/>
            </a:endParaRPr>
          </a:p>
        </p:txBody>
      </p:sp>
      <p:sp>
        <p:nvSpPr>
          <p:cNvPr id="9" name="Rectangle 1">
            <a:extLst>
              <a:ext uri="{FF2B5EF4-FFF2-40B4-BE49-F238E27FC236}">
                <a16:creationId xmlns:a16="http://schemas.microsoft.com/office/drawing/2014/main" id="{9B301531-DED9-D023-7B58-F5F53617D4E7}"/>
              </a:ext>
            </a:extLst>
          </p:cNvPr>
          <p:cNvSpPr/>
          <p:nvPr/>
        </p:nvSpPr>
        <p:spPr>
          <a:xfrm>
            <a:off x="6156175" y="1536745"/>
            <a:ext cx="2709119" cy="218713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latinLnBrk="0"/>
            <a:endParaRPr lang="es-ES" altLang="ko-KR" sz="1200" b="1">
              <a:solidFill>
                <a:schemeClr val="tx1">
                  <a:lumMod val="75000"/>
                  <a:lumOff val="25000"/>
                </a:schemeClr>
              </a:solidFill>
            </a:endParaRPr>
          </a:p>
          <a:p>
            <a:pPr algn="ctr" latinLnBrk="0"/>
            <a:r>
              <a:rPr lang="es-ES" altLang="ko-KR" sz="1200" b="1">
                <a:solidFill>
                  <a:schemeClr val="tx1">
                    <a:lumMod val="75000"/>
                    <a:lumOff val="25000"/>
                  </a:schemeClr>
                </a:solidFill>
              </a:rPr>
              <a:t>Competence (DigiComp)</a:t>
            </a:r>
          </a:p>
          <a:p>
            <a:pPr latinLnBrk="0"/>
            <a:endParaRPr lang="es-ES" altLang="ko-KR" sz="1200" b="1">
              <a:solidFill>
                <a:schemeClr val="tx1">
                  <a:lumMod val="75000"/>
                  <a:lumOff val="25000"/>
                </a:schemeClr>
              </a:solidFill>
            </a:endParaRPr>
          </a:p>
          <a:p>
            <a:pPr marL="342900" lvl="0" indent="-342900" latinLnBrk="0">
              <a:spcAft>
                <a:spcPts val="1000"/>
              </a:spcAft>
              <a:buFont typeface="Symbol" panose="05050102010706020507" pitchFamily="18" charset="2"/>
              <a:buChar char=""/>
            </a:pPr>
            <a:r>
              <a:rPr lang="en-GB" sz="1200">
                <a:solidFill>
                  <a:schemeClr val="tx1">
                    <a:lumMod val="75000"/>
                    <a:lumOff val="25000"/>
                  </a:schemeClr>
                </a:solidFill>
                <a:latin typeface="Arial" panose="020B0604020202020204" pitchFamily="34" charset="0"/>
              </a:rPr>
              <a:t>1.3 Managing data, information, and digital content.</a:t>
            </a:r>
          </a:p>
          <a:p>
            <a:pPr marL="342900" lvl="0" indent="-342900" latinLnBrk="0">
              <a:spcAft>
                <a:spcPts val="1000"/>
              </a:spcAft>
              <a:buFont typeface="Symbol" panose="05050102010706020507" pitchFamily="18" charset="2"/>
              <a:buChar char=""/>
            </a:pPr>
            <a:r>
              <a:rPr lang="en-GB" altLang="ko-KR" sz="1200">
                <a:solidFill>
                  <a:schemeClr val="tx1">
                    <a:lumMod val="75000"/>
                    <a:lumOff val="25000"/>
                  </a:schemeClr>
                </a:solidFill>
                <a:latin typeface="Arial" panose="020B0604020202020204" pitchFamily="34" charset="0"/>
              </a:rPr>
              <a:t>2.6 Managing digital identity.</a:t>
            </a:r>
          </a:p>
          <a:p>
            <a:pPr marL="342900" lvl="0" indent="-342900" latinLnBrk="0">
              <a:spcAft>
                <a:spcPts val="1000"/>
              </a:spcAft>
              <a:buFont typeface="Symbol" panose="05050102010706020507" pitchFamily="18" charset="2"/>
              <a:buChar char=""/>
            </a:pPr>
            <a:r>
              <a:rPr lang="en-GB" altLang="ko-KR" sz="1200">
                <a:solidFill>
                  <a:schemeClr val="tx1">
                    <a:lumMod val="75000"/>
                    <a:lumOff val="25000"/>
                  </a:schemeClr>
                </a:solidFill>
                <a:latin typeface="Arial" panose="020B0604020202020204" pitchFamily="34" charset="0"/>
              </a:rPr>
              <a:t>3.1 Developing digital content.</a:t>
            </a:r>
          </a:p>
          <a:p>
            <a:pPr marL="342900" lvl="0" indent="-342900" latinLnBrk="0">
              <a:spcAft>
                <a:spcPts val="1000"/>
              </a:spcAft>
              <a:buFont typeface="Symbol" panose="05050102010706020507" pitchFamily="18" charset="2"/>
              <a:buChar char=""/>
            </a:pPr>
            <a:r>
              <a:rPr lang="en-GB" altLang="ko-KR" sz="1200">
                <a:solidFill>
                  <a:schemeClr val="tx1">
                    <a:lumMod val="75000"/>
                    <a:lumOff val="25000"/>
                  </a:schemeClr>
                </a:solidFill>
                <a:latin typeface="Arial" panose="020B0604020202020204" pitchFamily="34" charset="0"/>
              </a:rPr>
              <a:t>5.3 Creatively using digital technologies.</a:t>
            </a:r>
            <a:endParaRPr lang="ko-KR" altLang="en-US" sz="120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251045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Social media</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What are social networks?</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395536" y="1302830"/>
            <a:ext cx="4320480" cy="2828147"/>
          </a:xfrm>
          <a:custGeom>
            <a:avLst/>
            <a:gdLst>
              <a:gd name="connsiteX0" fmla="*/ 0 w 4320480"/>
              <a:gd name="connsiteY0" fmla="*/ 0 h 2828147"/>
              <a:gd name="connsiteX1" fmla="*/ 487597 w 4320480"/>
              <a:gd name="connsiteY1" fmla="*/ 0 h 2828147"/>
              <a:gd name="connsiteX2" fmla="*/ 1148013 w 4320480"/>
              <a:gd name="connsiteY2" fmla="*/ 0 h 2828147"/>
              <a:gd name="connsiteX3" fmla="*/ 1635610 w 4320480"/>
              <a:gd name="connsiteY3" fmla="*/ 0 h 2828147"/>
              <a:gd name="connsiteX4" fmla="*/ 2209617 w 4320480"/>
              <a:gd name="connsiteY4" fmla="*/ 0 h 2828147"/>
              <a:gd name="connsiteX5" fmla="*/ 2740419 w 4320480"/>
              <a:gd name="connsiteY5" fmla="*/ 0 h 2828147"/>
              <a:gd name="connsiteX6" fmla="*/ 3314425 w 4320480"/>
              <a:gd name="connsiteY6" fmla="*/ 0 h 2828147"/>
              <a:gd name="connsiteX7" fmla="*/ 4320480 w 4320480"/>
              <a:gd name="connsiteY7" fmla="*/ 0 h 2828147"/>
              <a:gd name="connsiteX8" fmla="*/ 4320480 w 4320480"/>
              <a:gd name="connsiteY8" fmla="*/ 480785 h 2828147"/>
              <a:gd name="connsiteX9" fmla="*/ 4320480 w 4320480"/>
              <a:gd name="connsiteY9" fmla="*/ 961570 h 2828147"/>
              <a:gd name="connsiteX10" fmla="*/ 4320480 w 4320480"/>
              <a:gd name="connsiteY10" fmla="*/ 1555481 h 2828147"/>
              <a:gd name="connsiteX11" fmla="*/ 4320480 w 4320480"/>
              <a:gd name="connsiteY11" fmla="*/ 2121110 h 2828147"/>
              <a:gd name="connsiteX12" fmla="*/ 4320480 w 4320480"/>
              <a:gd name="connsiteY12" fmla="*/ 2828147 h 2828147"/>
              <a:gd name="connsiteX13" fmla="*/ 3616859 w 4320480"/>
              <a:gd name="connsiteY13" fmla="*/ 2828147 h 2828147"/>
              <a:gd name="connsiteX14" fmla="*/ 2913238 w 4320480"/>
              <a:gd name="connsiteY14" fmla="*/ 2828147 h 2828147"/>
              <a:gd name="connsiteX15" fmla="*/ 2209617 w 4320480"/>
              <a:gd name="connsiteY15" fmla="*/ 2828147 h 2828147"/>
              <a:gd name="connsiteX16" fmla="*/ 1549201 w 4320480"/>
              <a:gd name="connsiteY16" fmla="*/ 2828147 h 2828147"/>
              <a:gd name="connsiteX17" fmla="*/ 975194 w 4320480"/>
              <a:gd name="connsiteY17" fmla="*/ 2828147 h 2828147"/>
              <a:gd name="connsiteX18" fmla="*/ 0 w 4320480"/>
              <a:gd name="connsiteY18" fmla="*/ 2828147 h 2828147"/>
              <a:gd name="connsiteX19" fmla="*/ 0 w 4320480"/>
              <a:gd name="connsiteY19" fmla="*/ 2290799 h 2828147"/>
              <a:gd name="connsiteX20" fmla="*/ 0 w 4320480"/>
              <a:gd name="connsiteY20" fmla="*/ 1810014 h 2828147"/>
              <a:gd name="connsiteX21" fmla="*/ 0 w 4320480"/>
              <a:gd name="connsiteY21" fmla="*/ 1216103 h 2828147"/>
              <a:gd name="connsiteX22" fmla="*/ 0 w 4320480"/>
              <a:gd name="connsiteY22" fmla="*/ 622192 h 2828147"/>
              <a:gd name="connsiteX23" fmla="*/ 0 w 4320480"/>
              <a:gd name="connsiteY23" fmla="*/ 0 h 28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20480" h="2828147" extrusionOk="0">
                <a:moveTo>
                  <a:pt x="0" y="0"/>
                </a:moveTo>
                <a:cubicBezTo>
                  <a:pt x="125267" y="6969"/>
                  <a:pt x="373648" y="12"/>
                  <a:pt x="487597" y="0"/>
                </a:cubicBezTo>
                <a:cubicBezTo>
                  <a:pt x="601546" y="-12"/>
                  <a:pt x="930308" y="-6478"/>
                  <a:pt x="1148013" y="0"/>
                </a:cubicBezTo>
                <a:cubicBezTo>
                  <a:pt x="1365718" y="6478"/>
                  <a:pt x="1517444" y="-7063"/>
                  <a:pt x="1635610" y="0"/>
                </a:cubicBezTo>
                <a:cubicBezTo>
                  <a:pt x="1753776" y="7063"/>
                  <a:pt x="1932961" y="1422"/>
                  <a:pt x="2209617" y="0"/>
                </a:cubicBezTo>
                <a:cubicBezTo>
                  <a:pt x="2486273" y="-1422"/>
                  <a:pt x="2532357" y="1887"/>
                  <a:pt x="2740419" y="0"/>
                </a:cubicBezTo>
                <a:cubicBezTo>
                  <a:pt x="2948481" y="-1887"/>
                  <a:pt x="3089181" y="15037"/>
                  <a:pt x="3314425" y="0"/>
                </a:cubicBezTo>
                <a:cubicBezTo>
                  <a:pt x="3539669" y="-15037"/>
                  <a:pt x="3832216" y="-19868"/>
                  <a:pt x="4320480" y="0"/>
                </a:cubicBezTo>
                <a:cubicBezTo>
                  <a:pt x="4338751" y="102370"/>
                  <a:pt x="4342713" y="328157"/>
                  <a:pt x="4320480" y="480785"/>
                </a:cubicBezTo>
                <a:cubicBezTo>
                  <a:pt x="4298247" y="633414"/>
                  <a:pt x="4316749" y="763872"/>
                  <a:pt x="4320480" y="961570"/>
                </a:cubicBezTo>
                <a:cubicBezTo>
                  <a:pt x="4324211" y="1159268"/>
                  <a:pt x="4313501" y="1417974"/>
                  <a:pt x="4320480" y="1555481"/>
                </a:cubicBezTo>
                <a:cubicBezTo>
                  <a:pt x="4327459" y="1692988"/>
                  <a:pt x="4343969" y="1963797"/>
                  <a:pt x="4320480" y="2121110"/>
                </a:cubicBezTo>
                <a:cubicBezTo>
                  <a:pt x="4296991" y="2278423"/>
                  <a:pt x="4308981" y="2620887"/>
                  <a:pt x="4320480" y="2828147"/>
                </a:cubicBezTo>
                <a:cubicBezTo>
                  <a:pt x="4039770" y="2817757"/>
                  <a:pt x="3860842" y="2824308"/>
                  <a:pt x="3616859" y="2828147"/>
                </a:cubicBezTo>
                <a:cubicBezTo>
                  <a:pt x="3372876" y="2831986"/>
                  <a:pt x="3248221" y="2852228"/>
                  <a:pt x="2913238" y="2828147"/>
                </a:cubicBezTo>
                <a:cubicBezTo>
                  <a:pt x="2578255" y="2804066"/>
                  <a:pt x="2378426" y="2831483"/>
                  <a:pt x="2209617" y="2828147"/>
                </a:cubicBezTo>
                <a:cubicBezTo>
                  <a:pt x="2040808" y="2824811"/>
                  <a:pt x="1746255" y="2834046"/>
                  <a:pt x="1549201" y="2828147"/>
                </a:cubicBezTo>
                <a:cubicBezTo>
                  <a:pt x="1352147" y="2822248"/>
                  <a:pt x="1092328" y="2816821"/>
                  <a:pt x="975194" y="2828147"/>
                </a:cubicBezTo>
                <a:cubicBezTo>
                  <a:pt x="858060" y="2839473"/>
                  <a:pt x="449136" y="2862177"/>
                  <a:pt x="0" y="2828147"/>
                </a:cubicBezTo>
                <a:cubicBezTo>
                  <a:pt x="3415" y="2700271"/>
                  <a:pt x="-16090" y="2511521"/>
                  <a:pt x="0" y="2290799"/>
                </a:cubicBezTo>
                <a:cubicBezTo>
                  <a:pt x="16090" y="2070077"/>
                  <a:pt x="17914" y="1983818"/>
                  <a:pt x="0" y="1810014"/>
                </a:cubicBezTo>
                <a:cubicBezTo>
                  <a:pt x="-17914" y="1636210"/>
                  <a:pt x="-24740" y="1499393"/>
                  <a:pt x="0" y="1216103"/>
                </a:cubicBezTo>
                <a:cubicBezTo>
                  <a:pt x="24740" y="932813"/>
                  <a:pt x="1208" y="853964"/>
                  <a:pt x="0" y="622192"/>
                </a:cubicBezTo>
                <a:cubicBezTo>
                  <a:pt x="-1208" y="390420"/>
                  <a:pt x="-11613" y="144032"/>
                  <a:pt x="0" y="0"/>
                </a:cubicBezTo>
                <a:close/>
              </a:path>
            </a:pathLst>
          </a:custGeom>
          <a:noFill/>
          <a:ln w="12700" cap="flat" cmpd="sng" algn="ctr">
            <a:solidFill>
              <a:srgbClr val="F39E5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rPr>
              <a:t>The concept of "</a:t>
            </a:r>
            <a:r>
              <a:rPr lang="en-GB" sz="1200" b="1">
                <a:solidFill>
                  <a:schemeClr val="tx1">
                    <a:lumMod val="75000"/>
                    <a:lumOff val="25000"/>
                  </a:schemeClr>
                </a:solidFill>
                <a:effectLst/>
                <a:latin typeface="Arial" panose="020B0604020202020204" pitchFamily="34" charset="0"/>
                <a:ea typeface="Calibri" panose="020F0502020204030204" pitchFamily="34" charset="0"/>
              </a:rPr>
              <a:t>social network</a:t>
            </a:r>
            <a:r>
              <a:rPr lang="en-GB" sz="1200">
                <a:solidFill>
                  <a:schemeClr val="tx1">
                    <a:lumMod val="75000"/>
                    <a:lumOff val="25000"/>
                  </a:schemeClr>
                </a:solidFill>
                <a:effectLst/>
                <a:latin typeface="Arial" panose="020B0604020202020204" pitchFamily="34" charset="0"/>
                <a:ea typeface="Calibri" panose="020F0502020204030204" pitchFamily="34" charset="0"/>
              </a:rPr>
              <a:t>" has been used to analyse interactions between individuals and groups of people, even societies, since the end of the 19th century. In 1990, with the </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emergence of the Internet, the idea of social networking moved to the virtual world. In 2004, Facebook appeared, probably the world's best-known social network (you have probably seen the film "The Social Network" directed by David Fincher, which tells the story of Mark Zuckerberg, the creator of Facebook!), but even before that, there were already other social networks on the Internet.</a:t>
            </a:r>
          </a:p>
        </p:txBody>
      </p:sp>
      <p:pic>
        <p:nvPicPr>
          <p:cNvPr id="7" name="Imagen 6" descr="Un dibujo de una persona&#10;&#10;Descripción generada automáticamente con confianza baja">
            <a:extLst>
              <a:ext uri="{FF2B5EF4-FFF2-40B4-BE49-F238E27FC236}">
                <a16:creationId xmlns:a16="http://schemas.microsoft.com/office/drawing/2014/main" id="{0C66B066-9BE3-8181-8B88-3B00177364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357883"/>
            <a:ext cx="3323529" cy="2427734"/>
          </a:xfrm>
          <a:prstGeom prst="rect">
            <a:avLst/>
          </a:prstGeom>
        </p:spPr>
      </p:pic>
    </p:spTree>
    <p:extLst>
      <p:ext uri="{BB962C8B-B14F-4D97-AF65-F5344CB8AC3E}">
        <p14:creationId xmlns:p14="http://schemas.microsoft.com/office/powerpoint/2010/main" val="25646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Quest 2: Social media for your digital business</a:t>
            </a:r>
          </a:p>
        </p:txBody>
      </p:sp>
      <p:sp>
        <p:nvSpPr>
          <p:cNvPr id="18" name="Rectangle 1">
            <a:extLst>
              <a:ext uri="{FF2B5EF4-FFF2-40B4-BE49-F238E27FC236}">
                <a16:creationId xmlns:a16="http://schemas.microsoft.com/office/drawing/2014/main" id="{A53FAEA7-C47A-B133-DF94-DC09E55CAB1F}"/>
              </a:ext>
            </a:extLst>
          </p:cNvPr>
          <p:cNvSpPr/>
          <p:nvPr/>
        </p:nvSpPr>
        <p:spPr>
          <a:xfrm>
            <a:off x="558587" y="1612785"/>
            <a:ext cx="7979406" cy="245381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What’s up? Did you find it interesting to put yourself in the shoes of an entrepreneur with a business in the digital world?</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Practical exercises of this type allow you to effectively learn what you would do in a real job, whether you are the community manager of a company, or whether you are setting up your own business and want to have an online presence through social media.</a:t>
            </a:r>
            <a:endParaRPr lang="en-GB" sz="120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rPr>
              <a:t>Remember that you can consult the resources section associated with this task to learn in more depth, and find out the tips and tricks that will allow you to carry it out more effectively.</a:t>
            </a:r>
            <a:endParaRPr lang="ko-KR" altLang="en-US" sz="1200">
              <a:solidFill>
                <a:schemeClr val="tx1">
                  <a:lumMod val="75000"/>
                  <a:lumOff val="2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Conclusion: What will I take home?</a:t>
            </a:r>
            <a:endParaRPr lang="en-US" altLang="ko-KR" sz="18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83875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a:t>Multiple-choice questions: </a:t>
            </a:r>
            <a:r>
              <a:rPr lang="en-US" altLang="ko-KR" sz="1800"/>
              <a:t>consolidate your learning</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46192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Question 1: </a:t>
            </a:r>
            <a:r>
              <a:rPr lang="en-US" altLang="ko-KR"/>
              <a:t>Which of the following social networks is oriented towards networking?</a:t>
            </a:r>
          </a:p>
          <a:p>
            <a:pPr algn="l"/>
            <a:r>
              <a:rPr lang="en-US" altLang="ko-KR"/>
              <a:t>a) Reddit.</a:t>
            </a:r>
          </a:p>
          <a:p>
            <a:pPr algn="l"/>
            <a:r>
              <a:rPr lang="en-US" altLang="ko-KR"/>
              <a:t>b) LinkedIn.</a:t>
            </a:r>
          </a:p>
          <a:p>
            <a:pPr algn="l"/>
            <a:r>
              <a:rPr lang="en-US" altLang="ko-KR"/>
              <a:t>c) TripAdvisor.</a:t>
            </a:r>
          </a:p>
          <a:p>
            <a:pPr algn="l"/>
            <a:r>
              <a:rPr lang="en-US" altLang="ko-KR"/>
              <a:t>d) All answers are correct.</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46192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Question 2: </a:t>
            </a:r>
            <a:r>
              <a:rPr lang="en-US" altLang="ko-KR"/>
              <a:t>Which of the following is a risk arising from the use of social media?</a:t>
            </a:r>
          </a:p>
          <a:p>
            <a:pPr algn="l"/>
            <a:endParaRPr lang="en-US" altLang="ko-KR"/>
          </a:p>
          <a:p>
            <a:pPr algn="l"/>
            <a:r>
              <a:rPr lang="en-US" altLang="ko-KR"/>
              <a:t>a) Reality distortion.</a:t>
            </a:r>
          </a:p>
          <a:p>
            <a:pPr algn="l"/>
            <a:r>
              <a:rPr lang="en-US" altLang="ko-KR"/>
              <a:t>b) Loss of privacy.</a:t>
            </a:r>
          </a:p>
          <a:p>
            <a:pPr algn="l"/>
            <a:r>
              <a:rPr lang="en-US" altLang="ko-KR"/>
              <a:t>c) Addiction.</a:t>
            </a:r>
          </a:p>
          <a:p>
            <a:pPr algn="l"/>
            <a:r>
              <a:rPr lang="en-US" altLang="ko-KR"/>
              <a:t>d) All answers are correct.</a:t>
            </a:r>
          </a:p>
          <a:p>
            <a:pPr algn="l"/>
            <a:r>
              <a:rPr lang="en-US" altLang="ko-KR"/>
              <a:t>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4"/>
            <a:ext cx="2808312" cy="2461929"/>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Question 3: </a:t>
            </a:r>
            <a:r>
              <a:rPr lang="en-US" altLang="ko-KR"/>
              <a:t>What should you do if you detect a case of cyberbullying?</a:t>
            </a:r>
          </a:p>
          <a:p>
            <a:pPr algn="l"/>
            <a:endParaRPr lang="en-US" altLang="ko-KR"/>
          </a:p>
          <a:p>
            <a:pPr algn="l"/>
            <a:r>
              <a:rPr lang="en-US" altLang="ko-KR"/>
              <a:t>a) </a:t>
            </a:r>
            <a:r>
              <a:rPr lang="en-GB"/>
              <a:t>I shouldn't intervene, it's none of my business</a:t>
            </a:r>
            <a:r>
              <a:rPr lang="en-US" altLang="ko-KR"/>
              <a:t>.</a:t>
            </a:r>
          </a:p>
          <a:p>
            <a:pPr algn="l"/>
            <a:r>
              <a:rPr lang="en-US" altLang="ko-KR"/>
              <a:t>b) </a:t>
            </a:r>
            <a:r>
              <a:rPr lang="en-GB"/>
              <a:t>Insulting the cyberbully</a:t>
            </a:r>
            <a:r>
              <a:rPr lang="en-US" altLang="ko-KR"/>
              <a:t>.</a:t>
            </a:r>
          </a:p>
          <a:p>
            <a:pPr algn="l"/>
            <a:r>
              <a:rPr lang="en-US" altLang="ko-KR"/>
              <a:t>c) </a:t>
            </a:r>
            <a:r>
              <a:rPr lang="en-GB"/>
              <a:t>Notifying the authorities</a:t>
            </a:r>
            <a:r>
              <a:rPr lang="en-US" altLang="ko-KR"/>
              <a:t>.</a:t>
            </a:r>
          </a:p>
          <a:p>
            <a:pPr algn="l"/>
            <a:r>
              <a:rPr lang="en-US" altLang="ko-KR"/>
              <a:t>d) All answers are correct.</a:t>
            </a:r>
          </a:p>
          <a:p>
            <a:pPr algn="l"/>
            <a:r>
              <a:rPr lang="en-US" altLang="ko-KR"/>
              <a:t> </a:t>
            </a:r>
          </a:p>
        </p:txBody>
      </p:sp>
    </p:spTree>
    <p:extLst>
      <p:ext uri="{BB962C8B-B14F-4D97-AF65-F5344CB8AC3E}">
        <p14:creationId xmlns:p14="http://schemas.microsoft.com/office/powerpoint/2010/main" val="2522942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a:t>Multiple-choice questions: </a:t>
            </a:r>
            <a:r>
              <a:rPr lang="en-US" altLang="ko-KR" sz="1800"/>
              <a:t>consolidate your learning</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899592" y="1771394"/>
            <a:ext cx="3528393" cy="252854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Question 4: </a:t>
            </a:r>
            <a:r>
              <a:rPr lang="en-US" altLang="ko-KR"/>
              <a:t>What is the role of a community manager?</a:t>
            </a:r>
          </a:p>
          <a:p>
            <a:pPr algn="l"/>
            <a:endParaRPr lang="en-US" altLang="ko-KR"/>
          </a:p>
          <a:p>
            <a:pPr algn="l" latinLnBrk="0"/>
            <a:r>
              <a:rPr lang="en-US" altLang="ko-KR"/>
              <a:t>a) </a:t>
            </a:r>
            <a:r>
              <a:rPr lang="en-GB"/>
              <a:t>Management of a company's e-commerce</a:t>
            </a:r>
            <a:r>
              <a:rPr lang="en-US" altLang="ko-KR"/>
              <a:t>.</a:t>
            </a:r>
          </a:p>
          <a:p>
            <a:pPr algn="l" latinLnBrk="0"/>
            <a:r>
              <a:rPr lang="en-US" altLang="ko-KR"/>
              <a:t>b) </a:t>
            </a:r>
            <a:r>
              <a:rPr lang="en-GB"/>
              <a:t>Management of a company's social networks</a:t>
            </a:r>
            <a:r>
              <a:rPr lang="en-US" altLang="ko-KR"/>
              <a:t>.</a:t>
            </a:r>
          </a:p>
          <a:p>
            <a:pPr algn="l"/>
            <a:r>
              <a:rPr lang="en-US" altLang="ko-KR"/>
              <a:t>c) </a:t>
            </a:r>
            <a:r>
              <a:rPr lang="en-GB"/>
              <a:t>Management of a company’s customers</a:t>
            </a:r>
            <a:r>
              <a:rPr lang="en-US" altLang="ko-KR"/>
              <a:t>.</a:t>
            </a:r>
          </a:p>
          <a:p>
            <a:pPr algn="l"/>
            <a:r>
              <a:rPr lang="en-US" altLang="ko-KR"/>
              <a:t>d) All answers are correct.</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4"/>
            <a:ext cx="3528392" cy="2528547"/>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Question 5: </a:t>
            </a:r>
            <a:r>
              <a:rPr lang="en-US" altLang="ko-KR"/>
              <a:t>How can social media help you?</a:t>
            </a:r>
          </a:p>
          <a:p>
            <a:pPr algn="l"/>
            <a:endParaRPr lang="en-US" altLang="ko-KR"/>
          </a:p>
          <a:p>
            <a:pPr algn="l" latinLnBrk="0"/>
            <a:r>
              <a:rPr lang="en-US" altLang="ko-KR"/>
              <a:t>a) </a:t>
            </a:r>
            <a:r>
              <a:rPr lang="en-GB"/>
              <a:t>Finding a job</a:t>
            </a:r>
            <a:r>
              <a:rPr lang="en-US" altLang="ko-KR"/>
              <a:t>.</a:t>
            </a:r>
          </a:p>
          <a:p>
            <a:pPr algn="l" latinLnBrk="0"/>
            <a:r>
              <a:rPr lang="en-US" altLang="ko-KR"/>
              <a:t>b) </a:t>
            </a:r>
            <a:r>
              <a:rPr lang="en-GB"/>
              <a:t>Keeping in touch with a friend in another country</a:t>
            </a:r>
            <a:r>
              <a:rPr lang="en-US" altLang="ko-KR"/>
              <a:t>.</a:t>
            </a:r>
          </a:p>
          <a:p>
            <a:pPr algn="l" latinLnBrk="0"/>
            <a:r>
              <a:rPr lang="en-US" altLang="ko-KR"/>
              <a:t>c) </a:t>
            </a:r>
            <a:r>
              <a:rPr lang="en-GB"/>
              <a:t>Making professional contacts (networking</a:t>
            </a:r>
            <a:r>
              <a:rPr lang="en-US" altLang="ko-KR"/>
              <a:t>).</a:t>
            </a:r>
          </a:p>
          <a:p>
            <a:pPr algn="l" latinLnBrk="0"/>
            <a:r>
              <a:rPr lang="en-US" altLang="ko-KR"/>
              <a:t>d) All answers are correct.</a:t>
            </a:r>
          </a:p>
          <a:p>
            <a:pPr algn="l"/>
            <a:r>
              <a:rPr lang="en-US" altLang="ko-KR"/>
              <a:t> </a:t>
            </a:r>
          </a:p>
        </p:txBody>
      </p:sp>
    </p:spTree>
    <p:extLst>
      <p:ext uri="{BB962C8B-B14F-4D97-AF65-F5344CB8AC3E}">
        <p14:creationId xmlns:p14="http://schemas.microsoft.com/office/powerpoint/2010/main" val="2586379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a:t>Multiple-choice questions: </a:t>
            </a:r>
            <a:r>
              <a:rPr lang="en-US" altLang="ko-KR" sz="1800"/>
              <a:t>solutions</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46192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Question 1: </a:t>
            </a:r>
            <a:r>
              <a:rPr lang="en-US" altLang="ko-KR"/>
              <a:t>Which of the following social networks is oriented towards networking?</a:t>
            </a:r>
          </a:p>
          <a:p>
            <a:pPr algn="l"/>
            <a:r>
              <a:rPr lang="en-US" altLang="ko-KR"/>
              <a:t>a) Reddit.</a:t>
            </a:r>
          </a:p>
          <a:p>
            <a:pPr algn="l"/>
            <a:r>
              <a:rPr lang="en-US" altLang="ko-KR" b="1"/>
              <a:t>b) LinkedIn.</a:t>
            </a:r>
          </a:p>
          <a:p>
            <a:pPr algn="l"/>
            <a:r>
              <a:rPr lang="en-US" altLang="ko-KR"/>
              <a:t>c) TripAdvisor.</a:t>
            </a:r>
          </a:p>
          <a:p>
            <a:pPr algn="l"/>
            <a:r>
              <a:rPr lang="en-US" altLang="ko-KR"/>
              <a:t>d) All answers are correct.</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46192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Question 2: </a:t>
            </a:r>
            <a:r>
              <a:rPr lang="en-US" altLang="ko-KR"/>
              <a:t>Which of the following is a risk arising from the use of social media?</a:t>
            </a:r>
          </a:p>
          <a:p>
            <a:pPr algn="l"/>
            <a:endParaRPr lang="en-US" altLang="ko-KR"/>
          </a:p>
          <a:p>
            <a:pPr algn="l"/>
            <a:r>
              <a:rPr lang="en-US" altLang="ko-KR"/>
              <a:t>a) Reality distortion.</a:t>
            </a:r>
          </a:p>
          <a:p>
            <a:pPr algn="l"/>
            <a:r>
              <a:rPr lang="en-US" altLang="ko-KR"/>
              <a:t>b) Loss of privacy.</a:t>
            </a:r>
          </a:p>
          <a:p>
            <a:pPr algn="l"/>
            <a:r>
              <a:rPr lang="en-US" altLang="ko-KR"/>
              <a:t>c) Addiction.</a:t>
            </a:r>
          </a:p>
          <a:p>
            <a:pPr algn="l"/>
            <a:r>
              <a:rPr lang="en-US" altLang="ko-KR" b="1"/>
              <a:t>d) All answers are correct.</a:t>
            </a:r>
          </a:p>
          <a:p>
            <a:pPr algn="l"/>
            <a:r>
              <a:rPr lang="en-US" altLang="ko-KR"/>
              <a:t> </a:t>
            </a:r>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4"/>
            <a:ext cx="2808312" cy="2461929"/>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Question 3: </a:t>
            </a:r>
            <a:r>
              <a:rPr lang="en-US" altLang="ko-KR"/>
              <a:t>What should you do if you detect a case of cyberbullying?</a:t>
            </a:r>
          </a:p>
          <a:p>
            <a:pPr algn="l"/>
            <a:endParaRPr lang="en-US" altLang="ko-KR"/>
          </a:p>
          <a:p>
            <a:pPr algn="l"/>
            <a:r>
              <a:rPr lang="en-US" altLang="ko-KR"/>
              <a:t>a) </a:t>
            </a:r>
            <a:r>
              <a:rPr lang="en-GB"/>
              <a:t>I shouldn't intervene, it's none of my business</a:t>
            </a:r>
            <a:r>
              <a:rPr lang="en-US" altLang="ko-KR"/>
              <a:t>.</a:t>
            </a:r>
          </a:p>
          <a:p>
            <a:pPr algn="l"/>
            <a:r>
              <a:rPr lang="en-US" altLang="ko-KR"/>
              <a:t>b) </a:t>
            </a:r>
            <a:r>
              <a:rPr lang="en-GB"/>
              <a:t>Insulting the cyberbully</a:t>
            </a:r>
            <a:r>
              <a:rPr lang="en-US" altLang="ko-KR"/>
              <a:t>.</a:t>
            </a:r>
          </a:p>
          <a:p>
            <a:pPr algn="l"/>
            <a:r>
              <a:rPr lang="en-US" altLang="ko-KR" b="1"/>
              <a:t>c) </a:t>
            </a:r>
            <a:r>
              <a:rPr lang="en-GB" b="1"/>
              <a:t>Notifying the authorities</a:t>
            </a:r>
            <a:r>
              <a:rPr lang="en-US" altLang="ko-KR" b="1"/>
              <a:t>.</a:t>
            </a:r>
          </a:p>
          <a:p>
            <a:pPr algn="l"/>
            <a:r>
              <a:rPr lang="en-US" altLang="ko-KR"/>
              <a:t>d) All answers are correct.</a:t>
            </a:r>
          </a:p>
          <a:p>
            <a:pPr algn="l"/>
            <a:r>
              <a:rPr lang="en-US" altLang="ko-KR"/>
              <a:t> </a:t>
            </a:r>
          </a:p>
        </p:txBody>
      </p:sp>
    </p:spTree>
    <p:extLst>
      <p:ext uri="{BB962C8B-B14F-4D97-AF65-F5344CB8AC3E}">
        <p14:creationId xmlns:p14="http://schemas.microsoft.com/office/powerpoint/2010/main" val="16092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800"/>
              <a:t>Self-assessment</a:t>
            </a: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6120680" cy="282799"/>
          </a:xfrm>
        </p:spPr>
        <p:txBody>
          <a:bodyPr/>
          <a:lstStyle/>
          <a:p>
            <a:pPr lvl="0" algn="l"/>
            <a:r>
              <a:rPr lang="en-US" altLang="ko-KR" sz="1800" b="1"/>
              <a:t>Multiple-choice questions: </a:t>
            </a:r>
            <a:r>
              <a:rPr lang="en-US" altLang="ko-KR" sz="1800"/>
              <a:t>solutions</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899592" y="1771394"/>
            <a:ext cx="3528393" cy="252854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Question 4: </a:t>
            </a:r>
            <a:r>
              <a:rPr lang="en-US" altLang="ko-KR"/>
              <a:t>What is the role of a community manager?</a:t>
            </a:r>
          </a:p>
          <a:p>
            <a:pPr algn="l"/>
            <a:endParaRPr lang="en-US" altLang="ko-KR"/>
          </a:p>
          <a:p>
            <a:pPr algn="l" latinLnBrk="0"/>
            <a:r>
              <a:rPr lang="en-US" altLang="ko-KR"/>
              <a:t>a) </a:t>
            </a:r>
            <a:r>
              <a:rPr lang="en-GB"/>
              <a:t>Management of a company's e-commerce</a:t>
            </a:r>
            <a:r>
              <a:rPr lang="en-US" altLang="ko-KR"/>
              <a:t>.</a:t>
            </a:r>
          </a:p>
          <a:p>
            <a:pPr algn="l" latinLnBrk="0"/>
            <a:r>
              <a:rPr lang="en-US" altLang="ko-KR" b="1"/>
              <a:t>b) </a:t>
            </a:r>
            <a:r>
              <a:rPr lang="en-GB" b="1"/>
              <a:t>Management of a company's social networks</a:t>
            </a:r>
            <a:r>
              <a:rPr lang="en-US" altLang="ko-KR" b="1"/>
              <a:t>.</a:t>
            </a:r>
          </a:p>
          <a:p>
            <a:pPr algn="l"/>
            <a:r>
              <a:rPr lang="en-US" altLang="ko-KR"/>
              <a:t>c) </a:t>
            </a:r>
            <a:r>
              <a:rPr lang="en-GB"/>
              <a:t>Management of a company’s customers</a:t>
            </a:r>
            <a:r>
              <a:rPr lang="en-US" altLang="ko-KR"/>
              <a:t>.</a:t>
            </a:r>
          </a:p>
          <a:p>
            <a:pPr algn="l"/>
            <a:r>
              <a:rPr lang="en-US" altLang="ko-KR"/>
              <a:t>d) All answers are correct.</a:t>
            </a:r>
          </a:p>
          <a:p>
            <a:pPr algn="l"/>
            <a:r>
              <a:rPr lang="en-US" altLang="ko-KR"/>
              <a:t> </a:t>
            </a:r>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4"/>
            <a:ext cx="3528392" cy="2528547"/>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b="1"/>
              <a:t>Question 5: </a:t>
            </a:r>
            <a:r>
              <a:rPr lang="en-US" altLang="ko-KR"/>
              <a:t>How can social media help you?</a:t>
            </a:r>
          </a:p>
          <a:p>
            <a:pPr algn="l"/>
            <a:endParaRPr lang="en-US" altLang="ko-KR"/>
          </a:p>
          <a:p>
            <a:pPr algn="l" latinLnBrk="0"/>
            <a:r>
              <a:rPr lang="en-US" altLang="ko-KR"/>
              <a:t>a) </a:t>
            </a:r>
            <a:r>
              <a:rPr lang="en-GB"/>
              <a:t>Finding a job</a:t>
            </a:r>
            <a:r>
              <a:rPr lang="en-US" altLang="ko-KR"/>
              <a:t>.</a:t>
            </a:r>
          </a:p>
          <a:p>
            <a:pPr algn="l" latinLnBrk="0"/>
            <a:r>
              <a:rPr lang="en-US" altLang="ko-KR"/>
              <a:t>b) </a:t>
            </a:r>
            <a:r>
              <a:rPr lang="en-GB"/>
              <a:t>Keeping in touch with a friend in another country</a:t>
            </a:r>
            <a:r>
              <a:rPr lang="en-US" altLang="ko-KR"/>
              <a:t>.</a:t>
            </a:r>
          </a:p>
          <a:p>
            <a:pPr algn="l" latinLnBrk="0"/>
            <a:r>
              <a:rPr lang="en-US" altLang="ko-KR"/>
              <a:t>c) </a:t>
            </a:r>
            <a:r>
              <a:rPr lang="en-GB"/>
              <a:t>Making professional contacts (networking</a:t>
            </a:r>
            <a:r>
              <a:rPr lang="en-US" altLang="ko-KR"/>
              <a:t>).</a:t>
            </a:r>
          </a:p>
          <a:p>
            <a:pPr algn="l" latinLnBrk="0"/>
            <a:r>
              <a:rPr lang="en-US" altLang="ko-KR" b="1"/>
              <a:t>d) All answers are correct.</a:t>
            </a:r>
          </a:p>
          <a:p>
            <a:pPr algn="l"/>
            <a:r>
              <a:rPr lang="en-US" altLang="ko-KR"/>
              <a:t> </a:t>
            </a:r>
          </a:p>
        </p:txBody>
      </p:sp>
    </p:spTree>
    <p:extLst>
      <p:ext uri="{BB962C8B-B14F-4D97-AF65-F5344CB8AC3E}">
        <p14:creationId xmlns:p14="http://schemas.microsoft.com/office/powerpoint/2010/main" val="1174389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en-US" altLang="ko-KR" sz="3200"/>
              <a:t>Summing up</a:t>
            </a:r>
            <a:endParaRPr lang="ko-KR" altLang="en-US" sz="3200" dirty="0"/>
          </a:p>
        </p:txBody>
      </p:sp>
      <p:grpSp>
        <p:nvGrpSpPr>
          <p:cNvPr id="7" name="Group 6"/>
          <p:cNvGrpSpPr/>
          <p:nvPr/>
        </p:nvGrpSpPr>
        <p:grpSpPr>
          <a:xfrm>
            <a:off x="3583892" y="1752851"/>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594682" y="1500851"/>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1" name="Group 10"/>
          <p:cNvGrpSpPr/>
          <p:nvPr/>
        </p:nvGrpSpPr>
        <p:grpSpPr>
          <a:xfrm rot="10800000">
            <a:off x="4594682" y="2765140"/>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13"/>
          <p:cNvGrpSpPr/>
          <p:nvPr/>
        </p:nvGrpSpPr>
        <p:grpSpPr>
          <a:xfrm rot="16200000">
            <a:off x="3475859" y="2765141"/>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3993095" y="2171366"/>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A</a:t>
            </a:r>
            <a:endParaRPr lang="ko-KR" altLang="en-US" sz="2000" b="1" dirty="0">
              <a:solidFill>
                <a:srgbClr val="87B5BA"/>
              </a:solidFill>
              <a:cs typeface="Arial" pitchFamily="34" charset="0"/>
            </a:endParaRPr>
          </a:p>
        </p:txBody>
      </p:sp>
      <p:sp>
        <p:nvSpPr>
          <p:cNvPr id="18" name="TextBox 17"/>
          <p:cNvSpPr txBox="1"/>
          <p:nvPr/>
        </p:nvSpPr>
        <p:spPr>
          <a:xfrm>
            <a:off x="4701297" y="2131662"/>
            <a:ext cx="402887" cy="400110"/>
          </a:xfrm>
          <a:prstGeom prst="rect">
            <a:avLst/>
          </a:prstGeom>
          <a:noFill/>
        </p:spPr>
        <p:txBody>
          <a:bodyPr wrap="square" rtlCol="0">
            <a:spAutoFit/>
          </a:bodyPr>
          <a:lstStyle/>
          <a:p>
            <a:pPr algn="ctr"/>
            <a:r>
              <a:rPr lang="en-US" altLang="ko-KR" sz="2000" b="1" dirty="0">
                <a:solidFill>
                  <a:srgbClr val="86BD70"/>
                </a:solidFill>
                <a:cs typeface="Arial" pitchFamily="34" charset="0"/>
              </a:rPr>
              <a:t>B</a:t>
            </a:r>
            <a:endParaRPr lang="ko-KR" altLang="en-US" sz="2000" b="1" dirty="0">
              <a:solidFill>
                <a:srgbClr val="86BD70"/>
              </a:solidFill>
              <a:cs typeface="Arial" pitchFamily="34" charset="0"/>
            </a:endParaRPr>
          </a:p>
        </p:txBody>
      </p:sp>
      <p:sp>
        <p:nvSpPr>
          <p:cNvPr id="19" name="TextBox 18"/>
          <p:cNvSpPr txBox="1"/>
          <p:nvPr/>
        </p:nvSpPr>
        <p:spPr>
          <a:xfrm>
            <a:off x="3993095" y="2859371"/>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C</a:t>
            </a:r>
            <a:endParaRPr lang="ko-KR" altLang="en-US" sz="2000" b="1" dirty="0">
              <a:solidFill>
                <a:srgbClr val="87B5BA"/>
              </a:solidFill>
              <a:cs typeface="Arial" pitchFamily="34" charset="0"/>
            </a:endParaRPr>
          </a:p>
        </p:txBody>
      </p:sp>
      <p:sp>
        <p:nvSpPr>
          <p:cNvPr id="20" name="TextBox 19"/>
          <p:cNvSpPr txBox="1"/>
          <p:nvPr/>
        </p:nvSpPr>
        <p:spPr>
          <a:xfrm>
            <a:off x="4606330" y="2781099"/>
            <a:ext cx="402887" cy="400110"/>
          </a:xfrm>
          <a:prstGeom prst="rect">
            <a:avLst/>
          </a:prstGeom>
          <a:noFill/>
        </p:spPr>
        <p:txBody>
          <a:bodyPr wrap="square" rtlCol="0">
            <a:spAutoFit/>
          </a:bodyPr>
          <a:lstStyle/>
          <a:p>
            <a:pPr algn="ctr"/>
            <a:r>
              <a:rPr lang="en-US" altLang="ko-KR" sz="2000" b="1" dirty="0">
                <a:solidFill>
                  <a:srgbClr val="F39E5A"/>
                </a:solidFill>
                <a:cs typeface="Arial" pitchFamily="34" charset="0"/>
              </a:rPr>
              <a:t>D</a:t>
            </a:r>
            <a:endParaRPr lang="ko-KR" altLang="en-US" sz="2000" b="1" dirty="0">
              <a:solidFill>
                <a:srgbClr val="F39E5A"/>
              </a:solidFill>
              <a:cs typeface="Arial" pitchFamily="34" charset="0"/>
            </a:endParaRPr>
          </a:p>
        </p:txBody>
      </p:sp>
      <p:sp>
        <p:nvSpPr>
          <p:cNvPr id="21" name="Rectangle 9"/>
          <p:cNvSpPr/>
          <p:nvPr/>
        </p:nvSpPr>
        <p:spPr>
          <a:xfrm>
            <a:off x="3698714" y="1863598"/>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16"/>
          <p:cNvSpPr/>
          <p:nvPr/>
        </p:nvSpPr>
        <p:spPr>
          <a:xfrm rot="2700000">
            <a:off x="3674803" y="3244507"/>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01489" y="1682116"/>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14910" y="3155788"/>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251521" y="1419622"/>
            <a:ext cx="2798114" cy="1417356"/>
            <a:chOff x="803640" y="3362835"/>
            <a:chExt cx="2059657" cy="1417356"/>
          </a:xfrm>
        </p:grpSpPr>
        <p:sp>
          <p:nvSpPr>
            <p:cNvPr id="26" name="TextBox 25"/>
            <p:cNvSpPr txBox="1"/>
            <p:nvPr/>
          </p:nvSpPr>
          <p:spPr>
            <a:xfrm>
              <a:off x="803640" y="3579862"/>
              <a:ext cx="2059657" cy="1200329"/>
            </a:xfrm>
            <a:prstGeom prst="rect">
              <a:avLst/>
            </a:prstGeom>
            <a:noFill/>
          </p:spPr>
          <p:txBody>
            <a:bodyPr wrap="square" rtlCol="0">
              <a:spAutoFit/>
            </a:bodyPr>
            <a:lstStyle/>
            <a:p>
              <a:pPr algn="r"/>
              <a:r>
                <a:rPr lang="en-GB" altLang="ko-KR" sz="1200">
                  <a:solidFill>
                    <a:schemeClr val="tx1">
                      <a:lumMod val="75000"/>
                      <a:lumOff val="25000"/>
                    </a:schemeClr>
                  </a:solidFill>
                  <a:cs typeface="Arial" pitchFamily="34" charset="0"/>
                </a:rPr>
                <a:t>Social networks can be used for all sorts of things: entertainment (Twitch, YouTube), contacting people (Facebook), professional contacts (LinkedIn), finding hotels (TripAdvisor)...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Social media</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179513" y="3219822"/>
            <a:ext cx="2870122" cy="863358"/>
            <a:chOff x="803640" y="3362835"/>
            <a:chExt cx="2059657" cy="863358"/>
          </a:xfrm>
        </p:grpSpPr>
        <p:sp>
          <p:nvSpPr>
            <p:cNvPr id="29" name="TextBox 28"/>
            <p:cNvSpPr txBox="1"/>
            <p:nvPr/>
          </p:nvSpPr>
          <p:spPr>
            <a:xfrm>
              <a:off x="803640" y="3579862"/>
              <a:ext cx="2059657" cy="646331"/>
            </a:xfrm>
            <a:prstGeom prst="rect">
              <a:avLst/>
            </a:prstGeom>
            <a:noFill/>
          </p:spPr>
          <p:txBody>
            <a:bodyPr wrap="square" rtlCol="0">
              <a:spAutoFit/>
            </a:bodyPr>
            <a:lstStyle/>
            <a:p>
              <a:pPr algn="r"/>
              <a:r>
                <a:rPr lang="en-GB" altLang="ko-KR" sz="1200">
                  <a:solidFill>
                    <a:schemeClr val="tx1">
                      <a:lumMod val="75000"/>
                      <a:lumOff val="25000"/>
                    </a:schemeClr>
                  </a:solidFill>
                  <a:cs typeface="Arial" pitchFamily="34" charset="0"/>
                </a:rPr>
                <a:t>Social networks have a dark side, where there are dangers to avoid, such as addiction or distortion of reality. </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The hidden side of social media</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6084168" y="1419622"/>
            <a:ext cx="2880320" cy="1232690"/>
            <a:chOff x="803640" y="3362835"/>
            <a:chExt cx="2059657" cy="1232690"/>
          </a:xfrm>
        </p:grpSpPr>
        <p:sp>
          <p:nvSpPr>
            <p:cNvPr id="32" name="TextBox 31"/>
            <p:cNvSpPr txBox="1"/>
            <p:nvPr/>
          </p:nvSpPr>
          <p:spPr>
            <a:xfrm>
              <a:off x="803640" y="3579862"/>
              <a:ext cx="2059657" cy="1015663"/>
            </a:xfrm>
            <a:prstGeom prst="rect">
              <a:avLst/>
            </a:prstGeom>
            <a:noFill/>
          </p:spPr>
          <p:txBody>
            <a:bodyPr wrap="square" rtlCol="0">
              <a:spAutoFit/>
            </a:bodyPr>
            <a:lstStyle/>
            <a:p>
              <a:r>
                <a:rPr lang="en-GB" altLang="ko-KR" sz="1200">
                  <a:solidFill>
                    <a:schemeClr val="tx1">
                      <a:lumMod val="75000"/>
                      <a:lumOff val="25000"/>
                    </a:schemeClr>
                  </a:solidFill>
                  <a:cs typeface="Arial" pitchFamily="34" charset="0"/>
                </a:rPr>
                <a:t>Social networks can be for personal use, for business use through community managers who manage them, and they can even become a job, as in the case of influencers.</a:t>
              </a:r>
              <a:endParaRPr lang="ko-KR" altLang="en-US" sz="1200" dirty="0">
                <a:solidFill>
                  <a:schemeClr val="tx1">
                    <a:lumMod val="75000"/>
                    <a:lumOff val="25000"/>
                  </a:schemeClr>
                </a:solidFill>
                <a:cs typeface="Arial" pitchFamily="34" charset="0"/>
              </a:endParaRPr>
            </a:p>
          </p:txBody>
        </p:sp>
        <p:sp>
          <p:nvSpPr>
            <p:cNvPr id="33" name="TextBox 32"/>
            <p:cNvSpPr txBox="1"/>
            <p:nvPr/>
          </p:nvSpPr>
          <p:spPr>
            <a:xfrm>
              <a:off x="803640" y="3362835"/>
              <a:ext cx="2059657" cy="276999"/>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Uses of social media</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6084168" y="3219822"/>
            <a:ext cx="2736304" cy="1048024"/>
            <a:chOff x="803640" y="3362835"/>
            <a:chExt cx="2059657" cy="1048024"/>
          </a:xfrm>
        </p:grpSpPr>
        <p:sp>
          <p:nvSpPr>
            <p:cNvPr id="35" name="TextBox 34"/>
            <p:cNvSpPr txBox="1"/>
            <p:nvPr/>
          </p:nvSpPr>
          <p:spPr>
            <a:xfrm>
              <a:off x="803640" y="3579862"/>
              <a:ext cx="2059657" cy="830997"/>
            </a:xfrm>
            <a:prstGeom prst="rect">
              <a:avLst/>
            </a:prstGeom>
            <a:noFill/>
          </p:spPr>
          <p:txBody>
            <a:bodyPr wrap="square" rtlCol="0">
              <a:spAutoFit/>
            </a:bodyPr>
            <a:lstStyle/>
            <a:p>
              <a:r>
                <a:rPr lang="en-GB" altLang="ko-KR" sz="1200">
                  <a:solidFill>
                    <a:schemeClr val="tx1">
                      <a:lumMod val="75000"/>
                      <a:lumOff val="25000"/>
                    </a:schemeClr>
                  </a:solidFill>
                  <a:cs typeface="Arial" pitchFamily="34" charset="0"/>
                </a:rPr>
                <a:t>You should check the rules of each social network, do not post personal information, and be wary of any signs of crime.</a:t>
              </a:r>
              <a:endParaRPr lang="ko-KR" altLang="en-US" sz="12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276999"/>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Cautions and recommendations</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en-US" altLang="ko-KR" sz="3600"/>
              <a:t>Thank you!</a:t>
            </a:r>
            <a:endParaRPr lang="ko-KR" altLang="en-US" sz="3600" dirty="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a:t>Continue your training path at </a:t>
            </a:r>
            <a:r>
              <a:rPr lang="en-US" altLang="ko-KR" sz="1800">
                <a:hlinkClick r:id="rId2"/>
              </a:rPr>
              <a:t>www.projectspecial.eu</a:t>
            </a:r>
            <a:r>
              <a:rPr lang="en-US" altLang="ko-KR" sz="1800"/>
              <a:t>! </a:t>
            </a:r>
            <a:endParaRPr lang="en-US" altLang="ko-KR" sz="1800" dirty="0"/>
          </a:p>
        </p:txBody>
      </p:sp>
    </p:spTree>
    <p:extLst>
      <p:ext uri="{BB962C8B-B14F-4D97-AF65-F5344CB8AC3E}">
        <p14:creationId xmlns:p14="http://schemas.microsoft.com/office/powerpoint/2010/main" val="6145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4346634" y="2197665"/>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0" name="Freeform 9"/>
          <p:cNvSpPr/>
          <p:nvPr/>
        </p:nvSpPr>
        <p:spPr>
          <a:xfrm>
            <a:off x="4335371" y="1321911"/>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2" name="Text Placeholder 1"/>
          <p:cNvSpPr>
            <a:spLocks noGrp="1"/>
          </p:cNvSpPr>
          <p:nvPr>
            <p:ph type="body" sz="quarter" idx="10"/>
          </p:nvPr>
        </p:nvSpPr>
        <p:spPr/>
        <p:txBody>
          <a:bodyPr/>
          <a:lstStyle/>
          <a:p>
            <a:r>
              <a:rPr lang="en-US" altLang="ko-KR" sz="2800"/>
              <a:t>Social media</a:t>
            </a:r>
            <a:endParaRPr lang="ko-KR" altLang="en-US" sz="2800" dirty="0"/>
          </a:p>
        </p:txBody>
      </p:sp>
      <p:sp>
        <p:nvSpPr>
          <p:cNvPr id="3" name="Text Placeholder 2"/>
          <p:cNvSpPr>
            <a:spLocks noGrp="1"/>
          </p:cNvSpPr>
          <p:nvPr>
            <p:ph type="body" sz="quarter" idx="11"/>
          </p:nvPr>
        </p:nvSpPr>
        <p:spPr/>
        <p:txBody>
          <a:bodyPr/>
          <a:lstStyle/>
          <a:p>
            <a:pPr lvl="0"/>
            <a:r>
              <a:rPr lang="en-US" altLang="ko-KR" sz="1800"/>
              <a:t>Types of social media</a:t>
            </a:r>
            <a:endParaRPr lang="en-US" altLang="ko-KR" sz="1800" dirty="0"/>
          </a:p>
        </p:txBody>
      </p:sp>
      <p:sp>
        <p:nvSpPr>
          <p:cNvPr id="12" name="Freeform 11"/>
          <p:cNvSpPr/>
          <p:nvPr/>
        </p:nvSpPr>
        <p:spPr>
          <a:xfrm>
            <a:off x="3350201" y="2198388"/>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4" name="Freeform 13"/>
          <p:cNvSpPr/>
          <p:nvPr/>
        </p:nvSpPr>
        <p:spPr>
          <a:xfrm>
            <a:off x="3344569" y="1321911"/>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18" name="Rectangle 9"/>
          <p:cNvSpPr/>
          <p:nvPr/>
        </p:nvSpPr>
        <p:spPr>
          <a:xfrm flipH="1">
            <a:off x="4668458" y="2529451"/>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6"/>
          <p:cNvSpPr/>
          <p:nvPr/>
        </p:nvSpPr>
        <p:spPr>
          <a:xfrm rot="18900000" flipH="1">
            <a:off x="3687211" y="1588845"/>
            <a:ext cx="273396" cy="47797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3" name="Group 22"/>
          <p:cNvGrpSpPr/>
          <p:nvPr/>
        </p:nvGrpSpPr>
        <p:grpSpPr>
          <a:xfrm>
            <a:off x="288105" y="1442617"/>
            <a:ext cx="2862568" cy="689724"/>
            <a:chOff x="325742" y="3351803"/>
            <a:chExt cx="2537556" cy="689724"/>
          </a:xfrm>
        </p:grpSpPr>
        <p:sp>
          <p:nvSpPr>
            <p:cNvPr id="24" name="TextBox 23"/>
            <p:cNvSpPr txBox="1"/>
            <p:nvPr/>
          </p:nvSpPr>
          <p:spPr>
            <a:xfrm>
              <a:off x="325742" y="3579862"/>
              <a:ext cx="2537556" cy="461665"/>
            </a:xfrm>
            <a:custGeom>
              <a:avLst/>
              <a:gdLst>
                <a:gd name="connsiteX0" fmla="*/ 0 w 2537556"/>
                <a:gd name="connsiteY0" fmla="*/ 0 h 461665"/>
                <a:gd name="connsiteX1" fmla="*/ 685140 w 2537556"/>
                <a:gd name="connsiteY1" fmla="*/ 0 h 461665"/>
                <a:gd name="connsiteX2" fmla="*/ 1268778 w 2537556"/>
                <a:gd name="connsiteY2" fmla="*/ 0 h 461665"/>
                <a:gd name="connsiteX3" fmla="*/ 1928543 w 2537556"/>
                <a:gd name="connsiteY3" fmla="*/ 0 h 461665"/>
                <a:gd name="connsiteX4" fmla="*/ 2537556 w 2537556"/>
                <a:gd name="connsiteY4" fmla="*/ 0 h 461665"/>
                <a:gd name="connsiteX5" fmla="*/ 2537556 w 2537556"/>
                <a:gd name="connsiteY5" fmla="*/ 461665 h 461665"/>
                <a:gd name="connsiteX6" fmla="*/ 1852416 w 2537556"/>
                <a:gd name="connsiteY6" fmla="*/ 461665 h 461665"/>
                <a:gd name="connsiteX7" fmla="*/ 1167276 w 2537556"/>
                <a:gd name="connsiteY7" fmla="*/ 461665 h 461665"/>
                <a:gd name="connsiteX8" fmla="*/ 0 w 2537556"/>
                <a:gd name="connsiteY8" fmla="*/ 461665 h 461665"/>
                <a:gd name="connsiteX9" fmla="*/ 0 w 2537556"/>
                <a:gd name="connsiteY9"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7556" h="461665" extrusionOk="0">
                  <a:moveTo>
                    <a:pt x="0" y="0"/>
                  </a:moveTo>
                  <a:cubicBezTo>
                    <a:pt x="145885" y="21441"/>
                    <a:pt x="464546" y="-3548"/>
                    <a:pt x="685140" y="0"/>
                  </a:cubicBezTo>
                  <a:cubicBezTo>
                    <a:pt x="905734" y="3548"/>
                    <a:pt x="1035820" y="27292"/>
                    <a:pt x="1268778" y="0"/>
                  </a:cubicBezTo>
                  <a:cubicBezTo>
                    <a:pt x="1501736" y="-27292"/>
                    <a:pt x="1655338" y="-16257"/>
                    <a:pt x="1928543" y="0"/>
                  </a:cubicBezTo>
                  <a:cubicBezTo>
                    <a:pt x="2201749" y="16257"/>
                    <a:pt x="2313059" y="1024"/>
                    <a:pt x="2537556" y="0"/>
                  </a:cubicBezTo>
                  <a:cubicBezTo>
                    <a:pt x="2547125" y="201661"/>
                    <a:pt x="2520207" y="255649"/>
                    <a:pt x="2537556" y="461665"/>
                  </a:cubicBezTo>
                  <a:cubicBezTo>
                    <a:pt x="2204155" y="472790"/>
                    <a:pt x="1999204" y="448248"/>
                    <a:pt x="1852416" y="461665"/>
                  </a:cubicBezTo>
                  <a:cubicBezTo>
                    <a:pt x="1705628" y="475082"/>
                    <a:pt x="1466900" y="446675"/>
                    <a:pt x="1167276" y="461665"/>
                  </a:cubicBezTo>
                  <a:cubicBezTo>
                    <a:pt x="867652" y="476655"/>
                    <a:pt x="260037" y="443892"/>
                    <a:pt x="0" y="461665"/>
                  </a:cubicBezTo>
                  <a:cubicBezTo>
                    <a:pt x="-4354" y="279328"/>
                    <a:pt x="-14670" y="180697"/>
                    <a:pt x="0" y="0"/>
                  </a:cubicBezTo>
                  <a:close/>
                </a:path>
              </a:pathLst>
            </a:custGeom>
            <a:noFill/>
            <a:ln>
              <a:noFill/>
              <a:extLst>
                <a:ext uri="{C807C97D-BFC1-408E-A445-0C87EB9F89A2}">
                  <ask:lineSketchStyleProps xmlns:ask="http://schemas.microsoft.com/office/drawing/2018/sketchyshapes" sd="2740904454">
                    <a:prstGeom prst="rect">
                      <a:avLst/>
                    </a:prstGeom>
                    <ask:type>
                      <ask:lineSketchFreehand/>
                    </ask:type>
                  </ask:lineSketchStyleProps>
                </a:ext>
              </a:extLst>
            </a:ln>
          </p:spPr>
          <p:txBody>
            <a:bodyPr wrap="square" rtlCol="0">
              <a:spAutoFit/>
            </a:bodyPr>
            <a:lstStyle/>
            <a:p>
              <a:pPr algn="r" latinLnBrk="0"/>
              <a:r>
                <a:rPr lang="en-GB" sz="1200">
                  <a:solidFill>
                    <a:schemeClr val="tx1">
                      <a:lumMod val="75000"/>
                      <a:lumOff val="25000"/>
                    </a:schemeClr>
                  </a:solidFill>
                  <a:ea typeface="Calibri" panose="020F0502020204030204" pitchFamily="34" charset="0"/>
                  <a:cs typeface="Times New Roman" panose="02020603050405020304" pitchFamily="18" charset="0"/>
                </a:rPr>
                <a:t>These are social networks that aim to connect people, such as Facebook.</a:t>
              </a:r>
              <a:endParaRPr lang="ko-KR" altLang="en-US" sz="1200" dirty="0">
                <a:solidFill>
                  <a:schemeClr val="tx1">
                    <a:lumMod val="75000"/>
                    <a:lumOff val="25000"/>
                  </a:schemeClr>
                </a:solidFill>
                <a:cs typeface="Arial" pitchFamily="34" charset="0"/>
              </a:endParaRPr>
            </a:p>
          </p:txBody>
        </p:sp>
        <p:sp>
          <p:nvSpPr>
            <p:cNvPr id="25" name="TextBox 24"/>
            <p:cNvSpPr txBox="1"/>
            <p:nvPr/>
          </p:nvSpPr>
          <p:spPr>
            <a:xfrm>
              <a:off x="580555" y="3351803"/>
              <a:ext cx="2282742" cy="288032"/>
            </a:xfrm>
            <a:custGeom>
              <a:avLst/>
              <a:gdLst>
                <a:gd name="connsiteX0" fmla="*/ 0 w 2282742"/>
                <a:gd name="connsiteY0" fmla="*/ 0 h 288032"/>
                <a:gd name="connsiteX1" fmla="*/ 547858 w 2282742"/>
                <a:gd name="connsiteY1" fmla="*/ 0 h 288032"/>
                <a:gd name="connsiteX2" fmla="*/ 1050061 w 2282742"/>
                <a:gd name="connsiteY2" fmla="*/ 0 h 288032"/>
                <a:gd name="connsiteX3" fmla="*/ 1597919 w 2282742"/>
                <a:gd name="connsiteY3" fmla="*/ 0 h 288032"/>
                <a:gd name="connsiteX4" fmla="*/ 2282742 w 2282742"/>
                <a:gd name="connsiteY4" fmla="*/ 0 h 288032"/>
                <a:gd name="connsiteX5" fmla="*/ 2282742 w 2282742"/>
                <a:gd name="connsiteY5" fmla="*/ 288032 h 288032"/>
                <a:gd name="connsiteX6" fmla="*/ 1689229 w 2282742"/>
                <a:gd name="connsiteY6" fmla="*/ 288032 h 288032"/>
                <a:gd name="connsiteX7" fmla="*/ 1072889 w 2282742"/>
                <a:gd name="connsiteY7" fmla="*/ 288032 h 288032"/>
                <a:gd name="connsiteX8" fmla="*/ 525031 w 2282742"/>
                <a:gd name="connsiteY8" fmla="*/ 288032 h 288032"/>
                <a:gd name="connsiteX9" fmla="*/ 0 w 2282742"/>
                <a:gd name="connsiteY9" fmla="*/ 288032 h 288032"/>
                <a:gd name="connsiteX10" fmla="*/ 0 w 2282742"/>
                <a:gd name="connsiteY10"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2742" h="288032" extrusionOk="0">
                  <a:moveTo>
                    <a:pt x="0" y="0"/>
                  </a:moveTo>
                  <a:cubicBezTo>
                    <a:pt x="132007" y="8663"/>
                    <a:pt x="379114" y="8794"/>
                    <a:pt x="547858" y="0"/>
                  </a:cubicBezTo>
                  <a:cubicBezTo>
                    <a:pt x="716602" y="-8794"/>
                    <a:pt x="925228" y="19833"/>
                    <a:pt x="1050061" y="0"/>
                  </a:cubicBezTo>
                  <a:cubicBezTo>
                    <a:pt x="1174894" y="-19833"/>
                    <a:pt x="1375819" y="24987"/>
                    <a:pt x="1597919" y="0"/>
                  </a:cubicBezTo>
                  <a:cubicBezTo>
                    <a:pt x="1820019" y="-24987"/>
                    <a:pt x="2013235" y="-18890"/>
                    <a:pt x="2282742" y="0"/>
                  </a:cubicBezTo>
                  <a:cubicBezTo>
                    <a:pt x="2289136" y="114158"/>
                    <a:pt x="2275800" y="193654"/>
                    <a:pt x="2282742" y="288032"/>
                  </a:cubicBezTo>
                  <a:cubicBezTo>
                    <a:pt x="2124958" y="278372"/>
                    <a:pt x="1974868" y="264755"/>
                    <a:pt x="1689229" y="288032"/>
                  </a:cubicBezTo>
                  <a:cubicBezTo>
                    <a:pt x="1403590" y="311309"/>
                    <a:pt x="1283910" y="289489"/>
                    <a:pt x="1072889" y="288032"/>
                  </a:cubicBezTo>
                  <a:cubicBezTo>
                    <a:pt x="861868" y="286575"/>
                    <a:pt x="775669" y="270474"/>
                    <a:pt x="525031" y="288032"/>
                  </a:cubicBezTo>
                  <a:cubicBezTo>
                    <a:pt x="274393" y="305590"/>
                    <a:pt x="214323" y="300706"/>
                    <a:pt x="0" y="288032"/>
                  </a:cubicBezTo>
                  <a:cubicBezTo>
                    <a:pt x="-3295" y="228663"/>
                    <a:pt x="-1894" y="95488"/>
                    <a:pt x="0" y="0"/>
                  </a:cubicBezTo>
                  <a:close/>
                </a:path>
              </a:pathLst>
            </a:custGeom>
            <a:noFill/>
            <a:ln w="12700">
              <a:solidFill>
                <a:srgbClr val="F39E5A"/>
              </a:solidFill>
              <a:extLst>
                <a:ext uri="{C807C97D-BFC1-408E-A445-0C87EB9F89A2}">
                  <ask:lineSketchStyleProps xmlns:ask="http://schemas.microsoft.com/office/drawing/2018/sketchyshapes" sd="2248072946">
                    <a:prstGeom prst="rect">
                      <a:avLst/>
                    </a:prstGeom>
                    <ask:type>
                      <ask:lineSketchFreehand/>
                    </ask:type>
                  </ask:lineSketchStyleProps>
                </a:ext>
              </a:extLst>
            </a:ln>
          </p:spPr>
          <p:txBody>
            <a:bodyPr wrap="square" rtlCol="0">
              <a:spAutoFit/>
            </a:bodyPr>
            <a:lstStyle/>
            <a:p>
              <a:r>
                <a:rPr lang="en-GB" sz="1200" b="1">
                  <a:solidFill>
                    <a:schemeClr val="tx1">
                      <a:lumMod val="75000"/>
                      <a:lumOff val="25000"/>
                    </a:schemeClr>
                  </a:solidFill>
                  <a:effectLst/>
                  <a:ea typeface="Calibri" panose="020F0502020204030204" pitchFamily="34" charset="0"/>
                  <a:cs typeface="Times New Roman" panose="02020603050405020304" pitchFamily="18" charset="0"/>
                </a:rPr>
                <a:t>Relationship-based social media</a:t>
              </a:r>
              <a:endParaRPr lang="ko-KR" altLang="en-US" sz="1200" b="1" dirty="0">
                <a:solidFill>
                  <a:schemeClr val="tx1">
                    <a:lumMod val="75000"/>
                    <a:lumOff val="25000"/>
                  </a:schemeClr>
                </a:solidFill>
                <a:cs typeface="Arial" pitchFamily="34" charset="0"/>
              </a:endParaRPr>
            </a:p>
          </p:txBody>
        </p:sp>
      </p:grpSp>
      <p:grpSp>
        <p:nvGrpSpPr>
          <p:cNvPr id="29" name="Group 28"/>
          <p:cNvGrpSpPr/>
          <p:nvPr/>
        </p:nvGrpSpPr>
        <p:grpSpPr>
          <a:xfrm>
            <a:off x="5452378" y="1453649"/>
            <a:ext cx="3384376" cy="708678"/>
            <a:chOff x="789544" y="2672406"/>
            <a:chExt cx="3000119" cy="708678"/>
          </a:xfrm>
        </p:grpSpPr>
        <p:sp>
          <p:nvSpPr>
            <p:cNvPr id="30" name="TextBox 29"/>
            <p:cNvSpPr txBox="1"/>
            <p:nvPr/>
          </p:nvSpPr>
          <p:spPr>
            <a:xfrm>
              <a:off x="789544" y="2919419"/>
              <a:ext cx="3000119" cy="461665"/>
            </a:xfrm>
            <a:prstGeom prst="rect">
              <a:avLst/>
            </a:prstGeom>
            <a:noFill/>
          </p:spPr>
          <p:txBody>
            <a:bodyPr wrap="square" rtlCol="0">
              <a:spAutoFit/>
            </a:bodyPr>
            <a:lstStyle/>
            <a:p>
              <a:pPr latinLnBrk="0"/>
              <a:r>
                <a:rPr lang="en-GB" sz="1200">
                  <a:solidFill>
                    <a:schemeClr val="tx1">
                      <a:lumMod val="75000"/>
                      <a:lumOff val="25000"/>
                    </a:schemeClr>
                  </a:solidFill>
                  <a:effectLst/>
                  <a:ea typeface="Calibri" panose="020F0502020204030204" pitchFamily="34" charset="0"/>
                  <a:cs typeface="Times New Roman" panose="02020603050405020304" pitchFamily="18" charset="0"/>
                </a:rPr>
                <a:t>In this type, the main objective is to consume digital content, such as YouTube or TikTok.</a:t>
              </a:r>
              <a:endParaRPr lang="ko-KR" altLang="en-US" sz="1200" dirty="0">
                <a:solidFill>
                  <a:schemeClr val="tx1">
                    <a:lumMod val="75000"/>
                    <a:lumOff val="25000"/>
                  </a:schemeClr>
                </a:solidFill>
                <a:cs typeface="Arial" pitchFamily="34" charset="0"/>
              </a:endParaRPr>
            </a:p>
          </p:txBody>
        </p:sp>
        <p:sp>
          <p:nvSpPr>
            <p:cNvPr id="31" name="TextBox 30"/>
            <p:cNvSpPr txBox="1"/>
            <p:nvPr/>
          </p:nvSpPr>
          <p:spPr>
            <a:xfrm>
              <a:off x="789545" y="2672406"/>
              <a:ext cx="1964368" cy="276999"/>
            </a:xfrm>
            <a:custGeom>
              <a:avLst/>
              <a:gdLst>
                <a:gd name="connsiteX0" fmla="*/ 0 w 1964368"/>
                <a:gd name="connsiteY0" fmla="*/ 0 h 276999"/>
                <a:gd name="connsiteX1" fmla="*/ 595858 w 1964368"/>
                <a:gd name="connsiteY1" fmla="*/ 0 h 276999"/>
                <a:gd name="connsiteX2" fmla="*/ 1250648 w 1964368"/>
                <a:gd name="connsiteY2" fmla="*/ 0 h 276999"/>
                <a:gd name="connsiteX3" fmla="*/ 1964368 w 1964368"/>
                <a:gd name="connsiteY3" fmla="*/ 0 h 276999"/>
                <a:gd name="connsiteX4" fmla="*/ 1964368 w 1964368"/>
                <a:gd name="connsiteY4" fmla="*/ 276999 h 276999"/>
                <a:gd name="connsiteX5" fmla="*/ 1270291 w 1964368"/>
                <a:gd name="connsiteY5" fmla="*/ 276999 h 276999"/>
                <a:gd name="connsiteX6" fmla="*/ 595858 w 1964368"/>
                <a:gd name="connsiteY6" fmla="*/ 276999 h 276999"/>
                <a:gd name="connsiteX7" fmla="*/ 0 w 1964368"/>
                <a:gd name="connsiteY7" fmla="*/ 276999 h 276999"/>
                <a:gd name="connsiteX8" fmla="*/ 0 w 1964368"/>
                <a:gd name="connsiteY8"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4368" h="276999" extrusionOk="0">
                  <a:moveTo>
                    <a:pt x="0" y="0"/>
                  </a:moveTo>
                  <a:cubicBezTo>
                    <a:pt x="215320" y="4940"/>
                    <a:pt x="408628" y="-18693"/>
                    <a:pt x="595858" y="0"/>
                  </a:cubicBezTo>
                  <a:cubicBezTo>
                    <a:pt x="783088" y="18693"/>
                    <a:pt x="950662" y="-20801"/>
                    <a:pt x="1250648" y="0"/>
                  </a:cubicBezTo>
                  <a:cubicBezTo>
                    <a:pt x="1550634" y="20801"/>
                    <a:pt x="1717476" y="-30265"/>
                    <a:pt x="1964368" y="0"/>
                  </a:cubicBezTo>
                  <a:cubicBezTo>
                    <a:pt x="1967883" y="72874"/>
                    <a:pt x="1961040" y="142983"/>
                    <a:pt x="1964368" y="276999"/>
                  </a:cubicBezTo>
                  <a:cubicBezTo>
                    <a:pt x="1742594" y="271935"/>
                    <a:pt x="1469860" y="270508"/>
                    <a:pt x="1270291" y="276999"/>
                  </a:cubicBezTo>
                  <a:cubicBezTo>
                    <a:pt x="1070722" y="283490"/>
                    <a:pt x="763471" y="261651"/>
                    <a:pt x="595858" y="276999"/>
                  </a:cubicBezTo>
                  <a:cubicBezTo>
                    <a:pt x="428245" y="292347"/>
                    <a:pt x="295945" y="276875"/>
                    <a:pt x="0" y="276999"/>
                  </a:cubicBezTo>
                  <a:cubicBezTo>
                    <a:pt x="1185" y="179951"/>
                    <a:pt x="-2408" y="57259"/>
                    <a:pt x="0" y="0"/>
                  </a:cubicBezTo>
                  <a:close/>
                </a:path>
              </a:pathLst>
            </a:custGeom>
            <a:noFill/>
            <a:ln w="12700">
              <a:solidFill>
                <a:srgbClr val="87B5BA"/>
              </a:solidFill>
              <a:extLst>
                <a:ext uri="{C807C97D-BFC1-408E-A445-0C87EB9F89A2}">
                  <ask:lineSketchStyleProps xmlns:ask="http://schemas.microsoft.com/office/drawing/2018/sketchyshapes" sd="3740773065">
                    <a:prstGeom prst="rect">
                      <a:avLst/>
                    </a:prstGeom>
                    <ask:type>
                      <ask:lineSketchFreehand/>
                    </ask:type>
                  </ask:lineSketchStyleProps>
                </a:ext>
              </a:extLst>
            </a:ln>
          </p:spPr>
          <p:txBody>
            <a:bodyPr wrap="square" rtlCol="0">
              <a:spAutoFit/>
            </a:bodyPr>
            <a:lstStyle/>
            <a:p>
              <a:pPr latinLnBrk="0"/>
              <a:r>
                <a:rPr lang="en-GB" sz="1200" b="1">
                  <a:solidFill>
                    <a:schemeClr val="tx1">
                      <a:lumMod val="75000"/>
                      <a:lumOff val="25000"/>
                    </a:schemeClr>
                  </a:solidFill>
                  <a:effectLst/>
                  <a:ea typeface="Calibri" panose="020F0502020204030204" pitchFamily="34" charset="0"/>
                  <a:cs typeface="Times New Roman" panose="02020603050405020304" pitchFamily="18" charset="0"/>
                </a:rPr>
                <a:t>Entertainment social media</a:t>
              </a:r>
              <a:endParaRPr lang="ko-KR" altLang="en-US" sz="1200" b="1" dirty="0">
                <a:solidFill>
                  <a:schemeClr val="tx1">
                    <a:lumMod val="75000"/>
                    <a:lumOff val="25000"/>
                  </a:schemeClr>
                </a:solidFill>
                <a:cs typeface="Arial" pitchFamily="34" charset="0"/>
              </a:endParaRPr>
            </a:p>
          </p:txBody>
        </p:sp>
      </p:grpSp>
      <p:grpSp>
        <p:nvGrpSpPr>
          <p:cNvPr id="32" name="Group 31"/>
          <p:cNvGrpSpPr/>
          <p:nvPr/>
        </p:nvGrpSpPr>
        <p:grpSpPr>
          <a:xfrm>
            <a:off x="5515981" y="2376984"/>
            <a:ext cx="3485006" cy="863357"/>
            <a:chOff x="803640" y="3362836"/>
            <a:chExt cx="3089324" cy="863357"/>
          </a:xfrm>
        </p:grpSpPr>
        <p:sp>
          <p:nvSpPr>
            <p:cNvPr id="33" name="TextBox 32"/>
            <p:cNvSpPr txBox="1"/>
            <p:nvPr/>
          </p:nvSpPr>
          <p:spPr>
            <a:xfrm>
              <a:off x="803640" y="3579862"/>
              <a:ext cx="3089324" cy="646331"/>
            </a:xfrm>
            <a:prstGeom prst="rect">
              <a:avLst/>
            </a:prstGeom>
            <a:noFill/>
          </p:spPr>
          <p:txBody>
            <a:bodyPr wrap="square" rtlCol="0">
              <a:spAutoFit/>
            </a:bodyPr>
            <a:lstStyle/>
            <a:p>
              <a:pPr latinLnBrk="0"/>
              <a:r>
                <a:rPr lang="en-GB" sz="1200">
                  <a:solidFill>
                    <a:schemeClr val="tx1">
                      <a:lumMod val="75000"/>
                      <a:lumOff val="25000"/>
                    </a:schemeClr>
                  </a:solidFill>
                  <a:effectLst/>
                  <a:ea typeface="Calibri" panose="020F0502020204030204" pitchFamily="34" charset="0"/>
                  <a:cs typeface="Times New Roman" panose="02020603050405020304" pitchFamily="18" charset="0"/>
                </a:rPr>
                <a:t>These are those whose objective is to create professional relationships between users, such as LinkedIn.</a:t>
              </a:r>
              <a:endParaRPr lang="ko-KR" altLang="en-US" sz="1200" dirty="0">
                <a:solidFill>
                  <a:schemeClr val="tx1">
                    <a:lumMod val="75000"/>
                    <a:lumOff val="25000"/>
                  </a:schemeClr>
                </a:solidFill>
                <a:cs typeface="Arial" pitchFamily="34" charset="0"/>
              </a:endParaRPr>
            </a:p>
          </p:txBody>
        </p:sp>
        <p:sp>
          <p:nvSpPr>
            <p:cNvPr id="34" name="TextBox 33"/>
            <p:cNvSpPr txBox="1"/>
            <p:nvPr/>
          </p:nvSpPr>
          <p:spPr>
            <a:xfrm>
              <a:off x="803640" y="3362836"/>
              <a:ext cx="1844155" cy="276999"/>
            </a:xfrm>
            <a:custGeom>
              <a:avLst/>
              <a:gdLst>
                <a:gd name="connsiteX0" fmla="*/ 0 w 1844155"/>
                <a:gd name="connsiteY0" fmla="*/ 0 h 276999"/>
                <a:gd name="connsiteX1" fmla="*/ 614718 w 1844155"/>
                <a:gd name="connsiteY1" fmla="*/ 0 h 276999"/>
                <a:gd name="connsiteX2" fmla="*/ 1210995 w 1844155"/>
                <a:gd name="connsiteY2" fmla="*/ 0 h 276999"/>
                <a:gd name="connsiteX3" fmla="*/ 1844155 w 1844155"/>
                <a:gd name="connsiteY3" fmla="*/ 0 h 276999"/>
                <a:gd name="connsiteX4" fmla="*/ 1844155 w 1844155"/>
                <a:gd name="connsiteY4" fmla="*/ 276999 h 276999"/>
                <a:gd name="connsiteX5" fmla="*/ 1284761 w 1844155"/>
                <a:gd name="connsiteY5" fmla="*/ 276999 h 276999"/>
                <a:gd name="connsiteX6" fmla="*/ 633160 w 1844155"/>
                <a:gd name="connsiteY6" fmla="*/ 276999 h 276999"/>
                <a:gd name="connsiteX7" fmla="*/ 0 w 1844155"/>
                <a:gd name="connsiteY7" fmla="*/ 276999 h 276999"/>
                <a:gd name="connsiteX8" fmla="*/ 0 w 1844155"/>
                <a:gd name="connsiteY8"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4155" h="276999" extrusionOk="0">
                  <a:moveTo>
                    <a:pt x="0" y="0"/>
                  </a:moveTo>
                  <a:cubicBezTo>
                    <a:pt x="136285" y="1950"/>
                    <a:pt x="365757" y="-9845"/>
                    <a:pt x="614718" y="0"/>
                  </a:cubicBezTo>
                  <a:cubicBezTo>
                    <a:pt x="863679" y="9845"/>
                    <a:pt x="951200" y="8245"/>
                    <a:pt x="1210995" y="0"/>
                  </a:cubicBezTo>
                  <a:cubicBezTo>
                    <a:pt x="1470790" y="-8245"/>
                    <a:pt x="1626096" y="-20453"/>
                    <a:pt x="1844155" y="0"/>
                  </a:cubicBezTo>
                  <a:cubicBezTo>
                    <a:pt x="1856446" y="127858"/>
                    <a:pt x="1837759" y="144628"/>
                    <a:pt x="1844155" y="276999"/>
                  </a:cubicBezTo>
                  <a:cubicBezTo>
                    <a:pt x="1721185" y="266046"/>
                    <a:pt x="1559372" y="291594"/>
                    <a:pt x="1284761" y="276999"/>
                  </a:cubicBezTo>
                  <a:cubicBezTo>
                    <a:pt x="1010150" y="262404"/>
                    <a:pt x="779276" y="280487"/>
                    <a:pt x="633160" y="276999"/>
                  </a:cubicBezTo>
                  <a:cubicBezTo>
                    <a:pt x="487044" y="273511"/>
                    <a:pt x="186634" y="286540"/>
                    <a:pt x="0" y="276999"/>
                  </a:cubicBezTo>
                  <a:cubicBezTo>
                    <a:pt x="8734" y="139993"/>
                    <a:pt x="1300" y="85452"/>
                    <a:pt x="0" y="0"/>
                  </a:cubicBezTo>
                  <a:close/>
                </a:path>
              </a:pathLst>
            </a:custGeom>
            <a:noFill/>
            <a:ln w="12700">
              <a:solidFill>
                <a:srgbClr val="F39E5A"/>
              </a:solidFill>
              <a:extLst>
                <a:ext uri="{C807C97D-BFC1-408E-A445-0C87EB9F89A2}">
                  <ask:lineSketchStyleProps xmlns:ask="http://schemas.microsoft.com/office/drawing/2018/sketchyshapes" sd="1617499634">
                    <a:prstGeom prst="rect">
                      <a:avLst/>
                    </a:prstGeom>
                    <ask:type>
                      <ask:lineSketchFreehand/>
                    </ask:type>
                  </ask:lineSketchStyleProps>
                </a:ext>
              </a:extLst>
            </a:ln>
          </p:spPr>
          <p:txBody>
            <a:bodyPr wrap="square" rtlCol="0">
              <a:spAutoFit/>
            </a:bodyPr>
            <a:lstStyle/>
            <a:p>
              <a:r>
                <a:rPr lang="en-GB" sz="1200" b="1">
                  <a:solidFill>
                    <a:schemeClr val="tx1">
                      <a:lumMod val="75000"/>
                      <a:lumOff val="25000"/>
                    </a:schemeClr>
                  </a:solidFill>
                  <a:effectLst/>
                  <a:ea typeface="Calibri" panose="020F0502020204030204" pitchFamily="34" charset="0"/>
                  <a:cs typeface="Times New Roman" panose="02020603050405020304" pitchFamily="18" charset="0"/>
                </a:rPr>
                <a:t>Professional social media</a:t>
              </a:r>
              <a:endParaRPr lang="ko-KR" altLang="en-US" sz="1200" b="1" dirty="0">
                <a:solidFill>
                  <a:schemeClr val="tx1">
                    <a:lumMod val="75000"/>
                    <a:lumOff val="25000"/>
                  </a:schemeClr>
                </a:solidFill>
                <a:cs typeface="Arial" pitchFamily="34" charset="0"/>
              </a:endParaRPr>
            </a:p>
          </p:txBody>
        </p:sp>
      </p:grpSp>
      <p:grpSp>
        <p:nvGrpSpPr>
          <p:cNvPr id="35" name="Group 34"/>
          <p:cNvGrpSpPr/>
          <p:nvPr/>
        </p:nvGrpSpPr>
        <p:grpSpPr>
          <a:xfrm>
            <a:off x="260321" y="2430023"/>
            <a:ext cx="2914870" cy="678692"/>
            <a:chOff x="279378" y="3362835"/>
            <a:chExt cx="2583920" cy="678692"/>
          </a:xfrm>
        </p:grpSpPr>
        <p:sp>
          <p:nvSpPr>
            <p:cNvPr id="36" name="TextBox 35"/>
            <p:cNvSpPr txBox="1"/>
            <p:nvPr/>
          </p:nvSpPr>
          <p:spPr>
            <a:xfrm>
              <a:off x="279378" y="3579862"/>
              <a:ext cx="2583920" cy="461665"/>
            </a:xfrm>
            <a:prstGeom prst="rect">
              <a:avLst/>
            </a:prstGeom>
            <a:noFill/>
          </p:spPr>
          <p:txBody>
            <a:bodyPr wrap="square" rtlCol="0">
              <a:spAutoFit/>
            </a:bodyPr>
            <a:lstStyle/>
            <a:p>
              <a:pPr lvl="0" algn="r" latinLnBrk="0">
                <a:spcAft>
                  <a:spcPts val="1000"/>
                </a:spcAft>
              </a:pPr>
              <a:r>
                <a:rPr lang="en-GB" sz="1200">
                  <a:solidFill>
                    <a:schemeClr val="tx1">
                      <a:lumMod val="75000"/>
                      <a:lumOff val="25000"/>
                    </a:schemeClr>
                  </a:solidFill>
                  <a:effectLst/>
                  <a:ea typeface="Calibri" panose="020F0502020204030204" pitchFamily="34" charset="0"/>
                  <a:cs typeface="Times New Roman" panose="02020603050405020304" pitchFamily="18" charset="0"/>
                </a:rPr>
                <a:t>These target specific audiences, such as TripAdvisor.</a:t>
              </a:r>
            </a:p>
          </p:txBody>
        </p:sp>
        <p:sp>
          <p:nvSpPr>
            <p:cNvPr id="37" name="TextBox 36"/>
            <p:cNvSpPr txBox="1"/>
            <p:nvPr/>
          </p:nvSpPr>
          <p:spPr>
            <a:xfrm>
              <a:off x="1420558" y="3362835"/>
              <a:ext cx="1442738" cy="276999"/>
            </a:xfrm>
            <a:custGeom>
              <a:avLst/>
              <a:gdLst>
                <a:gd name="connsiteX0" fmla="*/ 0 w 1442738"/>
                <a:gd name="connsiteY0" fmla="*/ 0 h 276999"/>
                <a:gd name="connsiteX1" fmla="*/ 480913 w 1442738"/>
                <a:gd name="connsiteY1" fmla="*/ 0 h 276999"/>
                <a:gd name="connsiteX2" fmla="*/ 947398 w 1442738"/>
                <a:gd name="connsiteY2" fmla="*/ 0 h 276999"/>
                <a:gd name="connsiteX3" fmla="*/ 1442738 w 1442738"/>
                <a:gd name="connsiteY3" fmla="*/ 0 h 276999"/>
                <a:gd name="connsiteX4" fmla="*/ 1442738 w 1442738"/>
                <a:gd name="connsiteY4" fmla="*/ 276999 h 276999"/>
                <a:gd name="connsiteX5" fmla="*/ 1005107 w 1442738"/>
                <a:gd name="connsiteY5" fmla="*/ 276999 h 276999"/>
                <a:gd name="connsiteX6" fmla="*/ 495340 w 1442738"/>
                <a:gd name="connsiteY6" fmla="*/ 276999 h 276999"/>
                <a:gd name="connsiteX7" fmla="*/ 0 w 1442738"/>
                <a:gd name="connsiteY7" fmla="*/ 276999 h 276999"/>
                <a:gd name="connsiteX8" fmla="*/ 0 w 1442738"/>
                <a:gd name="connsiteY8"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738" h="276999" extrusionOk="0">
                  <a:moveTo>
                    <a:pt x="0" y="0"/>
                  </a:moveTo>
                  <a:cubicBezTo>
                    <a:pt x="182408" y="-2063"/>
                    <a:pt x="273173" y="-17490"/>
                    <a:pt x="480913" y="0"/>
                  </a:cubicBezTo>
                  <a:cubicBezTo>
                    <a:pt x="688653" y="17490"/>
                    <a:pt x="830636" y="4940"/>
                    <a:pt x="947398" y="0"/>
                  </a:cubicBezTo>
                  <a:cubicBezTo>
                    <a:pt x="1064160" y="-4940"/>
                    <a:pt x="1210765" y="1964"/>
                    <a:pt x="1442738" y="0"/>
                  </a:cubicBezTo>
                  <a:cubicBezTo>
                    <a:pt x="1455029" y="127858"/>
                    <a:pt x="1436342" y="144628"/>
                    <a:pt x="1442738" y="276999"/>
                  </a:cubicBezTo>
                  <a:cubicBezTo>
                    <a:pt x="1338001" y="286328"/>
                    <a:pt x="1214362" y="281717"/>
                    <a:pt x="1005107" y="276999"/>
                  </a:cubicBezTo>
                  <a:cubicBezTo>
                    <a:pt x="795852" y="272281"/>
                    <a:pt x="697082" y="255936"/>
                    <a:pt x="495340" y="276999"/>
                  </a:cubicBezTo>
                  <a:cubicBezTo>
                    <a:pt x="293598" y="298062"/>
                    <a:pt x="110869" y="287767"/>
                    <a:pt x="0" y="276999"/>
                  </a:cubicBezTo>
                  <a:cubicBezTo>
                    <a:pt x="8734" y="139993"/>
                    <a:pt x="1300" y="85452"/>
                    <a:pt x="0" y="0"/>
                  </a:cubicBezTo>
                  <a:close/>
                </a:path>
              </a:pathLst>
            </a:custGeom>
            <a:noFill/>
            <a:ln w="12700">
              <a:solidFill>
                <a:srgbClr val="87B5BA"/>
              </a:solidFill>
              <a:extLst>
                <a:ext uri="{C807C97D-BFC1-408E-A445-0C87EB9F89A2}">
                  <ask:lineSketchStyleProps xmlns:ask="http://schemas.microsoft.com/office/drawing/2018/sketchyshapes" sd="1617499634">
                    <a:prstGeom prst="rect">
                      <a:avLst/>
                    </a:prstGeom>
                    <ask:type>
                      <ask:lineSketchFreehand/>
                    </ask:type>
                  </ask:lineSketchStyleProps>
                </a:ext>
              </a:extLst>
            </a:ln>
          </p:spPr>
          <p:txBody>
            <a:bodyPr wrap="square" rtlCol="0">
              <a:spAutoFit/>
            </a:bodyPr>
            <a:lstStyle/>
            <a:p>
              <a:pPr algn="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Niche social media</a:t>
              </a:r>
              <a:endParaRPr lang="ko-KR" altLang="en-US" sz="1200" b="1" dirty="0">
                <a:solidFill>
                  <a:schemeClr val="tx1">
                    <a:lumMod val="75000"/>
                    <a:lumOff val="25000"/>
                  </a:schemeClr>
                </a:solidFill>
                <a:cs typeface="Arial" pitchFamily="34" charset="0"/>
              </a:endParaRPr>
            </a:p>
          </p:txBody>
        </p:sp>
      </p:grpSp>
      <p:sp>
        <p:nvSpPr>
          <p:cNvPr id="41" name="Rectangle 9">
            <a:extLst>
              <a:ext uri="{FF2B5EF4-FFF2-40B4-BE49-F238E27FC236}">
                <a16:creationId xmlns:a16="http://schemas.microsoft.com/office/drawing/2014/main" id="{A29E0E88-7F50-CCE3-83B5-3513B58565A0}"/>
              </a:ext>
            </a:extLst>
          </p:cNvPr>
          <p:cNvSpPr/>
          <p:nvPr/>
        </p:nvSpPr>
        <p:spPr>
          <a:xfrm>
            <a:off x="3630517" y="2521433"/>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Donut 39">
            <a:extLst>
              <a:ext uri="{FF2B5EF4-FFF2-40B4-BE49-F238E27FC236}">
                <a16:creationId xmlns:a16="http://schemas.microsoft.com/office/drawing/2014/main" id="{4F2EECE1-1270-780F-01B6-0737C821C04D}"/>
              </a:ext>
            </a:extLst>
          </p:cNvPr>
          <p:cNvSpPr/>
          <p:nvPr/>
        </p:nvSpPr>
        <p:spPr>
          <a:xfrm>
            <a:off x="4627719" y="1663461"/>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0" name="TextBox 15">
            <a:extLst>
              <a:ext uri="{FF2B5EF4-FFF2-40B4-BE49-F238E27FC236}">
                <a16:creationId xmlns:a16="http://schemas.microsoft.com/office/drawing/2014/main" id="{366700E6-9BB7-D0FC-F4AE-61D32425BCCE}"/>
              </a:ext>
            </a:extLst>
          </p:cNvPr>
          <p:cNvSpPr txBox="1"/>
          <p:nvPr/>
        </p:nvSpPr>
        <p:spPr>
          <a:xfrm>
            <a:off x="575556" y="3467720"/>
            <a:ext cx="7992888" cy="893514"/>
          </a:xfrm>
          <a:custGeom>
            <a:avLst/>
            <a:gdLst>
              <a:gd name="connsiteX0" fmla="*/ 0 w 7992888"/>
              <a:gd name="connsiteY0" fmla="*/ 0 h 893514"/>
              <a:gd name="connsiteX1" fmla="*/ 426287 w 7992888"/>
              <a:gd name="connsiteY1" fmla="*/ 0 h 893514"/>
              <a:gd name="connsiteX2" fmla="*/ 1172290 w 7992888"/>
              <a:gd name="connsiteY2" fmla="*/ 0 h 893514"/>
              <a:gd name="connsiteX3" fmla="*/ 1598578 w 7992888"/>
              <a:gd name="connsiteY3" fmla="*/ 0 h 893514"/>
              <a:gd name="connsiteX4" fmla="*/ 2184723 w 7992888"/>
              <a:gd name="connsiteY4" fmla="*/ 0 h 893514"/>
              <a:gd name="connsiteX5" fmla="*/ 2690939 w 7992888"/>
              <a:gd name="connsiteY5" fmla="*/ 0 h 893514"/>
              <a:gd name="connsiteX6" fmla="*/ 3277084 w 7992888"/>
              <a:gd name="connsiteY6" fmla="*/ 0 h 893514"/>
              <a:gd name="connsiteX7" fmla="*/ 3783300 w 7992888"/>
              <a:gd name="connsiteY7" fmla="*/ 0 h 893514"/>
              <a:gd name="connsiteX8" fmla="*/ 4209588 w 7992888"/>
              <a:gd name="connsiteY8" fmla="*/ 0 h 893514"/>
              <a:gd name="connsiteX9" fmla="*/ 4715804 w 7992888"/>
              <a:gd name="connsiteY9" fmla="*/ 0 h 893514"/>
              <a:gd name="connsiteX10" fmla="*/ 5541736 w 7992888"/>
              <a:gd name="connsiteY10" fmla="*/ 0 h 893514"/>
              <a:gd name="connsiteX11" fmla="*/ 6127881 w 7992888"/>
              <a:gd name="connsiteY11" fmla="*/ 0 h 893514"/>
              <a:gd name="connsiteX12" fmla="*/ 6873884 w 7992888"/>
              <a:gd name="connsiteY12" fmla="*/ 0 h 893514"/>
              <a:gd name="connsiteX13" fmla="*/ 7992888 w 7992888"/>
              <a:gd name="connsiteY13" fmla="*/ 0 h 893514"/>
              <a:gd name="connsiteX14" fmla="*/ 7992888 w 7992888"/>
              <a:gd name="connsiteY14" fmla="*/ 464627 h 893514"/>
              <a:gd name="connsiteX15" fmla="*/ 7992888 w 7992888"/>
              <a:gd name="connsiteY15" fmla="*/ 893514 h 893514"/>
              <a:gd name="connsiteX16" fmla="*/ 7566601 w 7992888"/>
              <a:gd name="connsiteY16" fmla="*/ 893514 h 893514"/>
              <a:gd name="connsiteX17" fmla="*/ 6980456 w 7992888"/>
              <a:gd name="connsiteY17" fmla="*/ 893514 h 893514"/>
              <a:gd name="connsiteX18" fmla="*/ 6474239 w 7992888"/>
              <a:gd name="connsiteY18" fmla="*/ 893514 h 893514"/>
              <a:gd name="connsiteX19" fmla="*/ 5888094 w 7992888"/>
              <a:gd name="connsiteY19" fmla="*/ 893514 h 893514"/>
              <a:gd name="connsiteX20" fmla="*/ 5222020 w 7992888"/>
              <a:gd name="connsiteY20" fmla="*/ 893514 h 893514"/>
              <a:gd name="connsiteX21" fmla="*/ 4396088 w 7992888"/>
              <a:gd name="connsiteY21" fmla="*/ 893514 h 893514"/>
              <a:gd name="connsiteX22" fmla="*/ 3650086 w 7992888"/>
              <a:gd name="connsiteY22" fmla="*/ 893514 h 893514"/>
              <a:gd name="connsiteX23" fmla="*/ 3063940 w 7992888"/>
              <a:gd name="connsiteY23" fmla="*/ 893514 h 893514"/>
              <a:gd name="connsiteX24" fmla="*/ 2557724 w 7992888"/>
              <a:gd name="connsiteY24" fmla="*/ 893514 h 893514"/>
              <a:gd name="connsiteX25" fmla="*/ 1811721 w 7992888"/>
              <a:gd name="connsiteY25" fmla="*/ 893514 h 893514"/>
              <a:gd name="connsiteX26" fmla="*/ 1225576 w 7992888"/>
              <a:gd name="connsiteY26" fmla="*/ 893514 h 893514"/>
              <a:gd name="connsiteX27" fmla="*/ 0 w 7992888"/>
              <a:gd name="connsiteY27" fmla="*/ 893514 h 893514"/>
              <a:gd name="connsiteX28" fmla="*/ 0 w 7992888"/>
              <a:gd name="connsiteY28" fmla="*/ 455692 h 893514"/>
              <a:gd name="connsiteX29" fmla="*/ 0 w 7992888"/>
              <a:gd name="connsiteY29" fmla="*/ 0 h 89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92888" h="893514" extrusionOk="0">
                <a:moveTo>
                  <a:pt x="0" y="0"/>
                </a:moveTo>
                <a:cubicBezTo>
                  <a:pt x="198325" y="8711"/>
                  <a:pt x="224504" y="-3112"/>
                  <a:pt x="426287" y="0"/>
                </a:cubicBezTo>
                <a:cubicBezTo>
                  <a:pt x="628070" y="3112"/>
                  <a:pt x="947634" y="7817"/>
                  <a:pt x="1172290" y="0"/>
                </a:cubicBezTo>
                <a:cubicBezTo>
                  <a:pt x="1396946" y="-7817"/>
                  <a:pt x="1504732" y="-1549"/>
                  <a:pt x="1598578" y="0"/>
                </a:cubicBezTo>
                <a:cubicBezTo>
                  <a:pt x="1692424" y="1549"/>
                  <a:pt x="2018782" y="-9842"/>
                  <a:pt x="2184723" y="0"/>
                </a:cubicBezTo>
                <a:cubicBezTo>
                  <a:pt x="2350665" y="9842"/>
                  <a:pt x="2461719" y="-2926"/>
                  <a:pt x="2690939" y="0"/>
                </a:cubicBezTo>
                <a:cubicBezTo>
                  <a:pt x="2920159" y="2926"/>
                  <a:pt x="2992972" y="-4639"/>
                  <a:pt x="3277084" y="0"/>
                </a:cubicBezTo>
                <a:cubicBezTo>
                  <a:pt x="3561197" y="4639"/>
                  <a:pt x="3625680" y="17865"/>
                  <a:pt x="3783300" y="0"/>
                </a:cubicBezTo>
                <a:cubicBezTo>
                  <a:pt x="3940920" y="-17865"/>
                  <a:pt x="4103259" y="-10200"/>
                  <a:pt x="4209588" y="0"/>
                </a:cubicBezTo>
                <a:cubicBezTo>
                  <a:pt x="4315917" y="10200"/>
                  <a:pt x="4601523" y="-9281"/>
                  <a:pt x="4715804" y="0"/>
                </a:cubicBezTo>
                <a:cubicBezTo>
                  <a:pt x="4830085" y="9281"/>
                  <a:pt x="5170567" y="-3303"/>
                  <a:pt x="5541736" y="0"/>
                </a:cubicBezTo>
                <a:cubicBezTo>
                  <a:pt x="5912905" y="3303"/>
                  <a:pt x="5844106" y="8552"/>
                  <a:pt x="6127881" y="0"/>
                </a:cubicBezTo>
                <a:cubicBezTo>
                  <a:pt x="6411657" y="-8552"/>
                  <a:pt x="6645152" y="-10356"/>
                  <a:pt x="6873884" y="0"/>
                </a:cubicBezTo>
                <a:cubicBezTo>
                  <a:pt x="7102616" y="10356"/>
                  <a:pt x="7731166" y="-37961"/>
                  <a:pt x="7992888" y="0"/>
                </a:cubicBezTo>
                <a:cubicBezTo>
                  <a:pt x="8009398" y="217646"/>
                  <a:pt x="7994563" y="334178"/>
                  <a:pt x="7992888" y="464627"/>
                </a:cubicBezTo>
                <a:cubicBezTo>
                  <a:pt x="7991213" y="595076"/>
                  <a:pt x="8009988" y="715594"/>
                  <a:pt x="7992888" y="893514"/>
                </a:cubicBezTo>
                <a:cubicBezTo>
                  <a:pt x="7903811" y="882158"/>
                  <a:pt x="7775774" y="887826"/>
                  <a:pt x="7566601" y="893514"/>
                </a:cubicBezTo>
                <a:cubicBezTo>
                  <a:pt x="7357428" y="899202"/>
                  <a:pt x="7251615" y="868105"/>
                  <a:pt x="6980456" y="893514"/>
                </a:cubicBezTo>
                <a:cubicBezTo>
                  <a:pt x="6709298" y="918923"/>
                  <a:pt x="6713660" y="883625"/>
                  <a:pt x="6474239" y="893514"/>
                </a:cubicBezTo>
                <a:cubicBezTo>
                  <a:pt x="6234818" y="903403"/>
                  <a:pt x="6027255" y="921173"/>
                  <a:pt x="5888094" y="893514"/>
                </a:cubicBezTo>
                <a:cubicBezTo>
                  <a:pt x="5748933" y="865855"/>
                  <a:pt x="5387685" y="869793"/>
                  <a:pt x="5222020" y="893514"/>
                </a:cubicBezTo>
                <a:cubicBezTo>
                  <a:pt x="5056355" y="917235"/>
                  <a:pt x="4802987" y="867715"/>
                  <a:pt x="4396088" y="893514"/>
                </a:cubicBezTo>
                <a:cubicBezTo>
                  <a:pt x="3989189" y="919313"/>
                  <a:pt x="3956979" y="922991"/>
                  <a:pt x="3650086" y="893514"/>
                </a:cubicBezTo>
                <a:cubicBezTo>
                  <a:pt x="3343193" y="864037"/>
                  <a:pt x="3237262" y="890422"/>
                  <a:pt x="3063940" y="893514"/>
                </a:cubicBezTo>
                <a:cubicBezTo>
                  <a:pt x="2890618" y="896606"/>
                  <a:pt x="2699420" y="918126"/>
                  <a:pt x="2557724" y="893514"/>
                </a:cubicBezTo>
                <a:cubicBezTo>
                  <a:pt x="2416028" y="868902"/>
                  <a:pt x="2155840" y="911668"/>
                  <a:pt x="1811721" y="893514"/>
                </a:cubicBezTo>
                <a:cubicBezTo>
                  <a:pt x="1467602" y="875360"/>
                  <a:pt x="1447912" y="909209"/>
                  <a:pt x="1225576" y="893514"/>
                </a:cubicBezTo>
                <a:cubicBezTo>
                  <a:pt x="1003240" y="877819"/>
                  <a:pt x="397298" y="906746"/>
                  <a:pt x="0" y="893514"/>
                </a:cubicBezTo>
                <a:cubicBezTo>
                  <a:pt x="-10527" y="747251"/>
                  <a:pt x="-7027" y="608654"/>
                  <a:pt x="0" y="455692"/>
                </a:cubicBezTo>
                <a:cubicBezTo>
                  <a:pt x="7027" y="302730"/>
                  <a:pt x="6454" y="155530"/>
                  <a:pt x="0" y="0"/>
                </a:cubicBezTo>
                <a:close/>
              </a:path>
            </a:pathLst>
          </a:custGeom>
          <a:noFill/>
          <a:ln w="12700" cap="flat" cmpd="sng" algn="ctr">
            <a:no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However, this typology is very open, and some social medias could even fall into several categories; for example, Instagram today connects millions of people, and is in turn used to consume entertainment in the form of videos and pictures.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Freeform 16"/>
          <p:cNvSpPr/>
          <p:nvPr/>
        </p:nvSpPr>
        <p:spPr>
          <a:xfrm>
            <a:off x="3807848" y="1873576"/>
            <a:ext cx="990802" cy="990802"/>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694" tIns="217694" rIns="217694" bIns="217694" numCol="1" spcCol="1270" anchor="ctr" anchorCtr="0">
            <a:noAutofit/>
          </a:bodyPr>
          <a:lstStyle/>
          <a:p>
            <a:pPr lvl="0" algn="ctr" defTabSz="1333500" latinLnBrk="1">
              <a:lnSpc>
                <a:spcPct val="90000"/>
              </a:lnSpc>
              <a:spcBef>
                <a:spcPct val="0"/>
              </a:spcBef>
              <a:spcAft>
                <a:spcPct val="35000"/>
              </a:spcAft>
            </a:pPr>
            <a:endParaRPr lang="ko-KR" altLang="en-US" sz="3000" kern="1200"/>
          </a:p>
        </p:txBody>
      </p:sp>
      <p:sp>
        <p:nvSpPr>
          <p:cNvPr id="38" name="Block Arc 14"/>
          <p:cNvSpPr/>
          <p:nvPr/>
        </p:nvSpPr>
        <p:spPr>
          <a:xfrm rot="16200000">
            <a:off x="4052001" y="2109359"/>
            <a:ext cx="518895" cy="51923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276553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Social media</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Most popular social networks</a:t>
            </a:r>
            <a:endParaRPr lang="en-US" altLang="ko-KR" sz="1800" dirty="0"/>
          </a:p>
        </p:txBody>
      </p:sp>
      <p:sp>
        <p:nvSpPr>
          <p:cNvPr id="6" name="TextBox 15">
            <a:extLst>
              <a:ext uri="{FF2B5EF4-FFF2-40B4-BE49-F238E27FC236}">
                <a16:creationId xmlns:a16="http://schemas.microsoft.com/office/drawing/2014/main" id="{2113DB6B-E6C4-06BE-A404-8111BBA94D58}"/>
              </a:ext>
            </a:extLst>
          </p:cNvPr>
          <p:cNvSpPr txBox="1"/>
          <p:nvPr/>
        </p:nvSpPr>
        <p:spPr>
          <a:xfrm>
            <a:off x="936104" y="1487950"/>
            <a:ext cx="7308304" cy="2451953"/>
          </a:xfrm>
          <a:custGeom>
            <a:avLst/>
            <a:gdLst>
              <a:gd name="connsiteX0" fmla="*/ 0 w 7308304"/>
              <a:gd name="connsiteY0" fmla="*/ 0 h 2451953"/>
              <a:gd name="connsiteX1" fmla="*/ 445142 w 7308304"/>
              <a:gd name="connsiteY1" fmla="*/ 0 h 2451953"/>
              <a:gd name="connsiteX2" fmla="*/ 1182616 w 7308304"/>
              <a:gd name="connsiteY2" fmla="*/ 0 h 2451953"/>
              <a:gd name="connsiteX3" fmla="*/ 1627759 w 7308304"/>
              <a:gd name="connsiteY3" fmla="*/ 0 h 2451953"/>
              <a:gd name="connsiteX4" fmla="*/ 2219067 w 7308304"/>
              <a:gd name="connsiteY4" fmla="*/ 0 h 2451953"/>
              <a:gd name="connsiteX5" fmla="*/ 2737292 w 7308304"/>
              <a:gd name="connsiteY5" fmla="*/ 0 h 2451953"/>
              <a:gd name="connsiteX6" fmla="*/ 3328600 w 7308304"/>
              <a:gd name="connsiteY6" fmla="*/ 0 h 2451953"/>
              <a:gd name="connsiteX7" fmla="*/ 3846825 w 7308304"/>
              <a:gd name="connsiteY7" fmla="*/ 0 h 2451953"/>
              <a:gd name="connsiteX8" fmla="*/ 4291968 w 7308304"/>
              <a:gd name="connsiteY8" fmla="*/ 0 h 2451953"/>
              <a:gd name="connsiteX9" fmla="*/ 4810193 w 7308304"/>
              <a:gd name="connsiteY9" fmla="*/ 0 h 2451953"/>
              <a:gd name="connsiteX10" fmla="*/ 5620750 w 7308304"/>
              <a:gd name="connsiteY10" fmla="*/ 0 h 2451953"/>
              <a:gd name="connsiteX11" fmla="*/ 6212058 w 7308304"/>
              <a:gd name="connsiteY11" fmla="*/ 0 h 2451953"/>
              <a:gd name="connsiteX12" fmla="*/ 7308304 w 7308304"/>
              <a:gd name="connsiteY12" fmla="*/ 0 h 2451953"/>
              <a:gd name="connsiteX13" fmla="*/ 7308304 w 7308304"/>
              <a:gd name="connsiteY13" fmla="*/ 588469 h 2451953"/>
              <a:gd name="connsiteX14" fmla="*/ 7308304 w 7308304"/>
              <a:gd name="connsiteY14" fmla="*/ 1201457 h 2451953"/>
              <a:gd name="connsiteX15" fmla="*/ 7308304 w 7308304"/>
              <a:gd name="connsiteY15" fmla="*/ 1740887 h 2451953"/>
              <a:gd name="connsiteX16" fmla="*/ 7308304 w 7308304"/>
              <a:gd name="connsiteY16" fmla="*/ 2451953 h 2451953"/>
              <a:gd name="connsiteX17" fmla="*/ 6790079 w 7308304"/>
              <a:gd name="connsiteY17" fmla="*/ 2451953 h 2451953"/>
              <a:gd name="connsiteX18" fmla="*/ 6271854 w 7308304"/>
              <a:gd name="connsiteY18" fmla="*/ 2451953 h 2451953"/>
              <a:gd name="connsiteX19" fmla="*/ 5680545 w 7308304"/>
              <a:gd name="connsiteY19" fmla="*/ 2451953 h 2451953"/>
              <a:gd name="connsiteX20" fmla="*/ 5016154 w 7308304"/>
              <a:gd name="connsiteY20" fmla="*/ 2451953 h 2451953"/>
              <a:gd name="connsiteX21" fmla="*/ 4205597 w 7308304"/>
              <a:gd name="connsiteY21" fmla="*/ 2451953 h 2451953"/>
              <a:gd name="connsiteX22" fmla="*/ 3468122 w 7308304"/>
              <a:gd name="connsiteY22" fmla="*/ 2451953 h 2451953"/>
              <a:gd name="connsiteX23" fmla="*/ 2876814 w 7308304"/>
              <a:gd name="connsiteY23" fmla="*/ 2451953 h 2451953"/>
              <a:gd name="connsiteX24" fmla="*/ 2358589 w 7308304"/>
              <a:gd name="connsiteY24" fmla="*/ 2451953 h 2451953"/>
              <a:gd name="connsiteX25" fmla="*/ 1621115 w 7308304"/>
              <a:gd name="connsiteY25" fmla="*/ 2451953 h 2451953"/>
              <a:gd name="connsiteX26" fmla="*/ 1029806 w 7308304"/>
              <a:gd name="connsiteY26" fmla="*/ 2451953 h 2451953"/>
              <a:gd name="connsiteX27" fmla="*/ 0 w 7308304"/>
              <a:gd name="connsiteY27" fmla="*/ 2451953 h 2451953"/>
              <a:gd name="connsiteX28" fmla="*/ 0 w 7308304"/>
              <a:gd name="connsiteY28" fmla="*/ 1863484 h 2451953"/>
              <a:gd name="connsiteX29" fmla="*/ 0 w 7308304"/>
              <a:gd name="connsiteY29" fmla="*/ 1299535 h 2451953"/>
              <a:gd name="connsiteX30" fmla="*/ 0 w 7308304"/>
              <a:gd name="connsiteY30" fmla="*/ 735586 h 2451953"/>
              <a:gd name="connsiteX31" fmla="*/ 0 w 7308304"/>
              <a:gd name="connsiteY31" fmla="*/ 0 h 245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08304" h="2451953" extrusionOk="0">
                <a:moveTo>
                  <a:pt x="0" y="0"/>
                </a:moveTo>
                <a:cubicBezTo>
                  <a:pt x="108671" y="8024"/>
                  <a:pt x="258773" y="-13794"/>
                  <a:pt x="445142" y="0"/>
                </a:cubicBezTo>
                <a:cubicBezTo>
                  <a:pt x="631511" y="13794"/>
                  <a:pt x="840404" y="-1186"/>
                  <a:pt x="1182616" y="0"/>
                </a:cubicBezTo>
                <a:cubicBezTo>
                  <a:pt x="1524828" y="1186"/>
                  <a:pt x="1481138" y="6205"/>
                  <a:pt x="1627759" y="0"/>
                </a:cubicBezTo>
                <a:cubicBezTo>
                  <a:pt x="1774380" y="-6205"/>
                  <a:pt x="1996871" y="-23420"/>
                  <a:pt x="2219067" y="0"/>
                </a:cubicBezTo>
                <a:cubicBezTo>
                  <a:pt x="2441263" y="23420"/>
                  <a:pt x="2560954" y="1857"/>
                  <a:pt x="2737292" y="0"/>
                </a:cubicBezTo>
                <a:cubicBezTo>
                  <a:pt x="2913630" y="-1857"/>
                  <a:pt x="3122940" y="-24430"/>
                  <a:pt x="3328600" y="0"/>
                </a:cubicBezTo>
                <a:cubicBezTo>
                  <a:pt x="3534260" y="24430"/>
                  <a:pt x="3723502" y="17455"/>
                  <a:pt x="3846825" y="0"/>
                </a:cubicBezTo>
                <a:cubicBezTo>
                  <a:pt x="3970149" y="-17455"/>
                  <a:pt x="4154746" y="6319"/>
                  <a:pt x="4291968" y="0"/>
                </a:cubicBezTo>
                <a:cubicBezTo>
                  <a:pt x="4429190" y="-6319"/>
                  <a:pt x="4563809" y="-38"/>
                  <a:pt x="4810193" y="0"/>
                </a:cubicBezTo>
                <a:cubicBezTo>
                  <a:pt x="5056577" y="38"/>
                  <a:pt x="5451795" y="-33311"/>
                  <a:pt x="5620750" y="0"/>
                </a:cubicBezTo>
                <a:cubicBezTo>
                  <a:pt x="5789705" y="33311"/>
                  <a:pt x="5976153" y="-5632"/>
                  <a:pt x="6212058" y="0"/>
                </a:cubicBezTo>
                <a:cubicBezTo>
                  <a:pt x="6447963" y="5632"/>
                  <a:pt x="6950048" y="-14371"/>
                  <a:pt x="7308304" y="0"/>
                </a:cubicBezTo>
                <a:cubicBezTo>
                  <a:pt x="7293685" y="278977"/>
                  <a:pt x="7297989" y="399481"/>
                  <a:pt x="7308304" y="588469"/>
                </a:cubicBezTo>
                <a:cubicBezTo>
                  <a:pt x="7318619" y="777457"/>
                  <a:pt x="7311418" y="935061"/>
                  <a:pt x="7308304" y="1201457"/>
                </a:cubicBezTo>
                <a:cubicBezTo>
                  <a:pt x="7305190" y="1467853"/>
                  <a:pt x="7303339" y="1598616"/>
                  <a:pt x="7308304" y="1740887"/>
                </a:cubicBezTo>
                <a:cubicBezTo>
                  <a:pt x="7313270" y="1883158"/>
                  <a:pt x="7336536" y="2164992"/>
                  <a:pt x="7308304" y="2451953"/>
                </a:cubicBezTo>
                <a:cubicBezTo>
                  <a:pt x="7092250" y="2426545"/>
                  <a:pt x="7015696" y="2469601"/>
                  <a:pt x="6790079" y="2451953"/>
                </a:cubicBezTo>
                <a:cubicBezTo>
                  <a:pt x="6564463" y="2434305"/>
                  <a:pt x="6496474" y="2438693"/>
                  <a:pt x="6271854" y="2451953"/>
                </a:cubicBezTo>
                <a:cubicBezTo>
                  <a:pt x="6047234" y="2465213"/>
                  <a:pt x="5801364" y="2459551"/>
                  <a:pt x="5680545" y="2451953"/>
                </a:cubicBezTo>
                <a:cubicBezTo>
                  <a:pt x="5559726" y="2444355"/>
                  <a:pt x="5323882" y="2474605"/>
                  <a:pt x="5016154" y="2451953"/>
                </a:cubicBezTo>
                <a:cubicBezTo>
                  <a:pt x="4708426" y="2429301"/>
                  <a:pt x="4521478" y="2422230"/>
                  <a:pt x="4205597" y="2451953"/>
                </a:cubicBezTo>
                <a:cubicBezTo>
                  <a:pt x="3889716" y="2481676"/>
                  <a:pt x="3631765" y="2418005"/>
                  <a:pt x="3468122" y="2451953"/>
                </a:cubicBezTo>
                <a:cubicBezTo>
                  <a:pt x="3304480" y="2485901"/>
                  <a:pt x="3120378" y="2474445"/>
                  <a:pt x="2876814" y="2451953"/>
                </a:cubicBezTo>
                <a:cubicBezTo>
                  <a:pt x="2633250" y="2429461"/>
                  <a:pt x="2554982" y="2474974"/>
                  <a:pt x="2358589" y="2451953"/>
                </a:cubicBezTo>
                <a:cubicBezTo>
                  <a:pt x="2162197" y="2428932"/>
                  <a:pt x="1874002" y="2422706"/>
                  <a:pt x="1621115" y="2451953"/>
                </a:cubicBezTo>
                <a:cubicBezTo>
                  <a:pt x="1368228" y="2481200"/>
                  <a:pt x="1289488" y="2460339"/>
                  <a:pt x="1029806" y="2451953"/>
                </a:cubicBezTo>
                <a:cubicBezTo>
                  <a:pt x="770124" y="2443567"/>
                  <a:pt x="419809" y="2454118"/>
                  <a:pt x="0" y="2451953"/>
                </a:cubicBezTo>
                <a:cubicBezTo>
                  <a:pt x="24219" y="2214334"/>
                  <a:pt x="9274" y="2053671"/>
                  <a:pt x="0" y="1863484"/>
                </a:cubicBezTo>
                <a:cubicBezTo>
                  <a:pt x="-9274" y="1673297"/>
                  <a:pt x="-15826" y="1528316"/>
                  <a:pt x="0" y="1299535"/>
                </a:cubicBezTo>
                <a:cubicBezTo>
                  <a:pt x="15826" y="1070754"/>
                  <a:pt x="17899" y="1010478"/>
                  <a:pt x="0" y="735586"/>
                </a:cubicBezTo>
                <a:cubicBezTo>
                  <a:pt x="-17899" y="460694"/>
                  <a:pt x="15635" y="350719"/>
                  <a:pt x="0" y="0"/>
                </a:cubicBezTo>
                <a:close/>
              </a:path>
            </a:pathLst>
          </a:custGeom>
          <a:noFill/>
          <a:ln w="12700" cap="flat" cmpd="sng" algn="ctr">
            <a:solidFill>
              <a:srgbClr val="F39E5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lvl="0" indent="-342900" algn="just" latinLnBrk="0">
              <a:spcAft>
                <a:spcPts val="1000"/>
              </a:spcAft>
              <a:buFont typeface="Wingdings" panose="05000000000000000000" pitchFamily="2" charset="2"/>
              <a:buChar char="q"/>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Facebook</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Created in 2004 with the aim of connecting people to share information, news, videos and photos. It has 2.9 billion active users in 2022</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a:p>
            <a:pPr marL="342900" lvl="0" indent="-342900" algn="just" latinLnBrk="0">
              <a:spcAft>
                <a:spcPts val="1000"/>
              </a:spcAft>
              <a:buFont typeface="Wingdings" panose="05000000000000000000" pitchFamily="2" charset="2"/>
              <a:buChar char="q"/>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YouTube</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Created in 2005, it is the social network by excellence for video sharing, and gives its name to the profession of "youtubers". More than 2.5 billion active users by 2022</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a:p>
            <a:pPr marL="342900" lvl="0" indent="-342900" algn="just" latinLnBrk="0">
              <a:spcAft>
                <a:spcPts val="1000"/>
              </a:spcAft>
              <a:buFont typeface="Wingdings" panose="05000000000000000000" pitchFamily="2" charset="2"/>
              <a:buChar char="q"/>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Instagram</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Launched in 2010, it is mainly used to share videos and photos. 1.5 billion active users by 2022</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a:p>
            <a:pPr marL="342900" lvl="0" indent="-342900" algn="just" latinLnBrk="0">
              <a:spcAft>
                <a:spcPts val="1000"/>
              </a:spcAft>
              <a:buFont typeface="Wingdings" panose="05000000000000000000" pitchFamily="2" charset="2"/>
              <a:buChar char="q"/>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Twitter</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Founded in 2006, it is a microblogging social network, with short "tweets" of a maximum of 280 characters. More than 440 million active users by 2022</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a:p>
            <a:pPr marL="342900" lvl="0" indent="-342900" algn="just" latinLnBrk="0">
              <a:spcAft>
                <a:spcPts val="1000"/>
              </a:spcAft>
              <a:buFont typeface="Wingdings" panose="05000000000000000000" pitchFamily="2" charset="2"/>
              <a:buChar char="q"/>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LinkedIn</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Professional social network founded in 2002, with 310 million monthly active users by 2022</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p:txBody>
      </p:sp>
      <p:pic>
        <p:nvPicPr>
          <p:cNvPr id="8" name="Imagen 7" descr="Logotipo, Icono&#10;&#10;Descripción generada automáticamente">
            <a:extLst>
              <a:ext uri="{FF2B5EF4-FFF2-40B4-BE49-F238E27FC236}">
                <a16:creationId xmlns:a16="http://schemas.microsoft.com/office/drawing/2014/main" id="{EC3B056C-DE6A-2FB1-46A3-34504E7834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52" y="1469771"/>
            <a:ext cx="412316" cy="412316"/>
          </a:xfrm>
          <a:prstGeom prst="rect">
            <a:avLst/>
          </a:prstGeom>
        </p:spPr>
      </p:pic>
      <p:pic>
        <p:nvPicPr>
          <p:cNvPr id="10" name="Imagen 9" descr="Imagen que contiene Icono&#10;&#10;Descripción generada automáticamente">
            <a:extLst>
              <a:ext uri="{FF2B5EF4-FFF2-40B4-BE49-F238E27FC236}">
                <a16:creationId xmlns:a16="http://schemas.microsoft.com/office/drawing/2014/main" id="{E2088224-B48C-9EB8-B067-12D7A838F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162" y="2052003"/>
            <a:ext cx="416353" cy="288032"/>
          </a:xfrm>
          <a:prstGeom prst="rect">
            <a:avLst/>
          </a:prstGeom>
        </p:spPr>
      </p:pic>
      <p:pic>
        <p:nvPicPr>
          <p:cNvPr id="12" name="Imagen 11" descr="Icono&#10;&#10;Descripción generada automáticamente">
            <a:extLst>
              <a:ext uri="{FF2B5EF4-FFF2-40B4-BE49-F238E27FC236}">
                <a16:creationId xmlns:a16="http://schemas.microsoft.com/office/drawing/2014/main" id="{596F59AB-64F4-0A87-C487-52875B2A03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162" y="2503783"/>
            <a:ext cx="412316" cy="412316"/>
          </a:xfrm>
          <a:prstGeom prst="rect">
            <a:avLst/>
          </a:prstGeom>
        </p:spPr>
      </p:pic>
      <p:pic>
        <p:nvPicPr>
          <p:cNvPr id="13" name="Imagen 12" descr="Un dibujo de una persona&#10;&#10;Descripción generada automáticamente con confianza baja">
            <a:extLst>
              <a:ext uri="{FF2B5EF4-FFF2-40B4-BE49-F238E27FC236}">
                <a16:creationId xmlns:a16="http://schemas.microsoft.com/office/drawing/2014/main" id="{D5C4F939-3924-E4C2-B127-C2EFAAA071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995" y="3022205"/>
            <a:ext cx="412317" cy="339156"/>
          </a:xfrm>
          <a:prstGeom prst="rect">
            <a:avLst/>
          </a:prstGeom>
        </p:spPr>
      </p:pic>
      <p:pic>
        <p:nvPicPr>
          <p:cNvPr id="14" name="Imagen 13" descr="Un dibujo de una cara feliz&#10;&#10;Descripción generada automáticamente con confianza baja">
            <a:extLst>
              <a:ext uri="{FF2B5EF4-FFF2-40B4-BE49-F238E27FC236}">
                <a16:creationId xmlns:a16="http://schemas.microsoft.com/office/drawing/2014/main" id="{72B6A561-9F64-528E-4D59-759EE6D5DD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999" y="3492163"/>
            <a:ext cx="380628" cy="380628"/>
          </a:xfrm>
          <a:prstGeom prst="rect">
            <a:avLst/>
          </a:prstGeom>
        </p:spPr>
      </p:pic>
    </p:spTree>
    <p:extLst>
      <p:ext uri="{BB962C8B-B14F-4D97-AF65-F5344CB8AC3E}">
        <p14:creationId xmlns:p14="http://schemas.microsoft.com/office/powerpoint/2010/main" val="347159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Social media</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Most popular social networks</a:t>
            </a:r>
            <a:endParaRPr lang="en-US" altLang="ko-KR" sz="1800" dirty="0"/>
          </a:p>
        </p:txBody>
      </p:sp>
      <p:sp>
        <p:nvSpPr>
          <p:cNvPr id="6" name="TextBox 15">
            <a:extLst>
              <a:ext uri="{FF2B5EF4-FFF2-40B4-BE49-F238E27FC236}">
                <a16:creationId xmlns:a16="http://schemas.microsoft.com/office/drawing/2014/main" id="{2113DB6B-E6C4-06BE-A404-8111BBA94D58}"/>
              </a:ext>
            </a:extLst>
          </p:cNvPr>
          <p:cNvSpPr txBox="1"/>
          <p:nvPr/>
        </p:nvSpPr>
        <p:spPr>
          <a:xfrm>
            <a:off x="936104" y="1736736"/>
            <a:ext cx="7308304" cy="1954381"/>
          </a:xfrm>
          <a:custGeom>
            <a:avLst/>
            <a:gdLst>
              <a:gd name="connsiteX0" fmla="*/ 0 w 7308304"/>
              <a:gd name="connsiteY0" fmla="*/ 0 h 1954381"/>
              <a:gd name="connsiteX1" fmla="*/ 445142 w 7308304"/>
              <a:gd name="connsiteY1" fmla="*/ 0 h 1954381"/>
              <a:gd name="connsiteX2" fmla="*/ 1182616 w 7308304"/>
              <a:gd name="connsiteY2" fmla="*/ 0 h 1954381"/>
              <a:gd name="connsiteX3" fmla="*/ 1627759 w 7308304"/>
              <a:gd name="connsiteY3" fmla="*/ 0 h 1954381"/>
              <a:gd name="connsiteX4" fmla="*/ 2219067 w 7308304"/>
              <a:gd name="connsiteY4" fmla="*/ 0 h 1954381"/>
              <a:gd name="connsiteX5" fmla="*/ 2737292 w 7308304"/>
              <a:gd name="connsiteY5" fmla="*/ 0 h 1954381"/>
              <a:gd name="connsiteX6" fmla="*/ 3328600 w 7308304"/>
              <a:gd name="connsiteY6" fmla="*/ 0 h 1954381"/>
              <a:gd name="connsiteX7" fmla="*/ 3846825 w 7308304"/>
              <a:gd name="connsiteY7" fmla="*/ 0 h 1954381"/>
              <a:gd name="connsiteX8" fmla="*/ 4291968 w 7308304"/>
              <a:gd name="connsiteY8" fmla="*/ 0 h 1954381"/>
              <a:gd name="connsiteX9" fmla="*/ 4810193 w 7308304"/>
              <a:gd name="connsiteY9" fmla="*/ 0 h 1954381"/>
              <a:gd name="connsiteX10" fmla="*/ 5620750 w 7308304"/>
              <a:gd name="connsiteY10" fmla="*/ 0 h 1954381"/>
              <a:gd name="connsiteX11" fmla="*/ 6212058 w 7308304"/>
              <a:gd name="connsiteY11" fmla="*/ 0 h 1954381"/>
              <a:gd name="connsiteX12" fmla="*/ 7308304 w 7308304"/>
              <a:gd name="connsiteY12" fmla="*/ 0 h 1954381"/>
              <a:gd name="connsiteX13" fmla="*/ 7308304 w 7308304"/>
              <a:gd name="connsiteY13" fmla="*/ 631917 h 1954381"/>
              <a:gd name="connsiteX14" fmla="*/ 7308304 w 7308304"/>
              <a:gd name="connsiteY14" fmla="*/ 1283377 h 1954381"/>
              <a:gd name="connsiteX15" fmla="*/ 7308304 w 7308304"/>
              <a:gd name="connsiteY15" fmla="*/ 1954381 h 1954381"/>
              <a:gd name="connsiteX16" fmla="*/ 6863162 w 7308304"/>
              <a:gd name="connsiteY16" fmla="*/ 1954381 h 1954381"/>
              <a:gd name="connsiteX17" fmla="*/ 6271854 w 7308304"/>
              <a:gd name="connsiteY17" fmla="*/ 1954381 h 1954381"/>
              <a:gd name="connsiteX18" fmla="*/ 5753628 w 7308304"/>
              <a:gd name="connsiteY18" fmla="*/ 1954381 h 1954381"/>
              <a:gd name="connsiteX19" fmla="*/ 5162320 w 7308304"/>
              <a:gd name="connsiteY19" fmla="*/ 1954381 h 1954381"/>
              <a:gd name="connsiteX20" fmla="*/ 4497929 w 7308304"/>
              <a:gd name="connsiteY20" fmla="*/ 1954381 h 1954381"/>
              <a:gd name="connsiteX21" fmla="*/ 3687372 w 7308304"/>
              <a:gd name="connsiteY21" fmla="*/ 1954381 h 1954381"/>
              <a:gd name="connsiteX22" fmla="*/ 2949897 w 7308304"/>
              <a:gd name="connsiteY22" fmla="*/ 1954381 h 1954381"/>
              <a:gd name="connsiteX23" fmla="*/ 2358589 w 7308304"/>
              <a:gd name="connsiteY23" fmla="*/ 1954381 h 1954381"/>
              <a:gd name="connsiteX24" fmla="*/ 1840364 w 7308304"/>
              <a:gd name="connsiteY24" fmla="*/ 1954381 h 1954381"/>
              <a:gd name="connsiteX25" fmla="*/ 1102890 w 7308304"/>
              <a:gd name="connsiteY25" fmla="*/ 1954381 h 1954381"/>
              <a:gd name="connsiteX26" fmla="*/ 0 w 7308304"/>
              <a:gd name="connsiteY26" fmla="*/ 1954381 h 1954381"/>
              <a:gd name="connsiteX27" fmla="*/ 0 w 7308304"/>
              <a:gd name="connsiteY27" fmla="*/ 1283377 h 1954381"/>
              <a:gd name="connsiteX28" fmla="*/ 0 w 7308304"/>
              <a:gd name="connsiteY28" fmla="*/ 690548 h 1954381"/>
              <a:gd name="connsiteX29" fmla="*/ 0 w 7308304"/>
              <a:gd name="connsiteY29" fmla="*/ 0 h 195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08304" h="1954381" extrusionOk="0">
                <a:moveTo>
                  <a:pt x="0" y="0"/>
                </a:moveTo>
                <a:cubicBezTo>
                  <a:pt x="108671" y="8024"/>
                  <a:pt x="258773" y="-13794"/>
                  <a:pt x="445142" y="0"/>
                </a:cubicBezTo>
                <a:cubicBezTo>
                  <a:pt x="631511" y="13794"/>
                  <a:pt x="840404" y="-1186"/>
                  <a:pt x="1182616" y="0"/>
                </a:cubicBezTo>
                <a:cubicBezTo>
                  <a:pt x="1524828" y="1186"/>
                  <a:pt x="1481138" y="6205"/>
                  <a:pt x="1627759" y="0"/>
                </a:cubicBezTo>
                <a:cubicBezTo>
                  <a:pt x="1774380" y="-6205"/>
                  <a:pt x="1996871" y="-23420"/>
                  <a:pt x="2219067" y="0"/>
                </a:cubicBezTo>
                <a:cubicBezTo>
                  <a:pt x="2441263" y="23420"/>
                  <a:pt x="2560954" y="1857"/>
                  <a:pt x="2737292" y="0"/>
                </a:cubicBezTo>
                <a:cubicBezTo>
                  <a:pt x="2913630" y="-1857"/>
                  <a:pt x="3122940" y="-24430"/>
                  <a:pt x="3328600" y="0"/>
                </a:cubicBezTo>
                <a:cubicBezTo>
                  <a:pt x="3534260" y="24430"/>
                  <a:pt x="3723502" y="17455"/>
                  <a:pt x="3846825" y="0"/>
                </a:cubicBezTo>
                <a:cubicBezTo>
                  <a:pt x="3970149" y="-17455"/>
                  <a:pt x="4154746" y="6319"/>
                  <a:pt x="4291968" y="0"/>
                </a:cubicBezTo>
                <a:cubicBezTo>
                  <a:pt x="4429190" y="-6319"/>
                  <a:pt x="4563809" y="-38"/>
                  <a:pt x="4810193" y="0"/>
                </a:cubicBezTo>
                <a:cubicBezTo>
                  <a:pt x="5056577" y="38"/>
                  <a:pt x="5451795" y="-33311"/>
                  <a:pt x="5620750" y="0"/>
                </a:cubicBezTo>
                <a:cubicBezTo>
                  <a:pt x="5789705" y="33311"/>
                  <a:pt x="5976153" y="-5632"/>
                  <a:pt x="6212058" y="0"/>
                </a:cubicBezTo>
                <a:cubicBezTo>
                  <a:pt x="6447963" y="5632"/>
                  <a:pt x="6950048" y="-14371"/>
                  <a:pt x="7308304" y="0"/>
                </a:cubicBezTo>
                <a:cubicBezTo>
                  <a:pt x="7307553" y="287111"/>
                  <a:pt x="7335503" y="402261"/>
                  <a:pt x="7308304" y="631917"/>
                </a:cubicBezTo>
                <a:cubicBezTo>
                  <a:pt x="7281105" y="861573"/>
                  <a:pt x="7284296" y="966584"/>
                  <a:pt x="7308304" y="1283377"/>
                </a:cubicBezTo>
                <a:cubicBezTo>
                  <a:pt x="7332312" y="1600170"/>
                  <a:pt x="7326002" y="1668848"/>
                  <a:pt x="7308304" y="1954381"/>
                </a:cubicBezTo>
                <a:cubicBezTo>
                  <a:pt x="7087273" y="1939116"/>
                  <a:pt x="7057469" y="1968651"/>
                  <a:pt x="6863162" y="1954381"/>
                </a:cubicBezTo>
                <a:cubicBezTo>
                  <a:pt x="6668855" y="1940111"/>
                  <a:pt x="6537147" y="1942425"/>
                  <a:pt x="6271854" y="1954381"/>
                </a:cubicBezTo>
                <a:cubicBezTo>
                  <a:pt x="6006561" y="1966337"/>
                  <a:pt x="5984596" y="1942394"/>
                  <a:pt x="5753628" y="1954381"/>
                </a:cubicBezTo>
                <a:cubicBezTo>
                  <a:pt x="5522660" y="1966368"/>
                  <a:pt x="5283108" y="1961325"/>
                  <a:pt x="5162320" y="1954381"/>
                </a:cubicBezTo>
                <a:cubicBezTo>
                  <a:pt x="5041532" y="1947437"/>
                  <a:pt x="4805657" y="1977033"/>
                  <a:pt x="4497929" y="1954381"/>
                </a:cubicBezTo>
                <a:cubicBezTo>
                  <a:pt x="4190201" y="1931729"/>
                  <a:pt x="4003253" y="1924658"/>
                  <a:pt x="3687372" y="1954381"/>
                </a:cubicBezTo>
                <a:cubicBezTo>
                  <a:pt x="3371491" y="1984104"/>
                  <a:pt x="3113540" y="1920433"/>
                  <a:pt x="2949897" y="1954381"/>
                </a:cubicBezTo>
                <a:cubicBezTo>
                  <a:pt x="2786255" y="1988329"/>
                  <a:pt x="2602153" y="1976873"/>
                  <a:pt x="2358589" y="1954381"/>
                </a:cubicBezTo>
                <a:cubicBezTo>
                  <a:pt x="2115025" y="1931889"/>
                  <a:pt x="2036757" y="1977402"/>
                  <a:pt x="1840364" y="1954381"/>
                </a:cubicBezTo>
                <a:cubicBezTo>
                  <a:pt x="1643972" y="1931360"/>
                  <a:pt x="1355777" y="1925134"/>
                  <a:pt x="1102890" y="1954381"/>
                </a:cubicBezTo>
                <a:cubicBezTo>
                  <a:pt x="850003" y="1983628"/>
                  <a:pt x="271662" y="1949267"/>
                  <a:pt x="0" y="1954381"/>
                </a:cubicBezTo>
                <a:cubicBezTo>
                  <a:pt x="-20661" y="1815844"/>
                  <a:pt x="16534" y="1560977"/>
                  <a:pt x="0" y="1283377"/>
                </a:cubicBezTo>
                <a:cubicBezTo>
                  <a:pt x="-16534" y="1005777"/>
                  <a:pt x="17377" y="955577"/>
                  <a:pt x="0" y="690548"/>
                </a:cubicBezTo>
                <a:cubicBezTo>
                  <a:pt x="-17377" y="425519"/>
                  <a:pt x="-19703" y="312247"/>
                  <a:pt x="0" y="0"/>
                </a:cubicBezTo>
                <a:close/>
              </a:path>
            </a:pathLst>
          </a:custGeom>
          <a:noFill/>
          <a:ln w="12700" cap="flat" cmpd="sng" algn="ctr">
            <a:solidFill>
              <a:srgbClr val="F39E5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marL="342900" indent="-342900" algn="just" latinLnBrk="0">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TikTok</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Launched in 2016, it is used to share short videos, where music, editing and effects predominate. It already has 1 billion active users by 2022</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endParaRPr lang="en-GB" sz="1200" b="1">
              <a:solidFill>
                <a:schemeClr val="tx1">
                  <a:lumMod val="75000"/>
                  <a:lumOff val="25000"/>
                </a:schemeClr>
              </a:solidFill>
              <a:effectLst/>
              <a:ea typeface="Calibri" panose="020F0502020204030204" pitchFamily="34" charset="0"/>
              <a:cs typeface="Times New Roman" panose="02020603050405020304" pitchFamily="18" charset="0"/>
            </a:endParaRPr>
          </a:p>
          <a:p>
            <a:pPr marL="342900" indent="-342900" algn="just" latinLnBrk="0">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Pinterest</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Created in 2010, it is a platform for sharing and discovering visual content. It has 444 million active users in 2022</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endParaRPr lang="en-GB" sz="1200" b="1">
              <a:solidFill>
                <a:schemeClr val="tx1">
                  <a:lumMod val="75000"/>
                  <a:lumOff val="25000"/>
                </a:schemeClr>
              </a:solidFill>
              <a:effectLst/>
              <a:ea typeface="Calibri" panose="020F0502020204030204" pitchFamily="34" charset="0"/>
              <a:cs typeface="Times New Roman" panose="02020603050405020304" pitchFamily="18" charset="0"/>
            </a:endParaRPr>
          </a:p>
          <a:p>
            <a:pPr marL="342900" lvl="0" indent="-342900" algn="just" latinLnBrk="0">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Reddit</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Started in 2005, it is a news and social bookmarking site with sub-communities or "subreddits". In 2022 it has 430 million monthly active users</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a:p>
            <a:pPr marL="342900" lvl="0" indent="-342900" algn="just" latinLnBrk="0">
              <a:spcAft>
                <a:spcPts val="1000"/>
              </a:spcAft>
              <a:buFont typeface="Symbol" panose="05050102010706020507" pitchFamily="18" charset="2"/>
              <a:buChar char=""/>
            </a:pPr>
            <a:r>
              <a:rPr lang="en-GB" sz="1200" b="1">
                <a:solidFill>
                  <a:schemeClr val="tx1">
                    <a:lumMod val="75000"/>
                    <a:lumOff val="25000"/>
                  </a:schemeClr>
                </a:solidFill>
                <a:effectLst/>
                <a:ea typeface="Calibri" panose="020F0502020204030204" pitchFamily="34" charset="0"/>
                <a:cs typeface="Times New Roman" panose="02020603050405020304" pitchFamily="18" charset="0"/>
              </a:rPr>
              <a:t>Twitch</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 </a:t>
            </a:r>
            <a:r>
              <a:rPr lang="en-GB" sz="1200">
                <a:solidFill>
                  <a:schemeClr val="tx1">
                    <a:lumMod val="75000"/>
                    <a:lumOff val="25000"/>
                  </a:schemeClr>
                </a:solidFill>
                <a:effectLst/>
                <a:latin typeface="Arial" panose="020B0604020202020204" pitchFamily="34" charset="0"/>
                <a:ea typeface="Calibri" panose="020F0502020204030204" pitchFamily="34" charset="0"/>
              </a:rPr>
              <a:t>Launched in 2011, it is one of the largest live streaming platforms. It has more than 140 million monthly active users in 2022</a:t>
            </a:r>
            <a:r>
              <a:rPr lang="en-GB" sz="1200">
                <a:solidFill>
                  <a:schemeClr val="tx1">
                    <a:lumMod val="75000"/>
                    <a:lumOff val="25000"/>
                  </a:schemeClr>
                </a:solidFill>
                <a:effectLst/>
                <a:ea typeface="Calibri" panose="020F0502020204030204" pitchFamily="34" charset="0"/>
                <a:cs typeface="Times New Roman" panose="02020603050405020304" pitchFamily="18" charset="0"/>
              </a:rPr>
              <a:t>.</a:t>
            </a:r>
          </a:p>
        </p:txBody>
      </p:sp>
      <p:pic>
        <p:nvPicPr>
          <p:cNvPr id="11" name="Imagen 10" descr="Logotipo, Icono&#10;&#10;Descripción generada automáticamente">
            <a:extLst>
              <a:ext uri="{FF2B5EF4-FFF2-40B4-BE49-F238E27FC236}">
                <a16:creationId xmlns:a16="http://schemas.microsoft.com/office/drawing/2014/main" id="{A3BDD899-7074-C448-C940-F3CC928D0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155" y="2221459"/>
            <a:ext cx="412316" cy="412316"/>
          </a:xfrm>
          <a:prstGeom prst="rect">
            <a:avLst/>
          </a:prstGeom>
        </p:spPr>
      </p:pic>
      <p:pic>
        <p:nvPicPr>
          <p:cNvPr id="15" name="Imagen 14" descr="Icono&#10;&#10;Descripción generada automáticamente">
            <a:extLst>
              <a:ext uri="{FF2B5EF4-FFF2-40B4-BE49-F238E27FC236}">
                <a16:creationId xmlns:a16="http://schemas.microsoft.com/office/drawing/2014/main" id="{4451CC22-0697-C6FB-E038-FA0A06CF8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442" y="2715883"/>
            <a:ext cx="473742" cy="473742"/>
          </a:xfrm>
          <a:prstGeom prst="rect">
            <a:avLst/>
          </a:prstGeom>
        </p:spPr>
      </p:pic>
      <p:pic>
        <p:nvPicPr>
          <p:cNvPr id="16" name="Imagen 15" descr="Icono&#10;&#10;Descripción generada automáticamente">
            <a:extLst>
              <a:ext uri="{FF2B5EF4-FFF2-40B4-BE49-F238E27FC236}">
                <a16:creationId xmlns:a16="http://schemas.microsoft.com/office/drawing/2014/main" id="{4891396E-5546-C979-0D5B-8C1478E8EC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61" y="3244715"/>
            <a:ext cx="412316" cy="412316"/>
          </a:xfrm>
          <a:prstGeom prst="rect">
            <a:avLst/>
          </a:prstGeom>
        </p:spPr>
      </p:pic>
      <p:pic>
        <p:nvPicPr>
          <p:cNvPr id="17" name="Imagen 16" descr="Logotipo&#10;&#10;Descripción generada automáticamente">
            <a:extLst>
              <a:ext uri="{FF2B5EF4-FFF2-40B4-BE49-F238E27FC236}">
                <a16:creationId xmlns:a16="http://schemas.microsoft.com/office/drawing/2014/main" id="{098E0D0F-131C-7933-36ED-DA1449A4D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251" y="1681645"/>
            <a:ext cx="411568" cy="411568"/>
          </a:xfrm>
          <a:prstGeom prst="rect">
            <a:avLst/>
          </a:prstGeom>
        </p:spPr>
      </p:pic>
    </p:spTree>
    <p:extLst>
      <p:ext uri="{BB962C8B-B14F-4D97-AF65-F5344CB8AC3E}">
        <p14:creationId xmlns:p14="http://schemas.microsoft.com/office/powerpoint/2010/main" val="335114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Uses of social media in the 21</a:t>
            </a:r>
            <a:r>
              <a:rPr lang="en-US" altLang="ko-KR" sz="2800" baseline="30000"/>
              <a:t>st</a:t>
            </a:r>
            <a:r>
              <a:rPr lang="en-US" altLang="ko-KR" sz="2800"/>
              <a:t> century</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Personal use</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67544" y="1671319"/>
            <a:ext cx="5328592" cy="2129750"/>
          </a:xfrm>
          <a:custGeom>
            <a:avLst/>
            <a:gdLst>
              <a:gd name="connsiteX0" fmla="*/ 0 w 5328592"/>
              <a:gd name="connsiteY0" fmla="*/ 0 h 2129750"/>
              <a:gd name="connsiteX1" fmla="*/ 506216 w 5328592"/>
              <a:gd name="connsiteY1" fmla="*/ 0 h 2129750"/>
              <a:gd name="connsiteX2" fmla="*/ 1225576 w 5328592"/>
              <a:gd name="connsiteY2" fmla="*/ 0 h 2129750"/>
              <a:gd name="connsiteX3" fmla="*/ 1731792 w 5328592"/>
              <a:gd name="connsiteY3" fmla="*/ 0 h 2129750"/>
              <a:gd name="connsiteX4" fmla="*/ 2344580 w 5328592"/>
              <a:gd name="connsiteY4" fmla="*/ 0 h 2129750"/>
              <a:gd name="connsiteX5" fmla="*/ 2904083 w 5328592"/>
              <a:gd name="connsiteY5" fmla="*/ 0 h 2129750"/>
              <a:gd name="connsiteX6" fmla="*/ 3516871 w 5328592"/>
              <a:gd name="connsiteY6" fmla="*/ 0 h 2129750"/>
              <a:gd name="connsiteX7" fmla="*/ 4076373 w 5328592"/>
              <a:gd name="connsiteY7" fmla="*/ 0 h 2129750"/>
              <a:gd name="connsiteX8" fmla="*/ 4582589 w 5328592"/>
              <a:gd name="connsiteY8" fmla="*/ 0 h 2129750"/>
              <a:gd name="connsiteX9" fmla="*/ 5328592 w 5328592"/>
              <a:gd name="connsiteY9" fmla="*/ 0 h 2129750"/>
              <a:gd name="connsiteX10" fmla="*/ 5328592 w 5328592"/>
              <a:gd name="connsiteY10" fmla="*/ 575033 h 2129750"/>
              <a:gd name="connsiteX11" fmla="*/ 5328592 w 5328592"/>
              <a:gd name="connsiteY11" fmla="*/ 1107470 h 2129750"/>
              <a:gd name="connsiteX12" fmla="*/ 5328592 w 5328592"/>
              <a:gd name="connsiteY12" fmla="*/ 2129750 h 2129750"/>
              <a:gd name="connsiteX13" fmla="*/ 4555946 w 5328592"/>
              <a:gd name="connsiteY13" fmla="*/ 2129750 h 2129750"/>
              <a:gd name="connsiteX14" fmla="*/ 3783300 w 5328592"/>
              <a:gd name="connsiteY14" fmla="*/ 2129750 h 2129750"/>
              <a:gd name="connsiteX15" fmla="*/ 3010654 w 5328592"/>
              <a:gd name="connsiteY15" fmla="*/ 2129750 h 2129750"/>
              <a:gd name="connsiteX16" fmla="*/ 2291295 w 5328592"/>
              <a:gd name="connsiteY16" fmla="*/ 2129750 h 2129750"/>
              <a:gd name="connsiteX17" fmla="*/ 1678506 w 5328592"/>
              <a:gd name="connsiteY17" fmla="*/ 2129750 h 2129750"/>
              <a:gd name="connsiteX18" fmla="*/ 1119004 w 5328592"/>
              <a:gd name="connsiteY18" fmla="*/ 2129750 h 2129750"/>
              <a:gd name="connsiteX19" fmla="*/ 0 w 5328592"/>
              <a:gd name="connsiteY19" fmla="*/ 2129750 h 2129750"/>
              <a:gd name="connsiteX20" fmla="*/ 0 w 5328592"/>
              <a:gd name="connsiteY20" fmla="*/ 1597313 h 2129750"/>
              <a:gd name="connsiteX21" fmla="*/ 0 w 5328592"/>
              <a:gd name="connsiteY21" fmla="*/ 1043578 h 2129750"/>
              <a:gd name="connsiteX22" fmla="*/ 0 w 5328592"/>
              <a:gd name="connsiteY22" fmla="*/ 489842 h 2129750"/>
              <a:gd name="connsiteX23" fmla="*/ 0 w 5328592"/>
              <a:gd name="connsiteY23" fmla="*/ 0 h 212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8592" h="2129750" extrusionOk="0">
                <a:moveTo>
                  <a:pt x="0" y="0"/>
                </a:moveTo>
                <a:cubicBezTo>
                  <a:pt x="208931" y="14483"/>
                  <a:pt x="387535" y="-523"/>
                  <a:pt x="506216" y="0"/>
                </a:cubicBezTo>
                <a:cubicBezTo>
                  <a:pt x="624897" y="523"/>
                  <a:pt x="917859" y="30607"/>
                  <a:pt x="1225576" y="0"/>
                </a:cubicBezTo>
                <a:cubicBezTo>
                  <a:pt x="1533293" y="-30607"/>
                  <a:pt x="1582622" y="-11384"/>
                  <a:pt x="1731792" y="0"/>
                </a:cubicBezTo>
                <a:cubicBezTo>
                  <a:pt x="1880962" y="11384"/>
                  <a:pt x="2197576" y="12525"/>
                  <a:pt x="2344580" y="0"/>
                </a:cubicBezTo>
                <a:cubicBezTo>
                  <a:pt x="2491584" y="-12525"/>
                  <a:pt x="2724847" y="7168"/>
                  <a:pt x="2904083" y="0"/>
                </a:cubicBezTo>
                <a:cubicBezTo>
                  <a:pt x="3083319" y="-7168"/>
                  <a:pt x="3259560" y="23333"/>
                  <a:pt x="3516871" y="0"/>
                </a:cubicBezTo>
                <a:cubicBezTo>
                  <a:pt x="3774182" y="-23333"/>
                  <a:pt x="3828413" y="-11639"/>
                  <a:pt x="4076373" y="0"/>
                </a:cubicBezTo>
                <a:cubicBezTo>
                  <a:pt x="4324333" y="11639"/>
                  <a:pt x="4461584" y="9147"/>
                  <a:pt x="4582589" y="0"/>
                </a:cubicBezTo>
                <a:cubicBezTo>
                  <a:pt x="4703594" y="-9147"/>
                  <a:pt x="4993430" y="-5232"/>
                  <a:pt x="5328592" y="0"/>
                </a:cubicBezTo>
                <a:cubicBezTo>
                  <a:pt x="5314089" y="235271"/>
                  <a:pt x="5351452" y="368885"/>
                  <a:pt x="5328592" y="575033"/>
                </a:cubicBezTo>
                <a:cubicBezTo>
                  <a:pt x="5305732" y="781181"/>
                  <a:pt x="5340341" y="942852"/>
                  <a:pt x="5328592" y="1107470"/>
                </a:cubicBezTo>
                <a:cubicBezTo>
                  <a:pt x="5316843" y="1272088"/>
                  <a:pt x="5325630" y="1829460"/>
                  <a:pt x="5328592" y="2129750"/>
                </a:cubicBezTo>
                <a:cubicBezTo>
                  <a:pt x="4965555" y="2123970"/>
                  <a:pt x="4814108" y="2148232"/>
                  <a:pt x="4555946" y="2129750"/>
                </a:cubicBezTo>
                <a:cubicBezTo>
                  <a:pt x="4297784" y="2111268"/>
                  <a:pt x="3990022" y="2158354"/>
                  <a:pt x="3783300" y="2129750"/>
                </a:cubicBezTo>
                <a:cubicBezTo>
                  <a:pt x="3576578" y="2101146"/>
                  <a:pt x="3361803" y="2154376"/>
                  <a:pt x="3010654" y="2129750"/>
                </a:cubicBezTo>
                <a:cubicBezTo>
                  <a:pt x="2659505" y="2105124"/>
                  <a:pt x="2554398" y="2124996"/>
                  <a:pt x="2291295" y="2129750"/>
                </a:cubicBezTo>
                <a:cubicBezTo>
                  <a:pt x="2028192" y="2134504"/>
                  <a:pt x="1824195" y="2148687"/>
                  <a:pt x="1678506" y="2129750"/>
                </a:cubicBezTo>
                <a:cubicBezTo>
                  <a:pt x="1532817" y="2110813"/>
                  <a:pt x="1337162" y="2118682"/>
                  <a:pt x="1119004" y="2129750"/>
                </a:cubicBezTo>
                <a:cubicBezTo>
                  <a:pt x="900846" y="2140818"/>
                  <a:pt x="437513" y="2162706"/>
                  <a:pt x="0" y="2129750"/>
                </a:cubicBezTo>
                <a:cubicBezTo>
                  <a:pt x="-6249" y="1945329"/>
                  <a:pt x="25794" y="1754077"/>
                  <a:pt x="0" y="1597313"/>
                </a:cubicBezTo>
                <a:cubicBezTo>
                  <a:pt x="-25794" y="1440549"/>
                  <a:pt x="311" y="1157799"/>
                  <a:pt x="0" y="1043578"/>
                </a:cubicBezTo>
                <a:cubicBezTo>
                  <a:pt x="-311" y="929358"/>
                  <a:pt x="-15939" y="654188"/>
                  <a:pt x="0" y="489842"/>
                </a:cubicBezTo>
                <a:cubicBezTo>
                  <a:pt x="15939" y="325496"/>
                  <a:pt x="2592" y="206545"/>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Nowadays, we could say that the main use of social networks is for personal use: they allow you to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keep up</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with the latest news,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meet</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new people, keep in touch with people you already know from anywhere in the world,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interact</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with different types of publications, and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be entertained </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by a huge amount of audiovisual content.</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Social media is fun, open and dynamic, but remember to use it responsibly - don't spend your whole day refreshing your Instagram homepage!</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descr="Interfaz de usuario gráfica, Aplicación&#10;&#10;Descripción generada automáticamente">
            <a:extLst>
              <a:ext uri="{FF2B5EF4-FFF2-40B4-BE49-F238E27FC236}">
                <a16:creationId xmlns:a16="http://schemas.microsoft.com/office/drawing/2014/main" id="{5012CB9D-4D11-209F-D6DB-86B4A7752A19}"/>
              </a:ext>
            </a:extLst>
          </p:cNvPr>
          <p:cNvPicPr>
            <a:picLocks noChangeAspect="1"/>
          </p:cNvPicPr>
          <p:nvPr/>
        </p:nvPicPr>
        <p:blipFill rotWithShape="1">
          <a:blip r:embed="rId2">
            <a:extLst>
              <a:ext uri="{28A0092B-C50C-407E-A947-70E740481C1C}">
                <a14:useLocalDpi xmlns:a14="http://schemas.microsoft.com/office/drawing/2010/main" val="0"/>
              </a:ext>
            </a:extLst>
          </a:blip>
          <a:srcRect l="1832" t="3801" r="66859" b="5201"/>
          <a:stretch/>
        </p:blipFill>
        <p:spPr>
          <a:xfrm>
            <a:off x="6372200" y="915566"/>
            <a:ext cx="2117035" cy="3528392"/>
          </a:xfrm>
          <a:prstGeom prst="rect">
            <a:avLst/>
          </a:prstGeom>
        </p:spPr>
      </p:pic>
    </p:spTree>
    <p:extLst>
      <p:ext uri="{BB962C8B-B14F-4D97-AF65-F5344CB8AC3E}">
        <p14:creationId xmlns:p14="http://schemas.microsoft.com/office/powerpoint/2010/main" val="314759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Uses of social media in the 21</a:t>
            </a:r>
            <a:r>
              <a:rPr lang="en-US" altLang="ko-KR" sz="2800" baseline="30000"/>
              <a:t>st</a:t>
            </a:r>
            <a:r>
              <a:rPr lang="en-US" altLang="ko-KR" sz="2800"/>
              <a:t> century</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Professional use</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67544" y="1468158"/>
            <a:ext cx="3960440" cy="2555508"/>
          </a:xfrm>
          <a:custGeom>
            <a:avLst/>
            <a:gdLst>
              <a:gd name="connsiteX0" fmla="*/ 0 w 3960440"/>
              <a:gd name="connsiteY0" fmla="*/ 0 h 2555508"/>
              <a:gd name="connsiteX1" fmla="*/ 541260 w 3960440"/>
              <a:gd name="connsiteY1" fmla="*/ 0 h 2555508"/>
              <a:gd name="connsiteX2" fmla="*/ 1240938 w 3960440"/>
              <a:gd name="connsiteY2" fmla="*/ 0 h 2555508"/>
              <a:gd name="connsiteX3" fmla="*/ 1782198 w 3960440"/>
              <a:gd name="connsiteY3" fmla="*/ 0 h 2555508"/>
              <a:gd name="connsiteX4" fmla="*/ 2402667 w 3960440"/>
              <a:gd name="connsiteY4" fmla="*/ 0 h 2555508"/>
              <a:gd name="connsiteX5" fmla="*/ 2983531 w 3960440"/>
              <a:gd name="connsiteY5" fmla="*/ 0 h 2555508"/>
              <a:gd name="connsiteX6" fmla="*/ 3960440 w 3960440"/>
              <a:gd name="connsiteY6" fmla="*/ 0 h 2555508"/>
              <a:gd name="connsiteX7" fmla="*/ 3960440 w 3960440"/>
              <a:gd name="connsiteY7" fmla="*/ 587767 h 2555508"/>
              <a:gd name="connsiteX8" fmla="*/ 3960440 w 3960440"/>
              <a:gd name="connsiteY8" fmla="*/ 1175534 h 2555508"/>
              <a:gd name="connsiteX9" fmla="*/ 3960440 w 3960440"/>
              <a:gd name="connsiteY9" fmla="*/ 1737745 h 2555508"/>
              <a:gd name="connsiteX10" fmla="*/ 3960440 w 3960440"/>
              <a:gd name="connsiteY10" fmla="*/ 2555508 h 2555508"/>
              <a:gd name="connsiteX11" fmla="*/ 3300367 w 3960440"/>
              <a:gd name="connsiteY11" fmla="*/ 2555508 h 2555508"/>
              <a:gd name="connsiteX12" fmla="*/ 2600689 w 3960440"/>
              <a:gd name="connsiteY12" fmla="*/ 2555508 h 2555508"/>
              <a:gd name="connsiteX13" fmla="*/ 1980220 w 3960440"/>
              <a:gd name="connsiteY13" fmla="*/ 2555508 h 2555508"/>
              <a:gd name="connsiteX14" fmla="*/ 1240938 w 3960440"/>
              <a:gd name="connsiteY14" fmla="*/ 2555508 h 2555508"/>
              <a:gd name="connsiteX15" fmla="*/ 0 w 3960440"/>
              <a:gd name="connsiteY15" fmla="*/ 2555508 h 2555508"/>
              <a:gd name="connsiteX16" fmla="*/ 0 w 3960440"/>
              <a:gd name="connsiteY16" fmla="*/ 1891076 h 2555508"/>
              <a:gd name="connsiteX17" fmla="*/ 0 w 3960440"/>
              <a:gd name="connsiteY17" fmla="*/ 1303309 h 2555508"/>
              <a:gd name="connsiteX18" fmla="*/ 0 w 3960440"/>
              <a:gd name="connsiteY18" fmla="*/ 715542 h 2555508"/>
              <a:gd name="connsiteX19" fmla="*/ 0 w 3960440"/>
              <a:gd name="connsiteY19" fmla="*/ 0 h 255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0440" h="2555508" extrusionOk="0">
                <a:moveTo>
                  <a:pt x="0" y="0"/>
                </a:moveTo>
                <a:cubicBezTo>
                  <a:pt x="152093" y="-23244"/>
                  <a:pt x="413635" y="-26783"/>
                  <a:pt x="541260" y="0"/>
                </a:cubicBezTo>
                <a:cubicBezTo>
                  <a:pt x="668885" y="26783"/>
                  <a:pt x="902131" y="10889"/>
                  <a:pt x="1240938" y="0"/>
                </a:cubicBezTo>
                <a:cubicBezTo>
                  <a:pt x="1579745" y="-10889"/>
                  <a:pt x="1655572" y="-10043"/>
                  <a:pt x="1782198" y="0"/>
                </a:cubicBezTo>
                <a:cubicBezTo>
                  <a:pt x="1908824" y="10043"/>
                  <a:pt x="2137982" y="6276"/>
                  <a:pt x="2402667" y="0"/>
                </a:cubicBezTo>
                <a:cubicBezTo>
                  <a:pt x="2667352" y="-6276"/>
                  <a:pt x="2719210" y="16773"/>
                  <a:pt x="2983531" y="0"/>
                </a:cubicBezTo>
                <a:cubicBezTo>
                  <a:pt x="3247852" y="-16773"/>
                  <a:pt x="3658250" y="-24206"/>
                  <a:pt x="3960440" y="0"/>
                </a:cubicBezTo>
                <a:cubicBezTo>
                  <a:pt x="3942985" y="149286"/>
                  <a:pt x="3939725" y="468895"/>
                  <a:pt x="3960440" y="587767"/>
                </a:cubicBezTo>
                <a:cubicBezTo>
                  <a:pt x="3981155" y="706639"/>
                  <a:pt x="3969123" y="954196"/>
                  <a:pt x="3960440" y="1175534"/>
                </a:cubicBezTo>
                <a:cubicBezTo>
                  <a:pt x="3951757" y="1396872"/>
                  <a:pt x="3973860" y="1567473"/>
                  <a:pt x="3960440" y="1737745"/>
                </a:cubicBezTo>
                <a:cubicBezTo>
                  <a:pt x="3947020" y="1908017"/>
                  <a:pt x="3959087" y="2319507"/>
                  <a:pt x="3960440" y="2555508"/>
                </a:cubicBezTo>
                <a:cubicBezTo>
                  <a:pt x="3690659" y="2533288"/>
                  <a:pt x="3628659" y="2559436"/>
                  <a:pt x="3300367" y="2555508"/>
                </a:cubicBezTo>
                <a:cubicBezTo>
                  <a:pt x="2972075" y="2551580"/>
                  <a:pt x="2895352" y="2551263"/>
                  <a:pt x="2600689" y="2555508"/>
                </a:cubicBezTo>
                <a:cubicBezTo>
                  <a:pt x="2306026" y="2559753"/>
                  <a:pt x="2112543" y="2577470"/>
                  <a:pt x="1980220" y="2555508"/>
                </a:cubicBezTo>
                <a:cubicBezTo>
                  <a:pt x="1847897" y="2533546"/>
                  <a:pt x="1456788" y="2519726"/>
                  <a:pt x="1240938" y="2555508"/>
                </a:cubicBezTo>
                <a:cubicBezTo>
                  <a:pt x="1025088" y="2591290"/>
                  <a:pt x="491672" y="2596521"/>
                  <a:pt x="0" y="2555508"/>
                </a:cubicBezTo>
                <a:cubicBezTo>
                  <a:pt x="3330" y="2254729"/>
                  <a:pt x="31118" y="2130451"/>
                  <a:pt x="0" y="1891076"/>
                </a:cubicBezTo>
                <a:cubicBezTo>
                  <a:pt x="-31118" y="1651701"/>
                  <a:pt x="-9527" y="1588280"/>
                  <a:pt x="0" y="1303309"/>
                </a:cubicBezTo>
                <a:cubicBezTo>
                  <a:pt x="9527" y="1018338"/>
                  <a:pt x="16701" y="923626"/>
                  <a:pt x="0" y="715542"/>
                </a:cubicBezTo>
                <a:cubicBezTo>
                  <a:pt x="-16701" y="507458"/>
                  <a:pt x="31994" y="221271"/>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In addition to the personal use of social networks, they can also be used professionally, whether for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job search</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business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networking</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or as a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corporate social network</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For networking, there are social networks such as LinkedIn, Xing or Womenalia, while from the point of view of a company, it can be present in any social network that has the public to which its products or services are addressed, as a way to reach new and current customers.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Interfaz de usuario gráfica, Sitio web&#10;&#10;Descripción generada automáticamente">
            <a:extLst>
              <a:ext uri="{FF2B5EF4-FFF2-40B4-BE49-F238E27FC236}">
                <a16:creationId xmlns:a16="http://schemas.microsoft.com/office/drawing/2014/main" id="{1B96856B-9D97-6C57-E4E6-739536540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331838"/>
            <a:ext cx="3540562" cy="2862877"/>
          </a:xfrm>
          <a:prstGeom prst="rect">
            <a:avLst/>
          </a:prstGeom>
        </p:spPr>
      </p:pic>
    </p:spTree>
    <p:extLst>
      <p:ext uri="{BB962C8B-B14F-4D97-AF65-F5344CB8AC3E}">
        <p14:creationId xmlns:p14="http://schemas.microsoft.com/office/powerpoint/2010/main" val="367945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n-US" altLang="ko-KR" sz="2800"/>
              <a:t>Uses of social media in the 21</a:t>
            </a:r>
            <a:r>
              <a:rPr lang="en-US" altLang="ko-KR" sz="2800" baseline="30000"/>
              <a:t>st</a:t>
            </a:r>
            <a:r>
              <a:rPr lang="en-US" altLang="ko-KR" sz="2800"/>
              <a:t> century</a:t>
            </a:r>
            <a:endParaRPr lang="ko-KR" altLang="en-US" sz="28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p:txBody>
          <a:bodyPr/>
          <a:lstStyle/>
          <a:p>
            <a:pPr lvl="0"/>
            <a:r>
              <a:rPr lang="en-US" altLang="ko-KR" sz="1800"/>
              <a:t>Professional use</a:t>
            </a:r>
            <a:endParaRPr lang="en-US" altLang="ko-KR" sz="1800" dirty="0"/>
          </a:p>
        </p:txBody>
      </p:sp>
      <p:sp>
        <p:nvSpPr>
          <p:cNvPr id="5" name="TextBox 15">
            <a:extLst>
              <a:ext uri="{FF2B5EF4-FFF2-40B4-BE49-F238E27FC236}">
                <a16:creationId xmlns:a16="http://schemas.microsoft.com/office/drawing/2014/main" id="{E58D03E2-B724-DC99-58D6-C319A7E48C94}"/>
              </a:ext>
            </a:extLst>
          </p:cNvPr>
          <p:cNvSpPr txBox="1"/>
          <p:nvPr/>
        </p:nvSpPr>
        <p:spPr>
          <a:xfrm>
            <a:off x="4067944" y="1404038"/>
            <a:ext cx="4608512" cy="2683748"/>
          </a:xfrm>
          <a:custGeom>
            <a:avLst/>
            <a:gdLst>
              <a:gd name="connsiteX0" fmla="*/ 0 w 4608512"/>
              <a:gd name="connsiteY0" fmla="*/ 0 h 2683748"/>
              <a:gd name="connsiteX1" fmla="*/ 520103 w 4608512"/>
              <a:gd name="connsiteY1" fmla="*/ 0 h 2683748"/>
              <a:gd name="connsiteX2" fmla="*/ 1224547 w 4608512"/>
              <a:gd name="connsiteY2" fmla="*/ 0 h 2683748"/>
              <a:gd name="connsiteX3" fmla="*/ 1744651 w 4608512"/>
              <a:gd name="connsiteY3" fmla="*/ 0 h 2683748"/>
              <a:gd name="connsiteX4" fmla="*/ 2356925 w 4608512"/>
              <a:gd name="connsiteY4" fmla="*/ 0 h 2683748"/>
              <a:gd name="connsiteX5" fmla="*/ 2923113 w 4608512"/>
              <a:gd name="connsiteY5" fmla="*/ 0 h 2683748"/>
              <a:gd name="connsiteX6" fmla="*/ 3535387 w 4608512"/>
              <a:gd name="connsiteY6" fmla="*/ 0 h 2683748"/>
              <a:gd name="connsiteX7" fmla="*/ 4608512 w 4608512"/>
              <a:gd name="connsiteY7" fmla="*/ 0 h 2683748"/>
              <a:gd name="connsiteX8" fmla="*/ 4608512 w 4608512"/>
              <a:gd name="connsiteY8" fmla="*/ 590425 h 2683748"/>
              <a:gd name="connsiteX9" fmla="*/ 4608512 w 4608512"/>
              <a:gd name="connsiteY9" fmla="*/ 1180849 h 2683748"/>
              <a:gd name="connsiteX10" fmla="*/ 4608512 w 4608512"/>
              <a:gd name="connsiteY10" fmla="*/ 1878624 h 2683748"/>
              <a:gd name="connsiteX11" fmla="*/ 4608512 w 4608512"/>
              <a:gd name="connsiteY11" fmla="*/ 2683748 h 2683748"/>
              <a:gd name="connsiteX12" fmla="*/ 3857983 w 4608512"/>
              <a:gd name="connsiteY12" fmla="*/ 2683748 h 2683748"/>
              <a:gd name="connsiteX13" fmla="*/ 3245709 w 4608512"/>
              <a:gd name="connsiteY13" fmla="*/ 2683748 h 2683748"/>
              <a:gd name="connsiteX14" fmla="*/ 2495180 w 4608512"/>
              <a:gd name="connsiteY14" fmla="*/ 2683748 h 2683748"/>
              <a:gd name="connsiteX15" fmla="*/ 1744651 w 4608512"/>
              <a:gd name="connsiteY15" fmla="*/ 2683748 h 2683748"/>
              <a:gd name="connsiteX16" fmla="*/ 1040207 w 4608512"/>
              <a:gd name="connsiteY16" fmla="*/ 2683748 h 2683748"/>
              <a:gd name="connsiteX17" fmla="*/ 0 w 4608512"/>
              <a:gd name="connsiteY17" fmla="*/ 2683748 h 2683748"/>
              <a:gd name="connsiteX18" fmla="*/ 0 w 4608512"/>
              <a:gd name="connsiteY18" fmla="*/ 2066486 h 2683748"/>
              <a:gd name="connsiteX19" fmla="*/ 0 w 4608512"/>
              <a:gd name="connsiteY19" fmla="*/ 1341874 h 2683748"/>
              <a:gd name="connsiteX20" fmla="*/ 0 w 4608512"/>
              <a:gd name="connsiteY20" fmla="*/ 751449 h 2683748"/>
              <a:gd name="connsiteX21" fmla="*/ 0 w 4608512"/>
              <a:gd name="connsiteY21" fmla="*/ 0 h 268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08512" h="2683748" extrusionOk="0">
                <a:moveTo>
                  <a:pt x="0" y="0"/>
                </a:moveTo>
                <a:cubicBezTo>
                  <a:pt x="252798" y="-12007"/>
                  <a:pt x="336251" y="-1454"/>
                  <a:pt x="520103" y="0"/>
                </a:cubicBezTo>
                <a:cubicBezTo>
                  <a:pt x="703955" y="1454"/>
                  <a:pt x="878906" y="-14176"/>
                  <a:pt x="1224547" y="0"/>
                </a:cubicBezTo>
                <a:cubicBezTo>
                  <a:pt x="1570188" y="14176"/>
                  <a:pt x="1569617" y="1812"/>
                  <a:pt x="1744651" y="0"/>
                </a:cubicBezTo>
                <a:cubicBezTo>
                  <a:pt x="1919685" y="-1812"/>
                  <a:pt x="2130979" y="-11151"/>
                  <a:pt x="2356925" y="0"/>
                </a:cubicBezTo>
                <a:cubicBezTo>
                  <a:pt x="2582871" y="11151"/>
                  <a:pt x="2701779" y="20120"/>
                  <a:pt x="2923113" y="0"/>
                </a:cubicBezTo>
                <a:cubicBezTo>
                  <a:pt x="3144447" y="-20120"/>
                  <a:pt x="3312904" y="-2248"/>
                  <a:pt x="3535387" y="0"/>
                </a:cubicBezTo>
                <a:cubicBezTo>
                  <a:pt x="3757870" y="2248"/>
                  <a:pt x="4288215" y="10638"/>
                  <a:pt x="4608512" y="0"/>
                </a:cubicBezTo>
                <a:cubicBezTo>
                  <a:pt x="4633381" y="209529"/>
                  <a:pt x="4617374" y="444896"/>
                  <a:pt x="4608512" y="590425"/>
                </a:cubicBezTo>
                <a:cubicBezTo>
                  <a:pt x="4599650" y="735954"/>
                  <a:pt x="4632863" y="999769"/>
                  <a:pt x="4608512" y="1180849"/>
                </a:cubicBezTo>
                <a:cubicBezTo>
                  <a:pt x="4584161" y="1361929"/>
                  <a:pt x="4611198" y="1667669"/>
                  <a:pt x="4608512" y="1878624"/>
                </a:cubicBezTo>
                <a:cubicBezTo>
                  <a:pt x="4605826" y="2089580"/>
                  <a:pt x="4627268" y="2283049"/>
                  <a:pt x="4608512" y="2683748"/>
                </a:cubicBezTo>
                <a:cubicBezTo>
                  <a:pt x="4433088" y="2716054"/>
                  <a:pt x="4011307" y="2660748"/>
                  <a:pt x="3857983" y="2683748"/>
                </a:cubicBezTo>
                <a:cubicBezTo>
                  <a:pt x="3704659" y="2706748"/>
                  <a:pt x="3490866" y="2703695"/>
                  <a:pt x="3245709" y="2683748"/>
                </a:cubicBezTo>
                <a:cubicBezTo>
                  <a:pt x="3000552" y="2663801"/>
                  <a:pt x="2684378" y="2672521"/>
                  <a:pt x="2495180" y="2683748"/>
                </a:cubicBezTo>
                <a:cubicBezTo>
                  <a:pt x="2305982" y="2694975"/>
                  <a:pt x="2005797" y="2661011"/>
                  <a:pt x="1744651" y="2683748"/>
                </a:cubicBezTo>
                <a:cubicBezTo>
                  <a:pt x="1483505" y="2706485"/>
                  <a:pt x="1391580" y="2701001"/>
                  <a:pt x="1040207" y="2683748"/>
                </a:cubicBezTo>
                <a:cubicBezTo>
                  <a:pt x="688834" y="2666495"/>
                  <a:pt x="306593" y="2704584"/>
                  <a:pt x="0" y="2683748"/>
                </a:cubicBezTo>
                <a:cubicBezTo>
                  <a:pt x="-1085" y="2438804"/>
                  <a:pt x="-17255" y="2212224"/>
                  <a:pt x="0" y="2066486"/>
                </a:cubicBezTo>
                <a:cubicBezTo>
                  <a:pt x="17255" y="1920748"/>
                  <a:pt x="24277" y="1568441"/>
                  <a:pt x="0" y="1341874"/>
                </a:cubicBezTo>
                <a:cubicBezTo>
                  <a:pt x="-24277" y="1115307"/>
                  <a:pt x="-9610" y="1004589"/>
                  <a:pt x="0" y="751449"/>
                </a:cubicBezTo>
                <a:cubicBezTo>
                  <a:pt x="9610" y="498310"/>
                  <a:pt x="-2933" y="159170"/>
                  <a:pt x="0" y="0"/>
                </a:cubicBezTo>
                <a:close/>
              </a:path>
            </a:pathLst>
          </a:custGeom>
          <a:noFill/>
          <a:ln w="12700" cap="flat" cmpd="sng" algn="ctr">
            <a:solidFill>
              <a:srgbClr val="87B5BA"/>
            </a:solidFill>
            <a:prstDash val="solid"/>
            <a:round/>
            <a:headEnd type="none" w="med" len="med"/>
            <a:tailEnd type="none" w="med" len="med"/>
            <a:extLst>
              <a:ext uri="{C807C97D-BFC1-408E-A445-0C87EB9F89A2}">
                <ask:lineSketchStyleProps xmlns:ask="http://schemas.microsoft.com/office/drawing/2018/sketchyshapes" sd="2591388265">
                  <a:prstGeom prst="rect">
                    <a:avLst/>
                  </a:prstGeom>
                  <ask:type>
                    <ask:lineSketchFreehand/>
                  </ask:type>
                </ask:lineSketchStyleProps>
              </a:ext>
            </a:extLst>
          </a:ln>
        </p:spPr>
        <p:style>
          <a:lnRef idx="0">
            <a:scrgbClr r="0" g="0" b="0"/>
          </a:lnRef>
          <a:fillRef idx="0">
            <a:scrgbClr r="0" g="0" b="0"/>
          </a:fillRef>
          <a:effectRef idx="0">
            <a:scrgbClr r="0" g="0" b="0"/>
          </a:effectRef>
          <a:fontRef idx="minor">
            <a:schemeClr val="accent6"/>
          </a:fontRef>
        </p:style>
        <p:txBody>
          <a:bodyPr wrap="square" rtlCol="0" anchor="ctr">
            <a:spAutoFit/>
          </a:bodyPr>
          <a:lstStyle/>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As a result of the rise of social media, new professions have been created, such as the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community manager</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or "</a:t>
            </a:r>
            <a:r>
              <a:rPr lang="en-GB" sz="1200" b="1">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social media manager</a:t>
            </a: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 who work managing and administrating companies' social networks.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latinLnBrk="0">
              <a:lnSpc>
                <a:spcPct val="150000"/>
              </a:lnSpc>
              <a:spcAft>
                <a:spcPts val="1000"/>
              </a:spcAft>
            </a:pPr>
            <a:r>
              <a:rPr lang="en-GB" sz="1200">
                <a:solidFill>
                  <a:schemeClr val="tx1">
                    <a:lumMod val="75000"/>
                    <a:lumOff val="25000"/>
                  </a:schemeClr>
                </a:solidFill>
                <a:effectLst/>
                <a:latin typeface="Arial" panose="020B0604020202020204" pitchFamily="34" charset="0"/>
                <a:ea typeface="Calibri" panose="020F0502020204030204" pitchFamily="34" charset="0"/>
                <a:cs typeface="Times New Roman" panose="02020603050405020304" pitchFamily="18" charset="0"/>
              </a:rPr>
              <a:t>Social networks are also a valuable source of information, allowing researchers to extract highly relevant data for sociological studies that focus on people's social behaviour, as well as allowing companies themselves to learn valuable information for their business.</a:t>
            </a:r>
            <a:endParaRPr lang="en-GB"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Imagen que contiene Interfaz de usuario gráfica&#10;&#10;Descripción generada automáticamente">
            <a:extLst>
              <a:ext uri="{FF2B5EF4-FFF2-40B4-BE49-F238E27FC236}">
                <a16:creationId xmlns:a16="http://schemas.microsoft.com/office/drawing/2014/main" id="{1E7A7B9D-24A1-A845-16FB-1000BB935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145650"/>
            <a:ext cx="3096344" cy="3096344"/>
          </a:xfrm>
          <a:prstGeom prst="rect">
            <a:avLst/>
          </a:prstGeom>
        </p:spPr>
      </p:pic>
    </p:spTree>
    <p:extLst>
      <p:ext uri="{BB962C8B-B14F-4D97-AF65-F5344CB8AC3E}">
        <p14:creationId xmlns:p14="http://schemas.microsoft.com/office/powerpoint/2010/main" val="2839411797"/>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3728</Words>
  <Application>Microsoft Office PowerPoint</Application>
  <PresentationFormat>Presentación en pantalla (16:9)</PresentationFormat>
  <Paragraphs>271</Paragraphs>
  <Slides>36</Slides>
  <Notes>0</Notes>
  <HiddenSlides>0</HiddenSlides>
  <MMClips>0</MMClips>
  <ScaleCrop>false</ScaleCrop>
  <HeadingPairs>
    <vt:vector size="8" baseType="variant">
      <vt:variant>
        <vt:lpstr>Fuentes usadas</vt:lpstr>
      </vt:variant>
      <vt:variant>
        <vt:i4>5</vt:i4>
      </vt:variant>
      <vt:variant>
        <vt:lpstr>Tema</vt:lpstr>
      </vt:variant>
      <vt:variant>
        <vt:i4>3</vt:i4>
      </vt:variant>
      <vt:variant>
        <vt:lpstr>Servidores OLE incrustados</vt:lpstr>
      </vt:variant>
      <vt:variant>
        <vt:i4>0</vt:i4>
      </vt:variant>
      <vt:variant>
        <vt:lpstr>Títulos de diapositiva</vt:lpstr>
      </vt:variant>
      <vt:variant>
        <vt:i4>36</vt:i4>
      </vt:variant>
    </vt:vector>
  </HeadingPairs>
  <TitlesOfParts>
    <vt:vector size="44" baseType="lpstr">
      <vt:lpstr>Public Sans</vt:lpstr>
      <vt:lpstr>Arial</vt:lpstr>
      <vt:lpstr>Calibri</vt:lpstr>
      <vt:lpstr>Symbol</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Miriam Internet Web Solutions</cp:lastModifiedBy>
  <cp:revision>176</cp:revision>
  <dcterms:created xsi:type="dcterms:W3CDTF">2016-12-05T23:26:54Z</dcterms:created>
  <dcterms:modified xsi:type="dcterms:W3CDTF">2022-12-02T10:01:29Z</dcterms:modified>
</cp:coreProperties>
</file>