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4" r:id="rId2"/>
    <p:sldId id="261" r:id="rId3"/>
    <p:sldId id="309" r:id="rId4"/>
    <p:sldId id="275" r:id="rId5"/>
    <p:sldId id="266" r:id="rId6"/>
    <p:sldId id="301" r:id="rId7"/>
    <p:sldId id="310" r:id="rId8"/>
    <p:sldId id="303" r:id="rId9"/>
    <p:sldId id="311" r:id="rId10"/>
    <p:sldId id="306" r:id="rId11"/>
    <p:sldId id="307" r:id="rId12"/>
    <p:sldId id="308" r:id="rId13"/>
    <p:sldId id="276" r:id="rId14"/>
    <p:sldId id="345" r:id="rId15"/>
    <p:sldId id="346" r:id="rId16"/>
    <p:sldId id="347" r:id="rId17"/>
    <p:sldId id="348" r:id="rId18"/>
    <p:sldId id="349" r:id="rId19"/>
    <p:sldId id="350" r:id="rId20"/>
    <p:sldId id="351" r:id="rId21"/>
    <p:sldId id="352" r:id="rId22"/>
    <p:sldId id="353" r:id="rId23"/>
    <p:sldId id="354" r:id="rId24"/>
    <p:sldId id="305" r:id="rId25"/>
    <p:sldId id="314" r:id="rId26"/>
    <p:sldId id="313" r:id="rId27"/>
    <p:sldId id="315" r:id="rId28"/>
    <p:sldId id="278" r:id="rId29"/>
    <p:sldId id="296"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94660"/>
  </p:normalViewPr>
  <p:slideViewPr>
    <p:cSldViewPr snapToGrid="0">
      <p:cViewPr varScale="1">
        <p:scale>
          <a:sx n="62" d="100"/>
          <a:sy n="62" d="100"/>
        </p:scale>
        <p:origin x="3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784E2-D853-42B7-B0CD-593C4427D766}" type="datetimeFigureOut">
              <a:rPr lang="en-GB" smtClean="0"/>
              <a:t>16/01/2023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15B8-BD01-48EE-A111-1295C00C75D8}" type="slidenum">
              <a:rPr lang="en-GB" smtClean="0"/>
              <a:t>‹#›</a:t>
            </a:fld>
            <a:endParaRPr lang="en-GB"/>
          </a:p>
        </p:txBody>
      </p:sp>
    </p:spTree>
    <p:extLst>
      <p:ext uri="{BB962C8B-B14F-4D97-AF65-F5344CB8AC3E}">
        <p14:creationId xmlns:p14="http://schemas.microsoft.com/office/powerpoint/2010/main" val="281569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BC15B8-BD01-48EE-A111-1295C00C75D8}" type="slidenum">
              <a:rPr lang="en-GB" smtClean="0"/>
              <a:t>10</a:t>
            </a:fld>
            <a:endParaRPr lang="en-GB"/>
          </a:p>
        </p:txBody>
      </p:sp>
    </p:spTree>
    <p:extLst>
      <p:ext uri="{BB962C8B-B14F-4D97-AF65-F5344CB8AC3E}">
        <p14:creationId xmlns:p14="http://schemas.microsoft.com/office/powerpoint/2010/main" val="39945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8379-C352-AF2B-3468-6BC40B00F8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F419AEA-BBAA-F30A-CA17-1E695DD0E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92C1302-8629-8700-D5DD-6C5A6E55A782}"/>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5" name="Footer Placeholder 4">
            <a:extLst>
              <a:ext uri="{FF2B5EF4-FFF2-40B4-BE49-F238E27FC236}">
                <a16:creationId xmlns:a16="http://schemas.microsoft.com/office/drawing/2014/main" id="{D1755EEB-3DED-EAB0-217D-11D5DC01B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19405-7920-38E5-06EE-5CC212A7A1E5}"/>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77962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7EF3-C12C-3112-4400-7904A75CD67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85545A4-D5E1-7DFA-5B05-ABDD1E7BBC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A47A04-27D2-2176-D3E0-4801187A2E3D}"/>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5" name="Footer Placeholder 4">
            <a:extLst>
              <a:ext uri="{FF2B5EF4-FFF2-40B4-BE49-F238E27FC236}">
                <a16:creationId xmlns:a16="http://schemas.microsoft.com/office/drawing/2014/main" id="{0A3E4089-F833-4638-5B70-29AF6C0C7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72748-8DC7-BBD7-A159-3B1ACCE0DD0A}"/>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27572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BE7-E650-AF4B-760E-FE167A9222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F16587-22E8-3ACD-F5AD-1C90890AC96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63D47-4812-F1FE-1519-A4370545547E}"/>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5" name="Footer Placeholder 4">
            <a:extLst>
              <a:ext uri="{FF2B5EF4-FFF2-40B4-BE49-F238E27FC236}">
                <a16:creationId xmlns:a16="http://schemas.microsoft.com/office/drawing/2014/main" id="{257786E7-4CE9-D625-C4A9-2E17889D7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D59C5-7C4C-B1BF-B3B4-768D128ADEC1}"/>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79241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Rectangle 1"/>
          <p:cNvSpPr/>
          <p:nvPr userDrawn="1"/>
        </p:nvSpPr>
        <p:spPr>
          <a:xfrm>
            <a:off x="2821478" y="1124744"/>
            <a:ext cx="6528725"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5" name="Rectangle 4"/>
          <p:cNvSpPr/>
          <p:nvPr userDrawn="1"/>
        </p:nvSpPr>
        <p:spPr>
          <a:xfrm>
            <a:off x="2821478" y="0"/>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2821478" y="6597352"/>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2821478" y="4066024"/>
            <a:ext cx="6528725"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821478" y="4834109"/>
            <a:ext cx="652872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3421619" y="1194915"/>
            <a:ext cx="4904740" cy="2451947"/>
          </a:xfrm>
          <a:prstGeom prst="rect">
            <a:avLst/>
          </a:prstGeom>
        </p:spPr>
      </p:pic>
    </p:spTree>
    <p:extLst>
      <p:ext uri="{BB962C8B-B14F-4D97-AF65-F5344CB8AC3E}">
        <p14:creationId xmlns:p14="http://schemas.microsoft.com/office/powerpoint/2010/main" val="154865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185955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9572751" y="4305301"/>
                        <a:ext cx="2578100" cy="2552700"/>
                      </a:xfrm>
                      <a:prstGeom prst="rect">
                        <a:avLst/>
                      </a:prstGeom>
                    </p:spPr>
                  </p:pic>
                </p:oleObj>
              </mc:Fallback>
            </mc:AlternateContent>
          </a:graphicData>
        </a:graphic>
      </p:graphicFrame>
    </p:spTree>
    <p:extLst>
      <p:ext uri="{BB962C8B-B14F-4D97-AF65-F5344CB8AC3E}">
        <p14:creationId xmlns:p14="http://schemas.microsoft.com/office/powerpoint/2010/main" val="149771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3278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62990"/>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531075"/>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3023659" y="740701"/>
                        <a:ext cx="5905500" cy="3403600"/>
                      </a:xfrm>
                      <a:prstGeom prst="rect">
                        <a:avLst/>
                      </a:prstGeom>
                    </p:spPr>
                  </p:pic>
                </p:oleObj>
              </mc:Fallback>
            </mc:AlternateContent>
          </a:graphicData>
        </a:graphic>
      </p:graphicFrame>
    </p:spTree>
    <p:extLst>
      <p:ext uri="{BB962C8B-B14F-4D97-AF65-F5344CB8AC3E}">
        <p14:creationId xmlns:p14="http://schemas.microsoft.com/office/powerpoint/2010/main" val="4827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39AA-B6FD-CBCC-D7F0-675CB66EED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A17E9F2-818D-4BA6-2216-FB96766729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B362BE-3CAE-55B7-FDA3-3FC64BC59E0C}"/>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5" name="Footer Placeholder 4">
            <a:extLst>
              <a:ext uri="{FF2B5EF4-FFF2-40B4-BE49-F238E27FC236}">
                <a16:creationId xmlns:a16="http://schemas.microsoft.com/office/drawing/2014/main" id="{40526570-FB20-5295-D181-AC99DED522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AD92BA-054F-F364-DC68-CBD4261481B9}"/>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6748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8941-2D25-4B8C-F646-E02766AA90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D5DF24C-B31D-76B1-AC11-6F375958B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562C7-5EE7-899E-6B99-D2CC8297AE58}"/>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5" name="Footer Placeholder 4">
            <a:extLst>
              <a:ext uri="{FF2B5EF4-FFF2-40B4-BE49-F238E27FC236}">
                <a16:creationId xmlns:a16="http://schemas.microsoft.com/office/drawing/2014/main" id="{890F37B2-86CA-54EF-6B7B-E6DE2857A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C581B-95EB-D0D2-E192-9782242998A7}"/>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79040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F3CA-9F01-4ED9-C657-6B410B4A47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1A29F4-ECBD-4A1B-2C76-65F3E6852C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6A92F54-55D1-7D01-D6E1-C3DA3CE1BD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3872868-30EB-3D1C-C2BB-ED52519873A5}"/>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6" name="Footer Placeholder 5">
            <a:extLst>
              <a:ext uri="{FF2B5EF4-FFF2-40B4-BE49-F238E27FC236}">
                <a16:creationId xmlns:a16="http://schemas.microsoft.com/office/drawing/2014/main" id="{C7E19372-35D1-A67D-4CFD-B92D8EC132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FC7BD-B962-D4A4-6A75-00FDC3B559D0}"/>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368872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5367-371A-1AE7-FCC5-2ACFF2BB3CD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5F96B08-7B9D-5667-28D8-2E0C99D70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D1B6A7-A9B2-1C5B-AC04-BDB453CA06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272D44F-C46B-6468-DF39-D34DC817D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46E522-1727-F7A0-9737-56C9FAA199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10F1150-FD28-65CF-BCB3-F9301F705317}"/>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8" name="Footer Placeholder 7">
            <a:extLst>
              <a:ext uri="{FF2B5EF4-FFF2-40B4-BE49-F238E27FC236}">
                <a16:creationId xmlns:a16="http://schemas.microsoft.com/office/drawing/2014/main" id="{9924023F-2B2C-BD88-C0F2-91EF246739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7D6BAA-84AB-6CBD-B8EF-37C4C11AA079}"/>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93710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6A3F-DB9D-0AF0-EB8D-67B9A6255BC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069A63-DCF3-A415-3BBE-91BC3A436D04}"/>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4" name="Footer Placeholder 3">
            <a:extLst>
              <a:ext uri="{FF2B5EF4-FFF2-40B4-BE49-F238E27FC236}">
                <a16:creationId xmlns:a16="http://schemas.microsoft.com/office/drawing/2014/main" id="{2288F3EB-BE48-BAA3-B198-85E8F6D761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E8FD03-5260-C366-1426-8DE55EC8E9B1}"/>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255446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7981A-E789-5CC1-0DB0-118F02529EF1}"/>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3" name="Footer Placeholder 2">
            <a:extLst>
              <a:ext uri="{FF2B5EF4-FFF2-40B4-BE49-F238E27FC236}">
                <a16:creationId xmlns:a16="http://schemas.microsoft.com/office/drawing/2014/main" id="{E21F8866-3BD3-6AA5-9D08-89275528D9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92426A-39CB-4209-004E-8547024637A6}"/>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99455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0AD0-0AC0-026B-DE30-01DC00434A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E3028D5-0FB2-E0C7-E752-C786B43F5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43F6562-F4EB-B5A1-C5EF-4103B2FF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DDBF60-8D1F-F7DA-C6DC-0F5EFE5EB15A}"/>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6" name="Footer Placeholder 5">
            <a:extLst>
              <a:ext uri="{FF2B5EF4-FFF2-40B4-BE49-F238E27FC236}">
                <a16:creationId xmlns:a16="http://schemas.microsoft.com/office/drawing/2014/main" id="{476670A3-5C92-5A5F-DD67-E94EB70D0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A3A6F6-4245-BCFA-D6A3-54FF423A297B}"/>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321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116C-4EE9-33A8-BE24-2F144335EB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A30AA02-6F5B-D997-C408-4CD8AD1A5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FF2FCD-E970-E871-C4C6-F817D8CF0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4941E4-AFE3-6C8C-9291-814AD6BDB286}"/>
              </a:ext>
            </a:extLst>
          </p:cNvPr>
          <p:cNvSpPr>
            <a:spLocks noGrp="1"/>
          </p:cNvSpPr>
          <p:nvPr>
            <p:ph type="dt" sz="half" idx="10"/>
          </p:nvPr>
        </p:nvSpPr>
        <p:spPr/>
        <p:txBody>
          <a:bodyPr/>
          <a:lstStyle/>
          <a:p>
            <a:fld id="{06EA5777-5E4A-42E9-BDD4-7A74392ADBFC}" type="datetimeFigureOut">
              <a:rPr lang="en-GB" smtClean="0"/>
              <a:t>16/01/2023</a:t>
            </a:fld>
            <a:endParaRPr lang="en-GB"/>
          </a:p>
        </p:txBody>
      </p:sp>
      <p:sp>
        <p:nvSpPr>
          <p:cNvPr id="6" name="Footer Placeholder 5">
            <a:extLst>
              <a:ext uri="{FF2B5EF4-FFF2-40B4-BE49-F238E27FC236}">
                <a16:creationId xmlns:a16="http://schemas.microsoft.com/office/drawing/2014/main" id="{1B8B8F7B-B09D-7462-8FDA-D13FD70498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615A6-4DE8-085D-9AE4-6B32A4EE4F09}"/>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63574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38C3A-B069-4334-2471-E16080405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E25868B-16C7-D89C-9A73-8D79EFB34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2EA04BB-B447-F0F9-9BCC-7E08B12E4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A5777-5E4A-42E9-BDD4-7A74392ADBFC}" type="datetimeFigureOut">
              <a:rPr lang="en-GB" smtClean="0"/>
              <a:t>16/01/2023</a:t>
            </a:fld>
            <a:endParaRPr lang="en-GB"/>
          </a:p>
        </p:txBody>
      </p:sp>
      <p:sp>
        <p:nvSpPr>
          <p:cNvPr id="5" name="Footer Placeholder 4">
            <a:extLst>
              <a:ext uri="{FF2B5EF4-FFF2-40B4-BE49-F238E27FC236}">
                <a16:creationId xmlns:a16="http://schemas.microsoft.com/office/drawing/2014/main" id="{870042A8-8C61-6908-A2BC-6BA6FDA78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6AA239-7ED1-35E0-B4CF-16756EDF2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177E4-21FF-4376-88C0-AC0C044BE969}" type="slidenum">
              <a:rPr lang="en-GB" smtClean="0"/>
              <a:t>‹#›</a:t>
            </a:fld>
            <a:endParaRPr lang="en-GB"/>
          </a:p>
        </p:txBody>
      </p:sp>
    </p:spTree>
    <p:extLst>
      <p:ext uri="{BB962C8B-B14F-4D97-AF65-F5344CB8AC3E}">
        <p14:creationId xmlns:p14="http://schemas.microsoft.com/office/powerpoint/2010/main" val="184050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wmf"/><Relationship Id="rId7" Type="http://schemas.openxmlformats.org/officeDocument/2006/relationships/oleObject" Target="../embeddings/oleObject15.bin"/><Relationship Id="rId2" Type="http://schemas.openxmlformats.org/officeDocument/2006/relationships/oleObject" Target="../embeddings/oleObject11.bin"/><Relationship Id="rId1" Type="http://schemas.openxmlformats.org/officeDocument/2006/relationships/slideLayout" Target="../slideLayouts/slideLayout13.x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6.bin"/><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s://online.hbs.edu/blog/post/characteristics-of-successful-entrepreneurs" TargetMode="External"/><Relationship Id="rId13" Type="http://schemas.openxmlformats.org/officeDocument/2006/relationships/hyperlink" Target="https://www.youtube.com/watch?v=agwsjYg9hJ8" TargetMode="External"/><Relationship Id="rId3" Type="http://schemas.openxmlformats.org/officeDocument/2006/relationships/image" Target="../media/image19.jpg"/><Relationship Id="rId7" Type="http://schemas.openxmlformats.org/officeDocument/2006/relationships/hyperlink" Target="https://www.schooleducationgateway.eu/en/pub/resources/tutorials/entrepreneurship-empowering-y.htm" TargetMode="External"/><Relationship Id="rId12" Type="http://schemas.openxmlformats.org/officeDocument/2006/relationships/hyperlink" Target="https://www.youtube.com/watch?v=tGdsOXZpyWE" TargetMode="External"/><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hyperlink" Target="https://www.apa.org/pi/aids/resources/education/self-efficacy" TargetMode="External"/><Relationship Id="rId11" Type="http://schemas.openxmlformats.org/officeDocument/2006/relationships/hyperlink" Target="https://hbr.org/2018/01/what-self-awareness-really-is-and-how-to-cultivate-it" TargetMode="External"/><Relationship Id="rId5" Type="http://schemas.openxmlformats.org/officeDocument/2006/relationships/hyperlink" Target="http://keyconet.eun.org/initiative-and-entrepreneurship" TargetMode="External"/><Relationship Id="rId10" Type="http://schemas.openxmlformats.org/officeDocument/2006/relationships/hyperlink" Target="https://www.fi.uu.nl/publicaties/literatuur/2018_eu_key_competences.pdf" TargetMode="External"/><Relationship Id="rId4" Type="http://schemas.openxmlformats.org/officeDocument/2006/relationships/hyperlink" Target="https://esignals.fi/research/en/2021/02/24/the-impact-of-self-efficacy-on-entrepreneurship-performance" TargetMode="External"/><Relationship Id="rId9" Type="http://schemas.openxmlformats.org/officeDocument/2006/relationships/hyperlink" Target="https://publications.jrc.ec.europa.eu/repository/handle/JRC120911" TargetMode="External"/><Relationship Id="rId14" Type="http://schemas.openxmlformats.org/officeDocument/2006/relationships/hyperlink" Target="https://www.youtube.com/watch?v=4lTbWQ8zD3w"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hyperlink" Target="https://publications.jrc.ec.europa.eu/repository/handle/JRC120911"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192016" y="3585970"/>
            <a:ext cx="5807968" cy="144016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4800" dirty="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3181955" y="5096171"/>
            <a:ext cx="5807771" cy="65175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sz="1867" b="1" dirty="0">
                <a:solidFill>
                  <a:schemeClr val="tx1"/>
                </a:solidFill>
              </a:rPr>
              <a:t>By: EPIC</a:t>
            </a:r>
            <a:endParaRPr lang="en-US" altLang="ko-KR" sz="1867"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843" y="5961041"/>
            <a:ext cx="2016224" cy="422993"/>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4079775" y="5747926"/>
            <a:ext cx="6240695" cy="836773"/>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1067">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altLang="ko-KR" sz="1067" dirty="0">
              <a:solidFill>
                <a:schemeClr val="tx1"/>
              </a:solidFill>
            </a:endParaRPr>
          </a:p>
        </p:txBody>
      </p:sp>
      <p:sp>
        <p:nvSpPr>
          <p:cNvPr id="3" name="TextBox 2">
            <a:extLst>
              <a:ext uri="{FF2B5EF4-FFF2-40B4-BE49-F238E27FC236}">
                <a16:creationId xmlns:a16="http://schemas.microsoft.com/office/drawing/2014/main" id="{26523307-5F73-37DA-5CC8-CD4F404721A3}"/>
              </a:ext>
            </a:extLst>
          </p:cNvPr>
          <p:cNvSpPr txBox="1"/>
          <p:nvPr/>
        </p:nvSpPr>
        <p:spPr>
          <a:xfrm>
            <a:off x="2640458" y="3797733"/>
            <a:ext cx="6678203" cy="461665"/>
          </a:xfrm>
          <a:prstGeom prst="rect">
            <a:avLst/>
          </a:prstGeom>
          <a:noFill/>
        </p:spPr>
        <p:txBody>
          <a:bodyPr wrap="square">
            <a:spAutoFit/>
          </a:bodyPr>
          <a:lstStyle/>
          <a:p>
            <a:pPr algn="just"/>
            <a:r>
              <a:rPr lang="en-GB" sz="2400" dirty="0"/>
              <a:t>Self-awareness and self-efficacy and critical thinking</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043483-7A37-CCE5-4590-B42BF6609268}"/>
              </a:ext>
            </a:extLst>
          </p:cNvPr>
          <p:cNvSpPr txBox="1"/>
          <p:nvPr/>
        </p:nvSpPr>
        <p:spPr>
          <a:xfrm>
            <a:off x="6719299" y="3527003"/>
            <a:ext cx="5245476" cy="2862322"/>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GB" dirty="0"/>
              <a:t>It entails being aware of how others perceive us in light of the same aspects as those mentioned above.</a:t>
            </a:r>
          </a:p>
          <a:p>
            <a:pPr algn="just"/>
            <a:r>
              <a:rPr lang="en-GB" dirty="0"/>
              <a:t>According to our research, people are better at evoking empathy and understanding other people's viewpoints when they are aware of how others perceive them.</a:t>
            </a:r>
          </a:p>
          <a:p>
            <a:pPr algn="just"/>
            <a:r>
              <a:rPr lang="en-GB" dirty="0"/>
              <a:t>Employees have a stronger relationship with, are more satisfied with, and perceive their leaders as being more effective in general when they view themselves as their colleagues do. </a:t>
            </a:r>
          </a:p>
        </p:txBody>
      </p:sp>
      <p:sp>
        <p:nvSpPr>
          <p:cNvPr id="5" name="TextBox 4">
            <a:extLst>
              <a:ext uri="{FF2B5EF4-FFF2-40B4-BE49-F238E27FC236}">
                <a16:creationId xmlns:a16="http://schemas.microsoft.com/office/drawing/2014/main" id="{2E83E3C5-9E90-A9E2-7CCD-C0AD03CAFC89}"/>
              </a:ext>
            </a:extLst>
          </p:cNvPr>
          <p:cNvSpPr txBox="1"/>
          <p:nvPr/>
        </p:nvSpPr>
        <p:spPr>
          <a:xfrm>
            <a:off x="4099387" y="375411"/>
            <a:ext cx="4520629" cy="400110"/>
          </a:xfrm>
          <a:prstGeom prst="rect">
            <a:avLst/>
          </a:prstGeom>
          <a:noFill/>
        </p:spPr>
        <p:txBody>
          <a:bodyPr wrap="square" rtlCol="0">
            <a:spAutoFit/>
          </a:bodyPr>
          <a:lstStyle/>
          <a:p>
            <a:pPr algn="ctr"/>
            <a:r>
              <a:rPr lang="en-GB" sz="2000" dirty="0"/>
              <a:t>There are </a:t>
            </a:r>
            <a:r>
              <a:rPr lang="en-GB" sz="2000" b="1" dirty="0"/>
              <a:t>two types </a:t>
            </a:r>
            <a:r>
              <a:rPr lang="en-GB" sz="2000" dirty="0"/>
              <a:t>of Self-Awareness</a:t>
            </a:r>
            <a:r>
              <a:rPr lang="en-GB" dirty="0"/>
              <a:t>:</a:t>
            </a:r>
          </a:p>
        </p:txBody>
      </p:sp>
      <p:sp>
        <p:nvSpPr>
          <p:cNvPr id="6" name="Trapezoid 18">
            <a:extLst>
              <a:ext uri="{FF2B5EF4-FFF2-40B4-BE49-F238E27FC236}">
                <a16:creationId xmlns:a16="http://schemas.microsoft.com/office/drawing/2014/main" id="{C8B2E437-0D89-49EC-8F8D-FA9D175C9B67}"/>
              </a:ext>
            </a:extLst>
          </p:cNvPr>
          <p:cNvSpPr/>
          <p:nvPr/>
        </p:nvSpPr>
        <p:spPr>
          <a:xfrm>
            <a:off x="4535668" y="895521"/>
            <a:ext cx="3648069" cy="2025104"/>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 name="TextBox 7">
            <a:extLst>
              <a:ext uri="{FF2B5EF4-FFF2-40B4-BE49-F238E27FC236}">
                <a16:creationId xmlns:a16="http://schemas.microsoft.com/office/drawing/2014/main" id="{69B872AC-133A-8BF7-C3D5-A836E7238866}"/>
              </a:ext>
            </a:extLst>
          </p:cNvPr>
          <p:cNvSpPr txBox="1"/>
          <p:nvPr/>
        </p:nvSpPr>
        <p:spPr>
          <a:xfrm>
            <a:off x="729830" y="3567498"/>
            <a:ext cx="4579974" cy="2308324"/>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GB" dirty="0"/>
              <a:t>The first is a representation of how clearly we understand our own beliefs, motivations, and objectives as well as how they fit into our surroundings and how they affect others.</a:t>
            </a:r>
          </a:p>
          <a:p>
            <a:pPr algn="just"/>
            <a:r>
              <a:rPr lang="en-GB" dirty="0"/>
              <a:t>Internal self-awareness is linked negatively to anxiety, tension, and depression and positively to greater job and relationship satisfaction, social control, and happiness. </a:t>
            </a:r>
          </a:p>
        </p:txBody>
      </p:sp>
      <p:sp>
        <p:nvSpPr>
          <p:cNvPr id="11" name="Rectangle 10">
            <a:extLst>
              <a:ext uri="{FF2B5EF4-FFF2-40B4-BE49-F238E27FC236}">
                <a16:creationId xmlns:a16="http://schemas.microsoft.com/office/drawing/2014/main" id="{C6C0672A-3B7E-96D1-28D9-97B94F50EDF7}"/>
              </a:ext>
            </a:extLst>
          </p:cNvPr>
          <p:cNvSpPr/>
          <p:nvPr/>
        </p:nvSpPr>
        <p:spPr>
          <a:xfrm>
            <a:off x="549183" y="2978590"/>
            <a:ext cx="4941268" cy="48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altLang="ko-KR" sz="2400" dirty="0"/>
              <a:t>Internal self-awareness</a:t>
            </a:r>
          </a:p>
        </p:txBody>
      </p:sp>
      <p:sp>
        <p:nvSpPr>
          <p:cNvPr id="12" name="Rectangle 11">
            <a:extLst>
              <a:ext uri="{FF2B5EF4-FFF2-40B4-BE49-F238E27FC236}">
                <a16:creationId xmlns:a16="http://schemas.microsoft.com/office/drawing/2014/main" id="{E308C150-EB9E-C70C-8833-470EEFFBFF3D}"/>
              </a:ext>
            </a:extLst>
          </p:cNvPr>
          <p:cNvSpPr/>
          <p:nvPr/>
        </p:nvSpPr>
        <p:spPr>
          <a:xfrm>
            <a:off x="6701551" y="2951560"/>
            <a:ext cx="5339190" cy="48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altLang="ko-KR" sz="2400" dirty="0"/>
              <a:t>External self-awareness</a:t>
            </a:r>
          </a:p>
        </p:txBody>
      </p:sp>
      <p:graphicFrame>
        <p:nvGraphicFramePr>
          <p:cNvPr id="13" name="Objeto 33">
            <a:extLst>
              <a:ext uri="{FF2B5EF4-FFF2-40B4-BE49-F238E27FC236}">
                <a16:creationId xmlns:a16="http://schemas.microsoft.com/office/drawing/2014/main" id="{260CA444-528D-1FCB-6273-715B88AD5407}"/>
              </a:ext>
            </a:extLst>
          </p:cNvPr>
          <p:cNvGraphicFramePr>
            <a:graphicFrameLocks noChangeAspect="1"/>
          </p:cNvGraphicFramePr>
          <p:nvPr>
            <p:extLst>
              <p:ext uri="{D42A27DB-BD31-4B8C-83A1-F6EECF244321}">
                <p14:modId xmlns:p14="http://schemas.microsoft.com/office/powerpoint/2010/main" val="2766458399"/>
              </p:ext>
            </p:extLst>
          </p:nvPr>
        </p:nvGraphicFramePr>
        <p:xfrm>
          <a:off x="0" y="0"/>
          <a:ext cx="534286" cy="529345"/>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0" y="0"/>
                        <a:ext cx="534286" cy="529345"/>
                      </a:xfrm>
                      <a:prstGeom prst="rect">
                        <a:avLst/>
                      </a:prstGeom>
                    </p:spPr>
                  </p:pic>
                </p:oleObj>
              </mc:Fallback>
            </mc:AlternateContent>
          </a:graphicData>
        </a:graphic>
      </p:graphicFrame>
      <p:pic>
        <p:nvPicPr>
          <p:cNvPr id="14" name="Picture 13" descr="Icon&#10;&#10;Description automatically generated">
            <a:extLst>
              <a:ext uri="{FF2B5EF4-FFF2-40B4-BE49-F238E27FC236}">
                <a16:creationId xmlns:a16="http://schemas.microsoft.com/office/drawing/2014/main" id="{27269602-8823-26FD-0D36-B860E54225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0016" y="686287"/>
            <a:ext cx="2359552" cy="2249805"/>
          </a:xfrm>
          <a:prstGeom prst="rect">
            <a:avLst/>
          </a:prstGeom>
        </p:spPr>
      </p:pic>
      <p:pic>
        <p:nvPicPr>
          <p:cNvPr id="16" name="Picture 15">
            <a:extLst>
              <a:ext uri="{FF2B5EF4-FFF2-40B4-BE49-F238E27FC236}">
                <a16:creationId xmlns:a16="http://schemas.microsoft.com/office/drawing/2014/main" id="{7733CC3C-41F2-6086-4826-70F5909744C7}"/>
              </a:ext>
            </a:extLst>
          </p:cNvPr>
          <p:cNvPicPr>
            <a:picLocks noChangeAspect="1"/>
          </p:cNvPicPr>
          <p:nvPr/>
        </p:nvPicPr>
        <p:blipFill rotWithShape="1">
          <a:blip r:embed="rId6"/>
          <a:srcRect t="-2541" r="61260"/>
          <a:stretch/>
        </p:blipFill>
        <p:spPr>
          <a:xfrm>
            <a:off x="1" y="4006921"/>
            <a:ext cx="697102" cy="1654738"/>
          </a:xfrm>
          <a:prstGeom prst="rect">
            <a:avLst/>
          </a:prstGeom>
        </p:spPr>
      </p:pic>
    </p:spTree>
    <p:extLst>
      <p:ext uri="{BB962C8B-B14F-4D97-AF65-F5344CB8AC3E}">
        <p14:creationId xmlns:p14="http://schemas.microsoft.com/office/powerpoint/2010/main" val="104027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BDC6AD-AEA9-9C41-1060-86AF02DF71BA}"/>
              </a:ext>
            </a:extLst>
          </p:cNvPr>
          <p:cNvPicPr>
            <a:picLocks noChangeAspect="1"/>
          </p:cNvPicPr>
          <p:nvPr/>
        </p:nvPicPr>
        <p:blipFill rotWithShape="1">
          <a:blip r:embed="rId2">
            <a:extLst>
              <a:ext uri="{28A0092B-C50C-407E-A947-70E740481C1C}">
                <a14:useLocalDpi xmlns:a14="http://schemas.microsoft.com/office/drawing/2010/main" val="0"/>
              </a:ext>
            </a:extLst>
          </a:blip>
          <a:srcRect l="21668" t="4805"/>
          <a:stretch/>
        </p:blipFill>
        <p:spPr>
          <a:xfrm>
            <a:off x="9863192" y="195763"/>
            <a:ext cx="2041547" cy="1016343"/>
          </a:xfrm>
          <a:prstGeom prst="rect">
            <a:avLst/>
          </a:prstGeom>
        </p:spPr>
      </p:pic>
      <p:sp>
        <p:nvSpPr>
          <p:cNvPr id="5" name="TextBox 4">
            <a:extLst>
              <a:ext uri="{FF2B5EF4-FFF2-40B4-BE49-F238E27FC236}">
                <a16:creationId xmlns:a16="http://schemas.microsoft.com/office/drawing/2014/main" id="{A29FF17C-D1DB-C5BC-1143-42CA6BD1F4C3}"/>
              </a:ext>
            </a:extLst>
          </p:cNvPr>
          <p:cNvSpPr txBox="1"/>
          <p:nvPr/>
        </p:nvSpPr>
        <p:spPr>
          <a:xfrm>
            <a:off x="4224857" y="493582"/>
            <a:ext cx="3922394" cy="400110"/>
          </a:xfrm>
          <a:prstGeom prst="rect">
            <a:avLst/>
          </a:prstGeom>
          <a:noFill/>
        </p:spPr>
        <p:txBody>
          <a:bodyPr wrap="square" rtlCol="0">
            <a:spAutoFit/>
          </a:bodyPr>
          <a:lstStyle/>
          <a:p>
            <a:r>
              <a:rPr lang="en-GB" sz="2000" b="1" dirty="0"/>
              <a:t>The four self-awareness archetypes</a:t>
            </a:r>
          </a:p>
        </p:txBody>
      </p:sp>
      <p:sp>
        <p:nvSpPr>
          <p:cNvPr id="6" name="TextBox 5">
            <a:extLst>
              <a:ext uri="{FF2B5EF4-FFF2-40B4-BE49-F238E27FC236}">
                <a16:creationId xmlns:a16="http://schemas.microsoft.com/office/drawing/2014/main" id="{552FB9CB-7AEE-5371-60CF-94C28DFB9243}"/>
              </a:ext>
            </a:extLst>
          </p:cNvPr>
          <p:cNvSpPr txBox="1"/>
          <p:nvPr/>
        </p:nvSpPr>
        <p:spPr>
          <a:xfrm>
            <a:off x="731126" y="1191004"/>
            <a:ext cx="11173613" cy="646331"/>
          </a:xfrm>
          <a:prstGeom prst="rect">
            <a:avLst/>
          </a:prstGeom>
          <a:noFill/>
        </p:spPr>
        <p:txBody>
          <a:bodyPr wrap="square" rtlCol="0">
            <a:spAutoFit/>
          </a:bodyPr>
          <a:lstStyle/>
          <a:p>
            <a:r>
              <a:rPr lang="en-GB" dirty="0"/>
              <a:t>This 2x2 maps internal self-awareness (how well you know yourself) against external self-awareness (how well you understand how others see you).</a:t>
            </a:r>
          </a:p>
        </p:txBody>
      </p:sp>
      <p:graphicFrame>
        <p:nvGraphicFramePr>
          <p:cNvPr id="7" name="Table 7">
            <a:extLst>
              <a:ext uri="{FF2B5EF4-FFF2-40B4-BE49-F238E27FC236}">
                <a16:creationId xmlns:a16="http://schemas.microsoft.com/office/drawing/2014/main" id="{E785986C-7900-158E-41E5-926733BDC29A}"/>
              </a:ext>
            </a:extLst>
          </p:cNvPr>
          <p:cNvGraphicFramePr>
            <a:graphicFrameLocks noGrp="1"/>
          </p:cNvGraphicFramePr>
          <p:nvPr>
            <p:extLst>
              <p:ext uri="{D42A27DB-BD31-4B8C-83A1-F6EECF244321}">
                <p14:modId xmlns:p14="http://schemas.microsoft.com/office/powerpoint/2010/main" val="3403399938"/>
              </p:ext>
            </p:extLst>
          </p:nvPr>
        </p:nvGraphicFramePr>
        <p:xfrm>
          <a:off x="1848179" y="2095929"/>
          <a:ext cx="9297196" cy="3661532"/>
        </p:xfrm>
        <a:graphic>
          <a:graphicData uri="http://schemas.openxmlformats.org/drawingml/2006/table">
            <a:tbl>
              <a:tblPr firstRow="1" bandRow="1">
                <a:tableStyleId>{0505E3EF-67EA-436B-97B2-0124C06EBD24}</a:tableStyleId>
              </a:tblPr>
              <a:tblGrid>
                <a:gridCol w="4648598">
                  <a:extLst>
                    <a:ext uri="{9D8B030D-6E8A-4147-A177-3AD203B41FA5}">
                      <a16:colId xmlns:a16="http://schemas.microsoft.com/office/drawing/2014/main" val="3315923921"/>
                    </a:ext>
                  </a:extLst>
                </a:gridCol>
                <a:gridCol w="4648598">
                  <a:extLst>
                    <a:ext uri="{9D8B030D-6E8A-4147-A177-3AD203B41FA5}">
                      <a16:colId xmlns:a16="http://schemas.microsoft.com/office/drawing/2014/main" val="1437078128"/>
                    </a:ext>
                  </a:extLst>
                </a:gridCol>
              </a:tblGrid>
              <a:tr h="1830766">
                <a:tc>
                  <a:txBody>
                    <a:bodyPr/>
                    <a:lstStyle/>
                    <a:p>
                      <a:pPr algn="ctr"/>
                      <a:r>
                        <a:rPr lang="en-GB" sz="1700" b="1" dirty="0"/>
                        <a:t>Introspections </a:t>
                      </a:r>
                    </a:p>
                    <a:p>
                      <a:pPr algn="ctr"/>
                      <a:endParaRPr lang="en-GB" sz="1500" b="1" dirty="0"/>
                    </a:p>
                    <a:p>
                      <a:pPr algn="ctr"/>
                      <a:r>
                        <a:rPr lang="en-GB" sz="1500" b="0" dirty="0"/>
                        <a:t>They are clear on who they are but </a:t>
                      </a:r>
                      <a:r>
                        <a:rPr lang="en-GB" sz="1500" b="1" dirty="0"/>
                        <a:t>don’t challenge their own views or search for blind spots by getting feedback from others.</a:t>
                      </a:r>
                      <a:r>
                        <a:rPr lang="en-GB" sz="1500" b="0" dirty="0"/>
                        <a:t> This can harm their relationship and limit their success</a:t>
                      </a:r>
                    </a:p>
                  </a:txBody>
                  <a:tcPr marL="88285" marR="88285" marT="44142" marB="44142" anchor="ctr"/>
                </a:tc>
                <a:tc>
                  <a:txBody>
                    <a:bodyPr/>
                    <a:lstStyle/>
                    <a:p>
                      <a:pPr algn="ctr"/>
                      <a:r>
                        <a:rPr lang="en-GB" sz="1700" b="1" dirty="0"/>
                        <a:t>Aware </a:t>
                      </a:r>
                    </a:p>
                    <a:p>
                      <a:pPr algn="ctr"/>
                      <a:endParaRPr lang="en-GB" sz="1500" b="1" dirty="0"/>
                    </a:p>
                    <a:p>
                      <a:pPr algn="ctr"/>
                      <a:r>
                        <a:rPr lang="en-GB" sz="1500" b="1" dirty="0"/>
                        <a:t>They know who they are, what they want to accomplish, and seek out and value others’ opinions. </a:t>
                      </a:r>
                      <a:r>
                        <a:rPr lang="en-GB" sz="1500" b="0" dirty="0"/>
                        <a:t>This is where leaders begin to fully realize the true benefits of self-awareness.</a:t>
                      </a:r>
                    </a:p>
                  </a:txBody>
                  <a:tcPr marL="88285" marR="88285" marT="44142" marB="44142" anchor="ctr"/>
                </a:tc>
                <a:extLst>
                  <a:ext uri="{0D108BD9-81ED-4DB2-BD59-A6C34878D82A}">
                    <a16:rowId xmlns:a16="http://schemas.microsoft.com/office/drawing/2014/main" val="3508170418"/>
                  </a:ext>
                </a:extLst>
              </a:tr>
              <a:tr h="1830766">
                <a:tc>
                  <a:txBody>
                    <a:bodyPr/>
                    <a:lstStyle/>
                    <a:p>
                      <a:pPr algn="ctr"/>
                      <a:r>
                        <a:rPr lang="en-GB" sz="1700" b="1" dirty="0"/>
                        <a:t>Seekers</a:t>
                      </a:r>
                    </a:p>
                    <a:p>
                      <a:pPr algn="ctr"/>
                      <a:endParaRPr lang="en-GB" sz="1500" b="1" dirty="0"/>
                    </a:p>
                    <a:p>
                      <a:pPr algn="ctr"/>
                      <a:r>
                        <a:rPr lang="en-GB" sz="1500" b="1" dirty="0"/>
                        <a:t>They do not yet know who they are, what they stand for, or how their teams see them</a:t>
                      </a:r>
                      <a:r>
                        <a:rPr lang="en-GB" sz="1500" b="0" dirty="0"/>
                        <a:t>. As a result, they might feel stuck or frustrated with their performance and relationship.</a:t>
                      </a:r>
                    </a:p>
                  </a:txBody>
                  <a:tcPr marL="88285" marR="88285" marT="44142" marB="44142" anchor="ctr"/>
                </a:tc>
                <a:tc>
                  <a:txBody>
                    <a:bodyPr/>
                    <a:lstStyle/>
                    <a:p>
                      <a:pPr algn="ctr"/>
                      <a:r>
                        <a:rPr lang="en-GB" sz="1700" b="1" dirty="0"/>
                        <a:t>Pleasers </a:t>
                      </a:r>
                    </a:p>
                    <a:p>
                      <a:pPr algn="ctr"/>
                      <a:endParaRPr lang="en-GB" sz="1500" b="1" dirty="0"/>
                    </a:p>
                    <a:p>
                      <a:pPr algn="ctr"/>
                      <a:r>
                        <a:rPr lang="en-GB" sz="1500" b="1" dirty="0"/>
                        <a:t>They can be so focused on appearing a certain way to others that they could be overlooking what matters to them. </a:t>
                      </a:r>
                      <a:r>
                        <a:rPr lang="en-GB" sz="1500" b="0" dirty="0"/>
                        <a:t>Over time, they tend to make choices that are not in service of their own success and fulfilment.</a:t>
                      </a:r>
                    </a:p>
                  </a:txBody>
                  <a:tcPr marL="88285" marR="88285" marT="44142" marB="44142" anchor="ctr"/>
                </a:tc>
                <a:extLst>
                  <a:ext uri="{0D108BD9-81ED-4DB2-BD59-A6C34878D82A}">
                    <a16:rowId xmlns:a16="http://schemas.microsoft.com/office/drawing/2014/main" val="2582864831"/>
                  </a:ext>
                </a:extLst>
              </a:tr>
            </a:tbl>
          </a:graphicData>
        </a:graphic>
      </p:graphicFrame>
      <p:sp>
        <p:nvSpPr>
          <p:cNvPr id="8" name="TextBox 7">
            <a:extLst>
              <a:ext uri="{FF2B5EF4-FFF2-40B4-BE49-F238E27FC236}">
                <a16:creationId xmlns:a16="http://schemas.microsoft.com/office/drawing/2014/main" id="{338B1E18-79AB-5D79-BF07-6D96F8136D92}"/>
              </a:ext>
            </a:extLst>
          </p:cNvPr>
          <p:cNvSpPr txBox="1"/>
          <p:nvPr/>
        </p:nvSpPr>
        <p:spPr>
          <a:xfrm>
            <a:off x="5176827" y="6023360"/>
            <a:ext cx="2282212" cy="276999"/>
          </a:xfrm>
          <a:prstGeom prst="rect">
            <a:avLst/>
          </a:prstGeom>
          <a:noFill/>
        </p:spPr>
        <p:txBody>
          <a:bodyPr wrap="square" rtlCol="0">
            <a:spAutoFit/>
          </a:bodyPr>
          <a:lstStyle/>
          <a:p>
            <a:r>
              <a:rPr lang="en-GB" sz="1200" b="1" dirty="0"/>
              <a:t>EXTERNAL SELF-AWARENESS</a:t>
            </a:r>
          </a:p>
        </p:txBody>
      </p:sp>
      <p:sp>
        <p:nvSpPr>
          <p:cNvPr id="10" name="TextBox 9">
            <a:extLst>
              <a:ext uri="{FF2B5EF4-FFF2-40B4-BE49-F238E27FC236}">
                <a16:creationId xmlns:a16="http://schemas.microsoft.com/office/drawing/2014/main" id="{753407F4-D7AB-ED7C-E59D-AE04DCF9D7FC}"/>
              </a:ext>
            </a:extLst>
          </p:cNvPr>
          <p:cNvSpPr txBox="1"/>
          <p:nvPr/>
        </p:nvSpPr>
        <p:spPr>
          <a:xfrm rot="16200000">
            <a:off x="377891" y="3915097"/>
            <a:ext cx="1983795" cy="276999"/>
          </a:xfrm>
          <a:prstGeom prst="rect">
            <a:avLst/>
          </a:prstGeom>
          <a:noFill/>
        </p:spPr>
        <p:txBody>
          <a:bodyPr wrap="square" rtlCol="0">
            <a:spAutoFit/>
          </a:bodyPr>
          <a:lstStyle/>
          <a:p>
            <a:r>
              <a:rPr lang="en-GB" sz="1200" b="1" dirty="0"/>
              <a:t>INTERNAL SELF-AWARENESS</a:t>
            </a:r>
          </a:p>
        </p:txBody>
      </p:sp>
      <p:cxnSp>
        <p:nvCxnSpPr>
          <p:cNvPr id="12" name="Straight Arrow Connector 11">
            <a:extLst>
              <a:ext uri="{FF2B5EF4-FFF2-40B4-BE49-F238E27FC236}">
                <a16:creationId xmlns:a16="http://schemas.microsoft.com/office/drawing/2014/main" id="{4A211ABE-2DA4-3E20-2993-44CD043EB6D7}"/>
              </a:ext>
            </a:extLst>
          </p:cNvPr>
          <p:cNvCxnSpPr>
            <a:cxnSpLocks/>
          </p:cNvCxnSpPr>
          <p:nvPr/>
        </p:nvCxnSpPr>
        <p:spPr>
          <a:xfrm flipH="1">
            <a:off x="1952090" y="6133203"/>
            <a:ext cx="30514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8D4A3A-1A85-AB7E-C012-3A09C68A8844}"/>
              </a:ext>
            </a:extLst>
          </p:cNvPr>
          <p:cNvCxnSpPr>
            <a:cxnSpLocks/>
          </p:cNvCxnSpPr>
          <p:nvPr/>
        </p:nvCxnSpPr>
        <p:spPr>
          <a:xfrm>
            <a:off x="7294653" y="6154064"/>
            <a:ext cx="35343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E2675A2-05A0-1345-A085-E34FBFE21A1B}"/>
              </a:ext>
            </a:extLst>
          </p:cNvPr>
          <p:cNvCxnSpPr>
            <a:cxnSpLocks/>
          </p:cNvCxnSpPr>
          <p:nvPr/>
        </p:nvCxnSpPr>
        <p:spPr>
          <a:xfrm flipV="1">
            <a:off x="1369789" y="2178121"/>
            <a:ext cx="0" cy="883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ED6A90E-6A2F-299D-0D1A-B7535098B5DC}"/>
              </a:ext>
            </a:extLst>
          </p:cNvPr>
          <p:cNvCxnSpPr>
            <a:cxnSpLocks/>
            <a:stCxn id="10" idx="1"/>
          </p:cNvCxnSpPr>
          <p:nvPr/>
        </p:nvCxnSpPr>
        <p:spPr>
          <a:xfrm>
            <a:off x="1369789" y="5045494"/>
            <a:ext cx="0" cy="711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EB3117F-A027-9456-303B-0CE7FA8B243E}"/>
              </a:ext>
            </a:extLst>
          </p:cNvPr>
          <p:cNvSpPr txBox="1"/>
          <p:nvPr/>
        </p:nvSpPr>
        <p:spPr>
          <a:xfrm>
            <a:off x="2038162" y="6084267"/>
            <a:ext cx="688189" cy="369332"/>
          </a:xfrm>
          <a:prstGeom prst="rect">
            <a:avLst/>
          </a:prstGeom>
          <a:noFill/>
        </p:spPr>
        <p:txBody>
          <a:bodyPr wrap="square" rtlCol="0">
            <a:spAutoFit/>
          </a:bodyPr>
          <a:lstStyle/>
          <a:p>
            <a:r>
              <a:rPr lang="en-GB" sz="1200" dirty="0"/>
              <a:t>LOW</a:t>
            </a:r>
            <a:r>
              <a:rPr lang="en-GB" dirty="0"/>
              <a:t> </a:t>
            </a:r>
          </a:p>
        </p:txBody>
      </p:sp>
      <p:sp>
        <p:nvSpPr>
          <p:cNvPr id="27" name="TextBox 26">
            <a:extLst>
              <a:ext uri="{FF2B5EF4-FFF2-40B4-BE49-F238E27FC236}">
                <a16:creationId xmlns:a16="http://schemas.microsoft.com/office/drawing/2014/main" id="{820B7A14-DF97-F0E2-1CEB-0D09ECB4CC01}"/>
              </a:ext>
            </a:extLst>
          </p:cNvPr>
          <p:cNvSpPr txBox="1"/>
          <p:nvPr/>
        </p:nvSpPr>
        <p:spPr>
          <a:xfrm>
            <a:off x="10253609" y="6176600"/>
            <a:ext cx="575353" cy="276999"/>
          </a:xfrm>
          <a:prstGeom prst="rect">
            <a:avLst/>
          </a:prstGeom>
          <a:noFill/>
        </p:spPr>
        <p:txBody>
          <a:bodyPr wrap="square" rtlCol="0">
            <a:spAutoFit/>
          </a:bodyPr>
          <a:lstStyle/>
          <a:p>
            <a:r>
              <a:rPr lang="en-GB" sz="1200" dirty="0"/>
              <a:t>HIGH</a:t>
            </a:r>
          </a:p>
        </p:txBody>
      </p:sp>
      <p:sp>
        <p:nvSpPr>
          <p:cNvPr id="28" name="TextBox 27">
            <a:extLst>
              <a:ext uri="{FF2B5EF4-FFF2-40B4-BE49-F238E27FC236}">
                <a16:creationId xmlns:a16="http://schemas.microsoft.com/office/drawing/2014/main" id="{37E77CF9-93D1-8620-5C2F-C1F4C172D850}"/>
              </a:ext>
            </a:extLst>
          </p:cNvPr>
          <p:cNvSpPr txBox="1"/>
          <p:nvPr/>
        </p:nvSpPr>
        <p:spPr>
          <a:xfrm rot="16200000">
            <a:off x="786501" y="5102963"/>
            <a:ext cx="688189" cy="369332"/>
          </a:xfrm>
          <a:prstGeom prst="rect">
            <a:avLst/>
          </a:prstGeom>
          <a:noFill/>
        </p:spPr>
        <p:txBody>
          <a:bodyPr wrap="square" rtlCol="0">
            <a:spAutoFit/>
          </a:bodyPr>
          <a:lstStyle/>
          <a:p>
            <a:r>
              <a:rPr lang="en-GB" sz="1100" dirty="0"/>
              <a:t>LOW</a:t>
            </a:r>
            <a:r>
              <a:rPr lang="en-GB" dirty="0"/>
              <a:t> </a:t>
            </a:r>
          </a:p>
        </p:txBody>
      </p:sp>
      <p:sp>
        <p:nvSpPr>
          <p:cNvPr id="29" name="TextBox 28">
            <a:extLst>
              <a:ext uri="{FF2B5EF4-FFF2-40B4-BE49-F238E27FC236}">
                <a16:creationId xmlns:a16="http://schemas.microsoft.com/office/drawing/2014/main" id="{87E57D82-C873-A213-7DB3-C613B36F0594}"/>
              </a:ext>
            </a:extLst>
          </p:cNvPr>
          <p:cNvSpPr txBox="1"/>
          <p:nvPr/>
        </p:nvSpPr>
        <p:spPr>
          <a:xfrm rot="16200000">
            <a:off x="807385" y="2318712"/>
            <a:ext cx="740091" cy="261610"/>
          </a:xfrm>
          <a:prstGeom prst="rect">
            <a:avLst/>
          </a:prstGeom>
          <a:noFill/>
        </p:spPr>
        <p:txBody>
          <a:bodyPr wrap="square" rtlCol="0">
            <a:spAutoFit/>
          </a:bodyPr>
          <a:lstStyle/>
          <a:p>
            <a:r>
              <a:rPr lang="en-GB" sz="1100" dirty="0"/>
              <a:t>HIGH</a:t>
            </a:r>
          </a:p>
        </p:txBody>
      </p:sp>
      <p:graphicFrame>
        <p:nvGraphicFramePr>
          <p:cNvPr id="4" name="Objeto 33">
            <a:extLst>
              <a:ext uri="{FF2B5EF4-FFF2-40B4-BE49-F238E27FC236}">
                <a16:creationId xmlns:a16="http://schemas.microsoft.com/office/drawing/2014/main" id="{8C102164-EAF5-E15A-E09C-1830E0CBD0A5}"/>
              </a:ext>
            </a:extLst>
          </p:cNvPr>
          <p:cNvGraphicFramePr>
            <a:graphicFrameLocks noChangeAspect="1"/>
          </p:cNvGraphicFramePr>
          <p:nvPr>
            <p:extLst>
              <p:ext uri="{D42A27DB-BD31-4B8C-83A1-F6EECF244321}">
                <p14:modId xmlns:p14="http://schemas.microsoft.com/office/powerpoint/2010/main" val="1421685684"/>
              </p:ext>
            </p:extLst>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3" name="Objeto 33">
                        <a:extLst>
                          <a:ext uri="{FF2B5EF4-FFF2-40B4-BE49-F238E27FC236}">
                            <a16:creationId xmlns:a16="http://schemas.microsoft.com/office/drawing/2014/main" id="{260CA444-528D-1FCB-6273-715B88AD5407}"/>
                          </a:ext>
                        </a:extLst>
                      </p:cNvPr>
                      <p:cNvPicPr/>
                      <p:nvPr/>
                    </p:nvPicPr>
                    <p:blipFill>
                      <a:blip r:embed="rId4"/>
                      <a:stretch>
                        <a:fillRect/>
                      </a:stretch>
                    </p:blipFill>
                    <p:spPr>
                      <a:xfrm>
                        <a:off x="0" y="-35763"/>
                        <a:ext cx="534286" cy="529345"/>
                      </a:xfrm>
                      <a:prstGeom prst="rect">
                        <a:avLst/>
                      </a:prstGeom>
                    </p:spPr>
                  </p:pic>
                </p:oleObj>
              </mc:Fallback>
            </mc:AlternateContent>
          </a:graphicData>
        </a:graphic>
      </p:graphicFrame>
    </p:spTree>
    <p:extLst>
      <p:ext uri="{BB962C8B-B14F-4D97-AF65-F5344CB8AC3E}">
        <p14:creationId xmlns:p14="http://schemas.microsoft.com/office/powerpoint/2010/main" val="292748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F35684-032C-778F-6DB8-4B9A33272DE9}"/>
              </a:ext>
            </a:extLst>
          </p:cNvPr>
          <p:cNvSpPr txBox="1"/>
          <p:nvPr/>
        </p:nvSpPr>
        <p:spPr>
          <a:xfrm>
            <a:off x="4323320" y="507514"/>
            <a:ext cx="3545353" cy="646331"/>
          </a:xfrm>
          <a:prstGeom prst="rect">
            <a:avLst/>
          </a:prstGeom>
          <a:noFill/>
        </p:spPr>
        <p:txBody>
          <a:bodyPr wrap="square" rtlCol="0">
            <a:spAutoFit/>
          </a:bodyPr>
          <a:lstStyle/>
          <a:p>
            <a:r>
              <a:rPr lang="en-GB" dirty="0"/>
              <a:t>Some benefits of self-awareness…</a:t>
            </a:r>
          </a:p>
          <a:p>
            <a:endParaRPr lang="en-GB" dirty="0"/>
          </a:p>
        </p:txBody>
      </p:sp>
      <p:sp>
        <p:nvSpPr>
          <p:cNvPr id="5" name="TextBox 4">
            <a:extLst>
              <a:ext uri="{FF2B5EF4-FFF2-40B4-BE49-F238E27FC236}">
                <a16:creationId xmlns:a16="http://schemas.microsoft.com/office/drawing/2014/main" id="{C8FF7EBC-41F8-717E-F34C-6D205B1A08D6}"/>
              </a:ext>
            </a:extLst>
          </p:cNvPr>
          <p:cNvSpPr txBox="1"/>
          <p:nvPr/>
        </p:nvSpPr>
        <p:spPr>
          <a:xfrm>
            <a:off x="1328787" y="14239"/>
            <a:ext cx="9534418" cy="369332"/>
          </a:xfrm>
          <a:prstGeom prst="rect">
            <a:avLst/>
          </a:prstGeom>
          <a:noFill/>
        </p:spPr>
        <p:txBody>
          <a:bodyPr wrap="square" rtlCol="0">
            <a:spAutoFit/>
          </a:bodyPr>
          <a:lstStyle/>
          <a:p>
            <a:pPr algn="ctr"/>
            <a:r>
              <a:rPr lang="en-GB" dirty="0"/>
              <a:t>“</a:t>
            </a:r>
            <a:r>
              <a:rPr lang="en-GB" b="1" dirty="0"/>
              <a:t>Knowing yourself is the beginning of wisdom</a:t>
            </a:r>
            <a:r>
              <a:rPr lang="en-GB" dirty="0"/>
              <a:t>” </a:t>
            </a:r>
            <a:r>
              <a:rPr lang="en-GB" dirty="0" err="1"/>
              <a:t>Aristotele</a:t>
            </a:r>
            <a:r>
              <a:rPr lang="en-GB" dirty="0"/>
              <a:t> </a:t>
            </a:r>
          </a:p>
        </p:txBody>
      </p:sp>
      <p:graphicFrame>
        <p:nvGraphicFramePr>
          <p:cNvPr id="6" name="Table 6">
            <a:extLst>
              <a:ext uri="{FF2B5EF4-FFF2-40B4-BE49-F238E27FC236}">
                <a16:creationId xmlns:a16="http://schemas.microsoft.com/office/drawing/2014/main" id="{8584AEDE-2099-3735-A490-9D45ABA3955A}"/>
              </a:ext>
            </a:extLst>
          </p:cNvPr>
          <p:cNvGraphicFramePr>
            <a:graphicFrameLocks noGrp="1"/>
          </p:cNvGraphicFramePr>
          <p:nvPr>
            <p:extLst>
              <p:ext uri="{D42A27DB-BD31-4B8C-83A1-F6EECF244321}">
                <p14:modId xmlns:p14="http://schemas.microsoft.com/office/powerpoint/2010/main" val="1516602264"/>
              </p:ext>
            </p:extLst>
          </p:nvPr>
        </p:nvGraphicFramePr>
        <p:xfrm>
          <a:off x="505996" y="830679"/>
          <a:ext cx="11385481" cy="5151120"/>
        </p:xfrm>
        <a:graphic>
          <a:graphicData uri="http://schemas.openxmlformats.org/drawingml/2006/table">
            <a:tbl>
              <a:tblPr firstRow="1" bandRow="1">
                <a:tableStyleId>{5940675A-B579-460E-94D1-54222C63F5DA}</a:tableStyleId>
              </a:tblPr>
              <a:tblGrid>
                <a:gridCol w="3922165">
                  <a:extLst>
                    <a:ext uri="{9D8B030D-6E8A-4147-A177-3AD203B41FA5}">
                      <a16:colId xmlns:a16="http://schemas.microsoft.com/office/drawing/2014/main" val="3124782613"/>
                    </a:ext>
                  </a:extLst>
                </a:gridCol>
                <a:gridCol w="7463316">
                  <a:extLst>
                    <a:ext uri="{9D8B030D-6E8A-4147-A177-3AD203B41FA5}">
                      <a16:colId xmlns:a16="http://schemas.microsoft.com/office/drawing/2014/main" val="355953703"/>
                    </a:ext>
                  </a:extLst>
                </a:gridCol>
              </a:tblGrid>
              <a:tr h="356957">
                <a:tc>
                  <a:txBody>
                    <a:bodyPr/>
                    <a:lstStyle/>
                    <a:p>
                      <a:pPr algn="l"/>
                      <a:r>
                        <a:rPr lang="en-GB" sz="1600" b="1" dirty="0"/>
                        <a:t>Builds empathy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en-GB" sz="1400" dirty="0"/>
                        <a:t>One thing that might truly assist you in developing greater empathy for other people is self-awareness. You can comprehend the viewpoint of the other individual better. Additionally, it will improve the quality of your connections. You can better comprehend others and yourself when you are conscious of your surroundings and of yourself.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3126590"/>
                  </a:ext>
                </a:extLst>
              </a:tr>
              <a:tr h="218255">
                <a:tc>
                  <a:txBody>
                    <a:bodyPr/>
                    <a:lstStyle/>
                    <a:p>
                      <a:pPr algn="l"/>
                      <a:r>
                        <a:rPr lang="en-GB" sz="1600" b="1" dirty="0"/>
                        <a:t>Builds Critical thinking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en-GB" sz="1400" dirty="0"/>
                        <a:t>When developing self-awareness, you frequently analyse, reflect on, and assess. Instead of relying solely on your emotions, this helps you think more critically about situations. As a result, self-awareness can aid in the development of critical thinking abilities. In addition to oneself, there are other areas where critical thinking can be utilised.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4674073"/>
                  </a:ext>
                </a:extLst>
              </a:tr>
              <a:tr h="241543">
                <a:tc>
                  <a:txBody>
                    <a:bodyPr/>
                    <a:lstStyle/>
                    <a:p>
                      <a:pPr algn="l"/>
                      <a:r>
                        <a:rPr lang="en-GB" sz="1600" b="1" dirty="0"/>
                        <a:t>Improves decision making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en-GB" sz="1400" dirty="0"/>
                        <a:t>Being self-aware helps you get a deeper understanding of yourself. You can differentiate between what’s good for and what’s bad. This awareness helps you analyse situations in a systematic way. You weigh the merits and demerits easily. And this helps in improving your decision making skills.</a:t>
                      </a:r>
                    </a:p>
                    <a:p>
                      <a:pPr algn="just"/>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9116411"/>
                  </a:ext>
                </a:extLst>
              </a:tr>
              <a:tr h="464256">
                <a:tc>
                  <a:txBody>
                    <a:bodyPr/>
                    <a:lstStyle/>
                    <a:p>
                      <a:pPr algn="l"/>
                      <a:endParaRPr lang="en-GB" sz="1600" b="1" dirty="0"/>
                    </a:p>
                    <a:p>
                      <a:pPr algn="l"/>
                      <a:r>
                        <a:rPr lang="en-GB" sz="1600" b="1" dirty="0"/>
                        <a:t>Boosts creativity</a:t>
                      </a:r>
                    </a:p>
                    <a:p>
                      <a:pPr algn="l"/>
                      <a:endParaRPr lang="en-GB"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en-GB" sz="1400" dirty="0"/>
                        <a:t>Your life will be better in more than one area if you have a creative viewpoint. You will be able to solve a problem fast and creatively if you are self-aware. You become perceptive enough to think creatively when you are self-aware.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5073332"/>
                  </a:ext>
                </a:extLst>
              </a:tr>
              <a:tr h="370840">
                <a:tc>
                  <a:txBody>
                    <a:bodyPr/>
                    <a:lstStyle/>
                    <a:p>
                      <a:pPr algn="l"/>
                      <a:r>
                        <a:rPr lang="en-GB" sz="1600" b="1" dirty="0"/>
                        <a:t>Builds leadership qualities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en-GB" sz="1400" dirty="0"/>
                        <a:t>It is obvious that if you are self-aware, your mental health will be in good shape.</a:t>
                      </a:r>
                    </a:p>
                    <a:p>
                      <a:pPr algn="just"/>
                      <a:r>
                        <a:rPr lang="en-GB" sz="1400" dirty="0"/>
                        <a:t>Self-awareness equips you with the leadership skills you need.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3972109"/>
                  </a:ext>
                </a:extLst>
              </a:tr>
            </a:tbl>
          </a:graphicData>
        </a:graphic>
      </p:graphicFrame>
      <p:sp>
        <p:nvSpPr>
          <p:cNvPr id="9" name="Arrow: Right 8">
            <a:extLst>
              <a:ext uri="{FF2B5EF4-FFF2-40B4-BE49-F238E27FC236}">
                <a16:creationId xmlns:a16="http://schemas.microsoft.com/office/drawing/2014/main" id="{2F0F4668-8CCD-35EA-9865-B5DAC52613CE}"/>
              </a:ext>
            </a:extLst>
          </p:cNvPr>
          <p:cNvSpPr/>
          <p:nvPr/>
        </p:nvSpPr>
        <p:spPr>
          <a:xfrm>
            <a:off x="2907587" y="1334334"/>
            <a:ext cx="1222624" cy="226032"/>
          </a:xfrm>
          <a:prstGeom prst="rightArrow">
            <a:avLst/>
          </a:prstGeom>
          <a:solidFill>
            <a:srgbClr val="87B5BA"/>
          </a:solidFill>
          <a:ln>
            <a:solidFill>
              <a:srgbClr val="87B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9AB0939-50C8-618D-7AD0-2C12485552A7}"/>
              </a:ext>
            </a:extLst>
          </p:cNvPr>
          <p:cNvSpPr/>
          <p:nvPr/>
        </p:nvSpPr>
        <p:spPr>
          <a:xfrm>
            <a:off x="2907587" y="2527597"/>
            <a:ext cx="1222624" cy="226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68F0D69F-9271-E005-87A3-455FA6AE3EFB}"/>
              </a:ext>
            </a:extLst>
          </p:cNvPr>
          <p:cNvSpPr/>
          <p:nvPr/>
        </p:nvSpPr>
        <p:spPr>
          <a:xfrm>
            <a:off x="2907587" y="3645440"/>
            <a:ext cx="1222624" cy="2260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590B7059-2B81-9F21-D2DF-B4377235B7F0}"/>
              </a:ext>
            </a:extLst>
          </p:cNvPr>
          <p:cNvSpPr/>
          <p:nvPr/>
        </p:nvSpPr>
        <p:spPr>
          <a:xfrm>
            <a:off x="2907587" y="4650267"/>
            <a:ext cx="1222624" cy="226032"/>
          </a:xfrm>
          <a:prstGeom prst="rightArrow">
            <a:avLst/>
          </a:prstGeom>
          <a:solidFill>
            <a:srgbClr val="87B5BA"/>
          </a:solidFill>
          <a:ln>
            <a:solidFill>
              <a:srgbClr val="87B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E18606D1-B8AD-9333-67B0-5EF6C4F4930A}"/>
              </a:ext>
            </a:extLst>
          </p:cNvPr>
          <p:cNvSpPr/>
          <p:nvPr/>
        </p:nvSpPr>
        <p:spPr>
          <a:xfrm>
            <a:off x="2907587" y="5570594"/>
            <a:ext cx="1222624" cy="226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to 33">
            <a:extLst>
              <a:ext uri="{FF2B5EF4-FFF2-40B4-BE49-F238E27FC236}">
                <a16:creationId xmlns:a16="http://schemas.microsoft.com/office/drawing/2014/main" id="{881F83B1-EC2F-AA03-03AB-0A91C91E5204}"/>
              </a:ext>
            </a:extLst>
          </p:cNvPr>
          <p:cNvGraphicFramePr>
            <a:graphicFrameLocks noChangeAspect="1"/>
          </p:cNvGraphicFramePr>
          <p:nvPr>
            <p:extLst>
              <p:ext uri="{D42A27DB-BD31-4B8C-83A1-F6EECF244321}">
                <p14:modId xmlns:p14="http://schemas.microsoft.com/office/powerpoint/2010/main" val="3268642491"/>
              </p:ext>
            </p:extLst>
          </p:nvPr>
        </p:nvGraphicFramePr>
        <p:xfrm>
          <a:off x="4254" y="1272024"/>
          <a:ext cx="501742" cy="49710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4254" y="1272024"/>
                        <a:ext cx="501742" cy="497102"/>
                      </a:xfrm>
                      <a:prstGeom prst="rect">
                        <a:avLst/>
                      </a:prstGeom>
                    </p:spPr>
                  </p:pic>
                </p:oleObj>
              </mc:Fallback>
            </mc:AlternateContent>
          </a:graphicData>
        </a:graphic>
      </p:graphicFrame>
      <p:graphicFrame>
        <p:nvGraphicFramePr>
          <p:cNvPr id="15" name="Objeto 33">
            <a:extLst>
              <a:ext uri="{FF2B5EF4-FFF2-40B4-BE49-F238E27FC236}">
                <a16:creationId xmlns:a16="http://schemas.microsoft.com/office/drawing/2014/main" id="{C61462B0-F776-6A9C-2651-23260B074A26}"/>
              </a:ext>
            </a:extLst>
          </p:cNvPr>
          <p:cNvGraphicFramePr>
            <a:graphicFrameLocks noChangeAspect="1"/>
          </p:cNvGraphicFramePr>
          <p:nvPr>
            <p:extLst>
              <p:ext uri="{D42A27DB-BD31-4B8C-83A1-F6EECF244321}">
                <p14:modId xmlns:p14="http://schemas.microsoft.com/office/powerpoint/2010/main" val="2507921167"/>
              </p:ext>
            </p:extLst>
          </p:nvPr>
        </p:nvGraphicFramePr>
        <p:xfrm>
          <a:off x="23957" y="2337100"/>
          <a:ext cx="501742" cy="49710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23957" y="2337100"/>
                        <a:ext cx="501742" cy="497102"/>
                      </a:xfrm>
                      <a:prstGeom prst="rect">
                        <a:avLst/>
                      </a:prstGeom>
                    </p:spPr>
                  </p:pic>
                </p:oleObj>
              </mc:Fallback>
            </mc:AlternateContent>
          </a:graphicData>
        </a:graphic>
      </p:graphicFrame>
      <p:graphicFrame>
        <p:nvGraphicFramePr>
          <p:cNvPr id="16" name="Objeto 33">
            <a:extLst>
              <a:ext uri="{FF2B5EF4-FFF2-40B4-BE49-F238E27FC236}">
                <a16:creationId xmlns:a16="http://schemas.microsoft.com/office/drawing/2014/main" id="{0BFEDD75-97A4-E3FE-3C95-60AD2AC48EE3}"/>
              </a:ext>
            </a:extLst>
          </p:cNvPr>
          <p:cNvGraphicFramePr>
            <a:graphicFrameLocks noChangeAspect="1"/>
          </p:cNvGraphicFramePr>
          <p:nvPr>
            <p:extLst>
              <p:ext uri="{D42A27DB-BD31-4B8C-83A1-F6EECF244321}">
                <p14:modId xmlns:p14="http://schemas.microsoft.com/office/powerpoint/2010/main" val="4287657602"/>
              </p:ext>
            </p:extLst>
          </p:nvPr>
        </p:nvGraphicFramePr>
        <p:xfrm>
          <a:off x="49652" y="3455753"/>
          <a:ext cx="501742" cy="497102"/>
        </p:xfrm>
        <a:graphic>
          <a:graphicData uri="http://schemas.openxmlformats.org/presentationml/2006/ole">
            <mc:AlternateContent xmlns:mc="http://schemas.openxmlformats.org/markup-compatibility/2006">
              <mc:Choice xmlns:v="urn:schemas-microsoft-com:vml" Requires="v">
                <p:oleObj r:id="rId5" imgW="1933560" imgH="1914480" progId="">
                  <p:embed/>
                </p:oleObj>
              </mc:Choice>
              <mc:Fallback>
                <p:oleObj r:id="rId5"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49652" y="3455753"/>
                        <a:ext cx="501742" cy="497102"/>
                      </a:xfrm>
                      <a:prstGeom prst="rect">
                        <a:avLst/>
                      </a:prstGeom>
                    </p:spPr>
                  </p:pic>
                </p:oleObj>
              </mc:Fallback>
            </mc:AlternateContent>
          </a:graphicData>
        </a:graphic>
      </p:graphicFrame>
      <p:graphicFrame>
        <p:nvGraphicFramePr>
          <p:cNvPr id="17" name="Objeto 33">
            <a:extLst>
              <a:ext uri="{FF2B5EF4-FFF2-40B4-BE49-F238E27FC236}">
                <a16:creationId xmlns:a16="http://schemas.microsoft.com/office/drawing/2014/main" id="{A2C05882-3438-5464-682C-82EE0A877BDB}"/>
              </a:ext>
            </a:extLst>
          </p:cNvPr>
          <p:cNvGraphicFramePr>
            <a:graphicFrameLocks noChangeAspect="1"/>
          </p:cNvGraphicFramePr>
          <p:nvPr>
            <p:extLst>
              <p:ext uri="{D42A27DB-BD31-4B8C-83A1-F6EECF244321}">
                <p14:modId xmlns:p14="http://schemas.microsoft.com/office/powerpoint/2010/main" val="4094038651"/>
              </p:ext>
            </p:extLst>
          </p:nvPr>
        </p:nvGraphicFramePr>
        <p:xfrm>
          <a:off x="49652" y="4453594"/>
          <a:ext cx="501742" cy="497102"/>
        </p:xfrm>
        <a:graphic>
          <a:graphicData uri="http://schemas.openxmlformats.org/presentationml/2006/ole">
            <mc:AlternateContent xmlns:mc="http://schemas.openxmlformats.org/markup-compatibility/2006">
              <mc:Choice xmlns:v="urn:schemas-microsoft-com:vml" Requires="v">
                <p:oleObj r:id="rId6" imgW="1933560" imgH="1914480" progId="">
                  <p:embed/>
                </p:oleObj>
              </mc:Choice>
              <mc:Fallback>
                <p:oleObj r:id="rId6"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49652" y="4453594"/>
                        <a:ext cx="501742" cy="497102"/>
                      </a:xfrm>
                      <a:prstGeom prst="rect">
                        <a:avLst/>
                      </a:prstGeom>
                    </p:spPr>
                  </p:pic>
                </p:oleObj>
              </mc:Fallback>
            </mc:AlternateContent>
          </a:graphicData>
        </a:graphic>
      </p:graphicFrame>
      <p:graphicFrame>
        <p:nvGraphicFramePr>
          <p:cNvPr id="18" name="Objeto 33">
            <a:extLst>
              <a:ext uri="{FF2B5EF4-FFF2-40B4-BE49-F238E27FC236}">
                <a16:creationId xmlns:a16="http://schemas.microsoft.com/office/drawing/2014/main" id="{EAFB7320-B369-48CD-3A2F-522FF596315E}"/>
              </a:ext>
            </a:extLst>
          </p:cNvPr>
          <p:cNvGraphicFramePr>
            <a:graphicFrameLocks noChangeAspect="1"/>
          </p:cNvGraphicFramePr>
          <p:nvPr>
            <p:extLst>
              <p:ext uri="{D42A27DB-BD31-4B8C-83A1-F6EECF244321}">
                <p14:modId xmlns:p14="http://schemas.microsoft.com/office/powerpoint/2010/main" val="2743226307"/>
              </p:ext>
            </p:extLst>
          </p:nvPr>
        </p:nvGraphicFramePr>
        <p:xfrm>
          <a:off x="23957" y="5338160"/>
          <a:ext cx="501742" cy="497102"/>
        </p:xfrm>
        <a:graphic>
          <a:graphicData uri="http://schemas.openxmlformats.org/presentationml/2006/ole">
            <mc:AlternateContent xmlns:mc="http://schemas.openxmlformats.org/markup-compatibility/2006">
              <mc:Choice xmlns:v="urn:schemas-microsoft-com:vml" Requires="v">
                <p:oleObj r:id="rId7" imgW="1933560" imgH="1914480" progId="">
                  <p:embed/>
                </p:oleObj>
              </mc:Choice>
              <mc:Fallback>
                <p:oleObj r:id="rId7"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23957" y="5338160"/>
                        <a:ext cx="501742" cy="497102"/>
                      </a:xfrm>
                      <a:prstGeom prst="rect">
                        <a:avLst/>
                      </a:prstGeom>
                    </p:spPr>
                  </p:pic>
                </p:oleObj>
              </mc:Fallback>
            </mc:AlternateContent>
          </a:graphicData>
        </a:graphic>
      </p:graphicFrame>
      <p:pic>
        <p:nvPicPr>
          <p:cNvPr id="22" name="Picture 21" descr="A picture containing LEGO, toy&#10;&#10;Description automatically generated">
            <a:extLst>
              <a:ext uri="{FF2B5EF4-FFF2-40B4-BE49-F238E27FC236}">
                <a16:creationId xmlns:a16="http://schemas.microsoft.com/office/drawing/2014/main" id="{4E970A89-7890-96A2-77CD-2D4F09AD184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4550" y="81389"/>
            <a:ext cx="1134656" cy="1134656"/>
          </a:xfrm>
          <a:prstGeom prst="rect">
            <a:avLst/>
          </a:prstGeom>
        </p:spPr>
      </p:pic>
    </p:spTree>
    <p:extLst>
      <p:ext uri="{BB962C8B-B14F-4D97-AF65-F5344CB8AC3E}">
        <p14:creationId xmlns:p14="http://schemas.microsoft.com/office/powerpoint/2010/main" val="626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733"/>
              <a:t>Quests</a:t>
            </a:r>
            <a:endParaRPr lang="ko-KR" altLang="en-US" sz="3733" dirty="0"/>
          </a:p>
        </p:txBody>
      </p:sp>
      <p:sp>
        <p:nvSpPr>
          <p:cNvPr id="3" name="Text Placeholder 2"/>
          <p:cNvSpPr>
            <a:spLocks noGrp="1"/>
          </p:cNvSpPr>
          <p:nvPr>
            <p:ph type="body" sz="quarter" idx="11"/>
          </p:nvPr>
        </p:nvSpPr>
        <p:spPr/>
        <p:txBody>
          <a:bodyPr/>
          <a:lstStyle/>
          <a:p>
            <a:pPr lvl="0"/>
            <a:r>
              <a:rPr lang="en-US" altLang="ko-KR"/>
              <a:t>Based on what you have studied in this unit, can you solve the exercises in the following slides?</a:t>
            </a:r>
            <a:endParaRPr lang="en-US" altLang="ko-KR" dirty="0"/>
          </a:p>
        </p:txBody>
      </p:sp>
      <p:grpSp>
        <p:nvGrpSpPr>
          <p:cNvPr id="5" name="Group 4"/>
          <p:cNvGrpSpPr/>
          <p:nvPr/>
        </p:nvGrpSpPr>
        <p:grpSpPr>
          <a:xfrm>
            <a:off x="2345140" y="1866295"/>
            <a:ext cx="7523429" cy="3635451"/>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sp>
        <p:nvSpPr>
          <p:cNvPr id="16" name="Isosceles Triangle 15"/>
          <p:cNvSpPr/>
          <p:nvPr/>
        </p:nvSpPr>
        <p:spPr>
          <a:xfrm>
            <a:off x="5429580" y="3100163"/>
            <a:ext cx="1354549" cy="1167715"/>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7" name="Round Same Side Corner Rectangle 8"/>
          <p:cNvSpPr/>
          <p:nvPr/>
        </p:nvSpPr>
        <p:spPr>
          <a:xfrm>
            <a:off x="5885635" y="3628221"/>
            <a:ext cx="442440" cy="44311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5" name="TextBox 24"/>
          <p:cNvSpPr txBox="1"/>
          <p:nvPr/>
        </p:nvSpPr>
        <p:spPr>
          <a:xfrm>
            <a:off x="6192011" y="1469298"/>
            <a:ext cx="5760640" cy="584775"/>
          </a:xfrm>
          <a:prstGeom prst="rect">
            <a:avLst/>
          </a:prstGeom>
          <a:noFill/>
        </p:spPr>
        <p:txBody>
          <a:bodyPr wrap="square" rtlCol="0">
            <a:spAutoFit/>
          </a:bodyPr>
          <a:lstStyle/>
          <a:p>
            <a:r>
              <a:rPr lang="en-US" altLang="ko-KR" sz="1600">
                <a:solidFill>
                  <a:schemeClr val="tx1">
                    <a:lumMod val="75000"/>
                    <a:lumOff val="25000"/>
                  </a:schemeClr>
                </a:solidFill>
                <a:cs typeface="Arial" pitchFamily="34" charset="0"/>
              </a:rPr>
              <a:t>You will have to make decisions about complicated situations in which you will use the knowledge you have acquired.</a:t>
            </a:r>
            <a:endParaRPr lang="en-US" altLang="ko-KR" sz="1600" dirty="0">
              <a:solidFill>
                <a:schemeClr val="tx1">
                  <a:lumMod val="75000"/>
                  <a:lumOff val="25000"/>
                </a:schemeClr>
              </a:solidFill>
              <a:cs typeface="Arial" pitchFamily="34" charset="0"/>
            </a:endParaRPr>
          </a:p>
        </p:txBody>
      </p:sp>
      <p:sp>
        <p:nvSpPr>
          <p:cNvPr id="26" name="TextBox 25"/>
          <p:cNvSpPr txBox="1"/>
          <p:nvPr/>
        </p:nvSpPr>
        <p:spPr>
          <a:xfrm>
            <a:off x="509775" y="5309725"/>
            <a:ext cx="5375860" cy="584775"/>
          </a:xfrm>
          <a:prstGeom prst="rect">
            <a:avLst/>
          </a:prstGeom>
          <a:noFill/>
        </p:spPr>
        <p:txBody>
          <a:bodyPr wrap="square" rtlCol="0">
            <a:spAutoFit/>
          </a:bodyPr>
          <a:lstStyle/>
          <a:p>
            <a:pPr algn="r"/>
            <a:r>
              <a:rPr lang="en-US" altLang="ko-KR" sz="1600">
                <a:solidFill>
                  <a:schemeClr val="tx1">
                    <a:lumMod val="75000"/>
                    <a:lumOff val="25000"/>
                  </a:schemeClr>
                </a:solidFill>
                <a:cs typeface="Arial" pitchFamily="34" charset="0"/>
              </a:rPr>
              <a:t>You will have to open your mind and think as if you were really in that situation, using your best tool: your brain.</a:t>
            </a:r>
            <a:endParaRPr lang="en-US" altLang="ko-KR" sz="1600" dirty="0">
              <a:solidFill>
                <a:schemeClr val="tx1">
                  <a:lumMod val="75000"/>
                  <a:lumOff val="25000"/>
                </a:schemeClr>
              </a:solidFill>
              <a:cs typeface="Arial" pitchFamily="34" charset="0"/>
            </a:endParaRPr>
          </a:p>
        </p:txBody>
      </p:sp>
      <p:sp>
        <p:nvSpPr>
          <p:cNvPr id="27" name="TextBox 26"/>
          <p:cNvSpPr txBox="1"/>
          <p:nvPr/>
        </p:nvSpPr>
        <p:spPr>
          <a:xfrm>
            <a:off x="2859791" y="4766492"/>
            <a:ext cx="3115955" cy="338554"/>
          </a:xfrm>
          <a:prstGeom prst="rect">
            <a:avLst/>
          </a:prstGeom>
          <a:noFill/>
        </p:spPr>
        <p:txBody>
          <a:bodyPr wrap="square" rtlCol="0">
            <a:spAutoFit/>
          </a:bodyPr>
          <a:lstStyle/>
          <a:p>
            <a:pPr algn="r"/>
            <a:r>
              <a:rPr lang="en-US" altLang="ko-KR" sz="1600" b="1">
                <a:solidFill>
                  <a:schemeClr val="bg1"/>
                </a:solidFill>
                <a:cs typeface="Arial" pitchFamily="34" charset="0"/>
              </a:rPr>
              <a:t>Expand your thinking</a:t>
            </a:r>
            <a:endParaRPr lang="ko-KR" altLang="en-US" sz="1600" b="1" dirty="0">
              <a:solidFill>
                <a:schemeClr val="bg1"/>
              </a:solidFill>
              <a:cs typeface="Arial" pitchFamily="34" charset="0"/>
            </a:endParaRPr>
          </a:p>
        </p:txBody>
      </p:sp>
      <p:sp>
        <p:nvSpPr>
          <p:cNvPr id="28" name="TextBox 27"/>
          <p:cNvSpPr txBox="1"/>
          <p:nvPr/>
        </p:nvSpPr>
        <p:spPr>
          <a:xfrm>
            <a:off x="6226593" y="2232214"/>
            <a:ext cx="3115955" cy="338554"/>
          </a:xfrm>
          <a:prstGeom prst="rect">
            <a:avLst/>
          </a:prstGeom>
          <a:noFill/>
        </p:spPr>
        <p:txBody>
          <a:bodyPr wrap="square" rtlCol="0">
            <a:spAutoFit/>
          </a:bodyPr>
          <a:lstStyle/>
          <a:p>
            <a:r>
              <a:rPr lang="en-US" altLang="ko-KR" sz="1600" b="1">
                <a:solidFill>
                  <a:schemeClr val="bg1"/>
                </a:solidFill>
                <a:cs typeface="Arial" pitchFamily="34" charset="0"/>
              </a:rPr>
              <a:t>Take decisions</a:t>
            </a:r>
            <a:endParaRPr lang="ko-KR" altLang="en-US" sz="1600" b="1" dirty="0">
              <a:solidFill>
                <a:schemeClr val="bg1"/>
              </a:solidFill>
              <a:cs typeface="Arial" pitchFamily="34" charset="0"/>
            </a:endParaRPr>
          </a:p>
        </p:txBody>
      </p:sp>
      <p:graphicFrame>
        <p:nvGraphicFramePr>
          <p:cNvPr id="4" name="Objeto 33">
            <a:extLst>
              <a:ext uri="{FF2B5EF4-FFF2-40B4-BE49-F238E27FC236}">
                <a16:creationId xmlns:a16="http://schemas.microsoft.com/office/drawing/2014/main" id="{836DF619-9739-C528-AFD4-BD691E735A12}"/>
              </a:ext>
            </a:extLst>
          </p:cNvPr>
          <p:cNvGraphicFramePr>
            <a:graphicFrameLocks noChangeAspect="1"/>
          </p:cNvGraphicFramePr>
          <p:nvPr>
            <p:extLst>
              <p:ext uri="{D42A27DB-BD31-4B8C-83A1-F6EECF244321}">
                <p14:modId xmlns:p14="http://schemas.microsoft.com/office/powerpoint/2010/main" val="2577782537"/>
              </p:ext>
            </p:extLst>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3">
                        <a:extLst>
                          <a:ext uri="{FF2B5EF4-FFF2-40B4-BE49-F238E27FC236}">
                            <a16:creationId xmlns:a16="http://schemas.microsoft.com/office/drawing/2014/main" id="{8C102164-EAF5-E15A-E09C-1830E0CBD0A5}"/>
                          </a:ext>
                        </a:extLst>
                      </p:cNvPr>
                      <p:cNvPicPr/>
                      <p:nvPr/>
                    </p:nvPicPr>
                    <p:blipFill>
                      <a:blip r:embed="rId3"/>
                      <a:stretch>
                        <a:fillRect/>
                      </a:stretch>
                    </p:blipFill>
                    <p:spPr>
                      <a:xfrm>
                        <a:off x="0" y="-35763"/>
                        <a:ext cx="534286" cy="529345"/>
                      </a:xfrm>
                      <a:prstGeom prst="rect">
                        <a:avLst/>
                      </a:prstGeom>
                    </p:spPr>
                  </p:pic>
                </p:oleObj>
              </mc:Fallback>
            </mc:AlternateContent>
          </a:graphicData>
        </a:graphic>
      </p:graphicFrame>
      <p:pic>
        <p:nvPicPr>
          <p:cNvPr id="18" name="Picture 17" descr="Graphical user interface&#10;&#10;Description automatically generated with medium confidence">
            <a:extLst>
              <a:ext uri="{FF2B5EF4-FFF2-40B4-BE49-F238E27FC236}">
                <a16:creationId xmlns:a16="http://schemas.microsoft.com/office/drawing/2014/main" id="{D2D71513-7447-9BA2-8C8E-912F7A0B043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52440" y="4766492"/>
            <a:ext cx="1800211" cy="1539180"/>
          </a:xfrm>
          <a:prstGeom prst="rect">
            <a:avLst/>
          </a:prstGeom>
        </p:spPr>
      </p:pic>
    </p:spTree>
    <p:extLst>
      <p:ext uri="{BB962C8B-B14F-4D97-AF65-F5344CB8AC3E}">
        <p14:creationId xmlns:p14="http://schemas.microsoft.com/office/powerpoint/2010/main" val="18847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a:t>
            </a:r>
            <a:r>
              <a:rPr lang="en-GB" sz="3733" dirty="0"/>
              <a:t>Try to be your own mental coach</a:t>
            </a:r>
            <a:endParaRPr lang="es-ES" sz="3733" dirty="0"/>
          </a:p>
        </p:txBody>
      </p:sp>
      <p:sp>
        <p:nvSpPr>
          <p:cNvPr id="18" name="Rectangle 1">
            <a:extLst>
              <a:ext uri="{FF2B5EF4-FFF2-40B4-BE49-F238E27FC236}">
                <a16:creationId xmlns:a16="http://schemas.microsoft.com/office/drawing/2014/main" id="{A53FAEA7-C47A-B133-DF94-DC09E55CAB1F}"/>
              </a:ext>
            </a:extLst>
          </p:cNvPr>
          <p:cNvSpPr/>
          <p:nvPr/>
        </p:nvSpPr>
        <p:spPr>
          <a:xfrm>
            <a:off x="1110337" y="2173324"/>
            <a:ext cx="9893285" cy="379596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en-GB" altLang="ko-KR" sz="1600" dirty="0">
                <a:solidFill>
                  <a:schemeClr val="tx1">
                    <a:lumMod val="75000"/>
                    <a:lumOff val="25000"/>
                  </a:schemeClr>
                </a:solidFill>
              </a:rPr>
              <a:t>Do you frequently feel unprepared for family or professional situations? Do you ever feel like the situation is beyond your </a:t>
            </a:r>
            <a:r>
              <a:rPr lang="en-GB" altLang="ko-KR" sz="1600" dirty="0" err="1">
                <a:solidFill>
                  <a:schemeClr val="tx1">
                    <a:lumMod val="75000"/>
                    <a:lumOff val="25000"/>
                  </a:schemeClr>
                </a:solidFill>
              </a:rPr>
              <a:t>abilities?Are</a:t>
            </a:r>
            <a:r>
              <a:rPr lang="en-GB" altLang="ko-KR" sz="1600" dirty="0">
                <a:solidFill>
                  <a:schemeClr val="tx1">
                    <a:lumMod val="75000"/>
                    <a:lumOff val="25000"/>
                  </a:schemeClr>
                </a:solidFill>
              </a:rPr>
              <a:t> you constantly insecure, do you doubt your personal and professional skills, and do you feel inferior to others around you? All of these psychic manifestations can be linked to a low sense of self-efficacy, which makes you feel insecure and unable to see your own potential.  </a:t>
            </a:r>
          </a:p>
          <a:p>
            <a:pPr algn="just">
              <a:lnSpc>
                <a:spcPct val="150000"/>
              </a:lnSpc>
              <a:spcAft>
                <a:spcPts val="1333"/>
              </a:spcAft>
            </a:pPr>
            <a:r>
              <a:rPr lang="en-GB" altLang="ko-KR" sz="1600" dirty="0">
                <a:solidFill>
                  <a:schemeClr val="tx1">
                    <a:lumMod val="75000"/>
                    <a:lumOff val="25000"/>
                  </a:schemeClr>
                </a:solidFill>
              </a:rPr>
              <a:t>An excessively low level of self-efficacy can have very negative consequences on our personal and working lives: convincing oneself, in every situation, that one cannot cope will inevitably lead to a failure that was already announced at the start.</a:t>
            </a:r>
          </a:p>
          <a:p>
            <a:pPr algn="just">
              <a:lnSpc>
                <a:spcPct val="150000"/>
              </a:lnSpc>
              <a:spcAft>
                <a:spcPts val="1333"/>
              </a:spcAft>
            </a:pPr>
            <a:r>
              <a:rPr lang="en-GB" altLang="ko-KR" sz="1600" dirty="0">
                <a:solidFill>
                  <a:schemeClr val="tx1">
                    <a:lumMod val="75000"/>
                    <a:lumOff val="25000"/>
                  </a:schemeClr>
                </a:solidFill>
              </a:rPr>
              <a:t>For these reasons, it is essential that we have a balanced sense of self-efficacy throughout our lives, which leads us to be optimistic about our abilities and to face challenges with the conviction that we can do it.</a:t>
            </a:r>
            <a:endParaRPr lang="ko-KR" altLang="en-US" sz="16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833391" y="1180721"/>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343471" y="1364492"/>
            <a:ext cx="6288700" cy="377065"/>
          </a:xfrm>
        </p:spPr>
        <p:txBody>
          <a:bodyPr>
            <a:normAutofit fontScale="92500" lnSpcReduction="10000"/>
          </a:bodyPr>
          <a:lstStyle/>
          <a:p>
            <a:pPr lvl="0" algn="l"/>
            <a:r>
              <a:rPr lang="en-US" altLang="ko-KR" sz="2400" b="1"/>
              <a:t>Introduction: What’s this all about?</a:t>
            </a:r>
            <a:endParaRPr lang="en-US" altLang="ko-KR" sz="2400" b="1" dirty="0"/>
          </a:p>
        </p:txBody>
      </p:sp>
      <p:pic>
        <p:nvPicPr>
          <p:cNvPr id="3" name="Picture 2" descr="A picture containing text, snow, outdoor, skiing&#10;&#10;Description automatically generated">
            <a:extLst>
              <a:ext uri="{FF2B5EF4-FFF2-40B4-BE49-F238E27FC236}">
                <a16:creationId xmlns:a16="http://schemas.microsoft.com/office/drawing/2014/main" id="{E3E415E7-6086-0D7D-8D5D-22AB13A348D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7120" t="2379" r="9657" b="11080"/>
          <a:stretch/>
        </p:blipFill>
        <p:spPr>
          <a:xfrm>
            <a:off x="10693641" y="253525"/>
            <a:ext cx="1088135" cy="1358396"/>
          </a:xfrm>
          <a:prstGeom prst="rect">
            <a:avLst/>
          </a:prstGeom>
        </p:spPr>
      </p:pic>
    </p:spTree>
    <p:extLst>
      <p:ext uri="{BB962C8B-B14F-4D97-AF65-F5344CB8AC3E}">
        <p14:creationId xmlns:p14="http://schemas.microsoft.com/office/powerpoint/2010/main" val="287773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a:t>
            </a:r>
            <a:r>
              <a:rPr lang="en-GB" sz="3733" dirty="0"/>
              <a:t>Try to be your own mental coach</a:t>
            </a:r>
            <a:endParaRPr lang="es-ES" sz="3733" dirty="0"/>
          </a:p>
        </p:txBody>
      </p:sp>
      <p:sp>
        <p:nvSpPr>
          <p:cNvPr id="20" name="Rectangle 1">
            <a:extLst>
              <a:ext uri="{FF2B5EF4-FFF2-40B4-BE49-F238E27FC236}">
                <a16:creationId xmlns:a16="http://schemas.microsoft.com/office/drawing/2014/main" id="{E2898E80-ABB0-ED4E-BAEF-CF41C6CF455C}"/>
              </a:ext>
            </a:extLst>
          </p:cNvPr>
          <p:cNvSpPr/>
          <p:nvPr/>
        </p:nvSpPr>
        <p:spPr>
          <a:xfrm>
            <a:off x="2386430" y="2089794"/>
            <a:ext cx="7419140" cy="30617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en-GB" altLang="ko-KR" dirty="0">
                <a:solidFill>
                  <a:schemeClr val="tx1">
                    <a:lumMod val="75000"/>
                    <a:lumOff val="25000"/>
                  </a:schemeClr>
                </a:solidFill>
              </a:rPr>
              <a:t>As in pages that follow, I will walk you through a quick exercise that you can complete any time of day, every day to boost your sense of self-efficacy. In order to learn to believe more in ourselves and our attitudes, we can use this instruction as our daily mantra. </a:t>
            </a:r>
            <a:endParaRPr lang="ko-KR" altLang="en-US"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1007435" y="1325109"/>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469512" y="1366620"/>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a:t>Task: What’s the activity?</a:t>
            </a:r>
            <a:endParaRPr lang="en-US" altLang="ko-KR" sz="2400" b="1" dirty="0"/>
          </a:p>
        </p:txBody>
      </p:sp>
    </p:spTree>
    <p:extLst>
      <p:ext uri="{BB962C8B-B14F-4D97-AF65-F5344CB8AC3E}">
        <p14:creationId xmlns:p14="http://schemas.microsoft.com/office/powerpoint/2010/main" val="251456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a:t>
            </a:r>
            <a:r>
              <a:rPr lang="en-GB" sz="3733" dirty="0"/>
              <a:t>Try to be your own mental coach</a:t>
            </a:r>
            <a:endParaRPr lang="es-ES" sz="3733"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005800"/>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635394" y="1760842"/>
            <a:ext cx="10921213" cy="40913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85750" indent="-285750" algn="just">
              <a:lnSpc>
                <a:spcPct val="150000"/>
              </a:lnSpc>
              <a:spcAft>
                <a:spcPts val="1333"/>
              </a:spcAft>
              <a:buFont typeface="Arial" panose="020B0604020202020204" pitchFamily="34" charset="0"/>
              <a:buChar char="•"/>
            </a:pPr>
            <a:r>
              <a:rPr lang="en-GB" dirty="0">
                <a:solidFill>
                  <a:schemeClr val="tx1">
                    <a:lumMod val="75000"/>
                    <a:lumOff val="25000"/>
                  </a:schemeClr>
                </a:solidFill>
                <a:ea typeface="Calibri" panose="020F0502020204030204" pitchFamily="34" charset="0"/>
                <a:cs typeface="Times New Roman" panose="02020603050405020304" pitchFamily="18" charset="0"/>
              </a:rPr>
              <a:t> Describe an (unpleasant) situation we had to face in the last period of our lives,</a:t>
            </a:r>
          </a:p>
          <a:p>
            <a:pPr marL="285750" indent="-285750" algn="just">
              <a:lnSpc>
                <a:spcPct val="150000"/>
              </a:lnSpc>
              <a:spcAft>
                <a:spcPts val="1333"/>
              </a:spcAft>
              <a:buFont typeface="Arial" panose="020B0604020202020204" pitchFamily="34" charset="0"/>
              <a:buChar char="•"/>
            </a:pPr>
            <a:r>
              <a:rPr lang="en-GB" dirty="0">
                <a:solidFill>
                  <a:schemeClr val="tx1">
                    <a:lumMod val="75000"/>
                    <a:lumOff val="25000"/>
                  </a:schemeClr>
                </a:solidFill>
                <a:ea typeface="Calibri" panose="020F0502020204030204" pitchFamily="34" charset="0"/>
                <a:cs typeface="Times New Roman" panose="02020603050405020304" pitchFamily="18" charset="0"/>
              </a:rPr>
              <a:t> Initially describe what was the goal we set ourselves to achieve</a:t>
            </a:r>
          </a:p>
          <a:p>
            <a:pPr marL="285750" indent="-285750" algn="just">
              <a:lnSpc>
                <a:spcPct val="150000"/>
              </a:lnSpc>
              <a:spcAft>
                <a:spcPts val="1333"/>
              </a:spcAft>
              <a:buFont typeface="Arial" panose="020B0604020202020204" pitchFamily="34" charset="0"/>
              <a:buChar char="•"/>
            </a:pPr>
            <a:r>
              <a:rPr lang="en-GB" dirty="0">
                <a:solidFill>
                  <a:schemeClr val="tx1">
                    <a:lumMod val="75000"/>
                    <a:lumOff val="25000"/>
                  </a:schemeClr>
                </a:solidFill>
                <a:ea typeface="Calibri" panose="020F0502020204030204" pitchFamily="34" charset="0"/>
                <a:cs typeface="Times New Roman" panose="02020603050405020304" pitchFamily="18" charset="0"/>
              </a:rPr>
              <a:t> Talk about the behaviour we followed to get out of the initial situation and focus on our actions that led us to the solution of the problem</a:t>
            </a:r>
          </a:p>
          <a:p>
            <a:pPr algn="just">
              <a:lnSpc>
                <a:spcPct val="150000"/>
              </a:lnSpc>
              <a:spcAft>
                <a:spcPts val="1333"/>
              </a:spcAft>
            </a:pPr>
            <a:endParaRPr lang="en-GB"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50000"/>
              </a:lnSpc>
              <a:spcAft>
                <a:spcPts val="1333"/>
              </a:spcAft>
            </a:pPr>
            <a:r>
              <a:rPr lang="en-GB" dirty="0">
                <a:solidFill>
                  <a:schemeClr val="tx1">
                    <a:lumMod val="75000"/>
                    <a:lumOff val="25000"/>
                  </a:schemeClr>
                </a:solidFill>
                <a:ea typeface="Calibri" panose="020F0502020204030204" pitchFamily="34" charset="0"/>
                <a:cs typeface="Times New Roman" panose="02020603050405020304" pitchFamily="18" charset="0"/>
              </a:rPr>
              <a:t>By following these simple points, you focus attention on your ability to emerge from an unpleasant situation by implementing actions triggered by our sense of control and management of difficulties.</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074722"/>
            <a:ext cx="6048672" cy="377065"/>
          </a:xfrm>
        </p:spPr>
        <p:txBody>
          <a:bodyPr>
            <a:normAutofit fontScale="92500" lnSpcReduction="10000"/>
          </a:bodyPr>
          <a:lstStyle/>
          <a:p>
            <a:pPr lvl="0" algn="l"/>
            <a:r>
              <a:rPr lang="en-US" altLang="ko-KR" sz="2400" b="1"/>
              <a:t>Process: What am I going to do?</a:t>
            </a:r>
            <a:endParaRPr lang="en-US" altLang="ko-KR" sz="2400" b="1" dirty="0"/>
          </a:p>
        </p:txBody>
      </p:sp>
    </p:spTree>
    <p:extLst>
      <p:ext uri="{BB962C8B-B14F-4D97-AF65-F5344CB8AC3E}">
        <p14:creationId xmlns:p14="http://schemas.microsoft.com/office/powerpoint/2010/main" val="18446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a:t>
            </a:r>
            <a:r>
              <a:rPr lang="en-GB" sz="3733" dirty="0"/>
              <a:t>Try to be your own mental coach</a:t>
            </a:r>
            <a:endParaRPr lang="es-ES" sz="3733" dirty="0"/>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808643" y="1131517"/>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564471" y="2058842"/>
            <a:ext cx="4712379" cy="38276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es-ES" altLang="ko-KR" b="1" dirty="0">
                <a:solidFill>
                  <a:schemeClr val="tx1">
                    <a:lumMod val="75000"/>
                    <a:lumOff val="25000"/>
                  </a:schemeClr>
                </a:solidFill>
              </a:rPr>
              <a:t>Competences </a:t>
            </a:r>
          </a:p>
          <a:p>
            <a:pPr algn="ctr" latinLnBrk="0"/>
            <a:r>
              <a:rPr lang="es-ES" altLang="ko-KR" b="1" dirty="0">
                <a:solidFill>
                  <a:schemeClr val="tx1">
                    <a:lumMod val="75000"/>
                    <a:lumOff val="25000"/>
                  </a:schemeClr>
                </a:solidFill>
              </a:rPr>
              <a:t>LifeComp </a:t>
            </a: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en-GB" b="1" dirty="0">
                <a:solidFill>
                  <a:schemeClr val="tx1">
                    <a:lumMod val="75000"/>
                    <a:lumOff val="25000"/>
                  </a:schemeClr>
                </a:solidFill>
              </a:rPr>
              <a:t>Self-regulation</a:t>
            </a:r>
            <a:r>
              <a:rPr lang="en-GB" dirty="0">
                <a:solidFill>
                  <a:schemeClr val="tx1">
                    <a:lumMod val="75000"/>
                    <a:lumOff val="25000"/>
                  </a:schemeClr>
                </a:solidFill>
              </a:rPr>
              <a:t>: awareness and management of emotions, thoughts, and behaviour.</a:t>
            </a:r>
          </a:p>
          <a:p>
            <a:pPr marL="457189" indent="-457189">
              <a:spcAft>
                <a:spcPts val="1333"/>
              </a:spcAft>
              <a:buFont typeface="Symbol" panose="05050102010706020507" pitchFamily="18" charset="2"/>
              <a:buChar char=""/>
            </a:pPr>
            <a:r>
              <a:rPr lang="en-GB" b="1" dirty="0">
                <a:solidFill>
                  <a:schemeClr val="tx1">
                    <a:lumMod val="75000"/>
                    <a:lumOff val="25000"/>
                  </a:schemeClr>
                </a:solidFill>
              </a:rPr>
              <a:t>Flexibility: </a:t>
            </a:r>
            <a:r>
              <a:rPr lang="en-GB" dirty="0">
                <a:solidFill>
                  <a:schemeClr val="tx1">
                    <a:lumMod val="75000"/>
                    <a:lumOff val="25000"/>
                  </a:schemeClr>
                </a:solidFill>
              </a:rPr>
              <a:t>ability to manage transition and uncertainty, and to face challenges</a:t>
            </a:r>
          </a:p>
          <a:p>
            <a:pPr marL="457189" indent="-457189">
              <a:spcAft>
                <a:spcPts val="1333"/>
              </a:spcAft>
              <a:buFont typeface="Symbol" panose="05050102010706020507" pitchFamily="18" charset="2"/>
              <a:buChar char=""/>
            </a:pPr>
            <a:r>
              <a:rPr lang="en-GB" b="1" dirty="0">
                <a:solidFill>
                  <a:schemeClr val="tx1">
                    <a:lumMod val="75000"/>
                    <a:lumOff val="25000"/>
                  </a:schemeClr>
                </a:solidFill>
              </a:rPr>
              <a:t>Wellbeing: </a:t>
            </a:r>
            <a:r>
              <a:rPr lang="en-GB" dirty="0">
                <a:solidFill>
                  <a:schemeClr val="tx1">
                    <a:lumMod val="75000"/>
                    <a:lumOff val="25000"/>
                  </a:schemeClr>
                </a:solidFill>
              </a:rPr>
              <a:t>pursuit of life satisfaction, care of physical, mental and social health; and adoption of a sustainable lifestyle.</a:t>
            </a:r>
          </a:p>
          <a:p>
            <a:pPr marL="457189" indent="-457189">
              <a:spcAft>
                <a:spcPts val="1333"/>
              </a:spcAft>
              <a:buFont typeface="Symbol" panose="05050102010706020507" pitchFamily="18" charset="2"/>
              <a:buChar char=""/>
            </a:pPr>
            <a:endParaRPr lang="es-ES" altLang="ko-KR"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295468" y="1307250"/>
            <a:ext cx="595434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dirty="0"/>
              <a:t>Learning outcomes: What will I learn?</a:t>
            </a:r>
          </a:p>
        </p:txBody>
      </p:sp>
      <p:sp>
        <p:nvSpPr>
          <p:cNvPr id="7" name="Rectangle 1">
            <a:extLst>
              <a:ext uri="{FF2B5EF4-FFF2-40B4-BE49-F238E27FC236}">
                <a16:creationId xmlns:a16="http://schemas.microsoft.com/office/drawing/2014/main" id="{61AA50F5-7904-73A8-C93E-896A2D602320}"/>
              </a:ext>
            </a:extLst>
          </p:cNvPr>
          <p:cNvSpPr/>
          <p:nvPr/>
        </p:nvSpPr>
        <p:spPr>
          <a:xfrm>
            <a:off x="6096000" y="2058842"/>
            <a:ext cx="5073535" cy="38276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es-ES" altLang="ko-KR" b="1" dirty="0">
                <a:solidFill>
                  <a:schemeClr val="tx1">
                    <a:lumMod val="75000"/>
                    <a:lumOff val="25000"/>
                  </a:schemeClr>
                </a:solidFill>
              </a:rPr>
              <a:t>Competences</a:t>
            </a:r>
          </a:p>
          <a:p>
            <a:pPr algn="ctr" latinLnBrk="0"/>
            <a:r>
              <a:rPr lang="es-ES" altLang="ko-KR" b="1" dirty="0">
                <a:solidFill>
                  <a:schemeClr val="tx1">
                    <a:lumMod val="75000"/>
                    <a:lumOff val="25000"/>
                  </a:schemeClr>
                </a:solidFill>
              </a:rPr>
              <a:t>EntreComp</a:t>
            </a:r>
          </a:p>
          <a:p>
            <a:pPr algn="ctr" latinLnBrk="0"/>
            <a:endParaRPr lang="es-ES" altLang="ko-KR" b="1" dirty="0">
              <a:solidFill>
                <a:schemeClr val="tx1">
                  <a:lumMod val="75000"/>
                  <a:lumOff val="25000"/>
                </a:schemeClr>
              </a:solidFill>
            </a:endParaRP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en-GB" b="1" dirty="0">
                <a:solidFill>
                  <a:schemeClr val="tx1">
                    <a:lumMod val="75000"/>
                    <a:lumOff val="25000"/>
                  </a:schemeClr>
                </a:solidFill>
              </a:rPr>
              <a:t>Self-awareness and self-</a:t>
            </a:r>
            <a:r>
              <a:rPr lang="en-GB" b="1" dirty="0" err="1">
                <a:solidFill>
                  <a:schemeClr val="tx1">
                    <a:lumMod val="75000"/>
                    <a:lumOff val="25000"/>
                  </a:schemeClr>
                </a:solidFill>
              </a:rPr>
              <a:t>efficacing</a:t>
            </a:r>
            <a:r>
              <a:rPr lang="en-GB" dirty="0">
                <a:solidFill>
                  <a:schemeClr val="tx1">
                    <a:lumMod val="75000"/>
                    <a:lumOff val="25000"/>
                  </a:schemeClr>
                </a:solidFill>
              </a:rPr>
              <a:t>: believe in yourself and keep developing</a:t>
            </a:r>
          </a:p>
          <a:p>
            <a:pPr marL="457189" indent="-457189">
              <a:spcAft>
                <a:spcPts val="1333"/>
              </a:spcAft>
              <a:buFont typeface="Symbol" panose="05050102010706020507" pitchFamily="18" charset="2"/>
              <a:buChar char=""/>
            </a:pPr>
            <a:r>
              <a:rPr lang="en-GB" b="1" dirty="0">
                <a:solidFill>
                  <a:schemeClr val="tx1">
                    <a:lumMod val="75000"/>
                    <a:lumOff val="25000"/>
                  </a:schemeClr>
                </a:solidFill>
              </a:rPr>
              <a:t>Motivation and perseverance: </a:t>
            </a:r>
            <a:r>
              <a:rPr lang="en-GB" dirty="0">
                <a:solidFill>
                  <a:schemeClr val="tx1">
                    <a:lumMod val="75000"/>
                    <a:lumOff val="25000"/>
                  </a:schemeClr>
                </a:solidFill>
              </a:rPr>
              <a:t>stay focused and do not give up.</a:t>
            </a:r>
          </a:p>
          <a:p>
            <a:pPr>
              <a:spcAft>
                <a:spcPts val="1333"/>
              </a:spcAft>
            </a:pPr>
            <a:endParaRPr lang="es-ES" altLang="ko-KR" dirty="0">
              <a:solidFill>
                <a:schemeClr val="tx1">
                  <a:lumMod val="75000"/>
                  <a:lumOff val="25000"/>
                </a:schemeClr>
              </a:solidFill>
            </a:endParaRPr>
          </a:p>
        </p:txBody>
      </p:sp>
    </p:spTree>
    <p:extLst>
      <p:ext uri="{BB962C8B-B14F-4D97-AF65-F5344CB8AC3E}">
        <p14:creationId xmlns:p14="http://schemas.microsoft.com/office/powerpoint/2010/main" val="410198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a:t>
            </a:r>
            <a:r>
              <a:rPr lang="en-GB" sz="3733" dirty="0"/>
              <a:t>Try to be your own mental coach</a:t>
            </a:r>
            <a:endParaRPr lang="es-ES" sz="3733" dirty="0"/>
          </a:p>
        </p:txBody>
      </p:sp>
      <p:sp>
        <p:nvSpPr>
          <p:cNvPr id="18" name="Rectangle 1">
            <a:extLst>
              <a:ext uri="{FF2B5EF4-FFF2-40B4-BE49-F238E27FC236}">
                <a16:creationId xmlns:a16="http://schemas.microsoft.com/office/drawing/2014/main" id="{A53FAEA7-C47A-B133-DF94-DC09E55CAB1F}"/>
              </a:ext>
            </a:extLst>
          </p:cNvPr>
          <p:cNvSpPr/>
          <p:nvPr/>
        </p:nvSpPr>
        <p:spPr>
          <a:xfrm>
            <a:off x="789328" y="1988840"/>
            <a:ext cx="10639208" cy="324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en-GB" altLang="ko-KR" sz="1600" dirty="0">
                <a:solidFill>
                  <a:schemeClr val="tx1">
                    <a:lumMod val="75000"/>
                    <a:lumOff val="25000"/>
                  </a:schemeClr>
                </a:solidFill>
                <a:ea typeface="Calibri" panose="020F0502020204030204" pitchFamily="34" charset="0"/>
                <a:cs typeface="Times New Roman" panose="02020603050405020304" pitchFamily="18" charset="0"/>
              </a:rPr>
              <a:t>Did you find it difficult to perform this exercise? Don't worry, this is training! </a:t>
            </a:r>
          </a:p>
          <a:p>
            <a:pPr algn="just">
              <a:lnSpc>
                <a:spcPct val="150000"/>
              </a:lnSpc>
              <a:spcAft>
                <a:spcPts val="1333"/>
              </a:spcAft>
            </a:pPr>
            <a:r>
              <a:rPr lang="en-GB" altLang="ko-KR" sz="1600" dirty="0">
                <a:solidFill>
                  <a:schemeClr val="tx1">
                    <a:lumMod val="75000"/>
                    <a:lumOff val="25000"/>
                  </a:schemeClr>
                </a:solidFill>
                <a:ea typeface="Calibri" panose="020F0502020204030204" pitchFamily="34" charset="0"/>
                <a:cs typeface="Times New Roman" panose="02020603050405020304" pitchFamily="18" charset="0"/>
              </a:rPr>
              <a:t>Every life experience directly influences our sense of efficacy. When we cope with them by successfully achieving our goals, we automatically increase our confidence in our abilities.</a:t>
            </a:r>
          </a:p>
          <a:p>
            <a:pPr algn="just">
              <a:lnSpc>
                <a:spcPct val="150000"/>
              </a:lnSpc>
              <a:spcAft>
                <a:spcPts val="1333"/>
              </a:spcAft>
            </a:pPr>
            <a:r>
              <a:rPr lang="en-GB" altLang="ko-KR" sz="1600" dirty="0">
                <a:solidFill>
                  <a:schemeClr val="tx1">
                    <a:lumMod val="75000"/>
                    <a:lumOff val="25000"/>
                  </a:schemeClr>
                </a:solidFill>
                <a:ea typeface="Calibri" panose="020F0502020204030204" pitchFamily="34" charset="0"/>
                <a:cs typeface="Times New Roman" panose="02020603050405020304" pitchFamily="18" charset="0"/>
              </a:rPr>
              <a:t>What is interesting is that even when we fail, we can improve our sense of self-efficacy. What can turn failure into an important opportunity for growth is the ability to value the fact that we tried anyway, to identify the things that did not work and to improve the personal qualities that would guide us towards success. The important thing is to stop and think!</a:t>
            </a:r>
            <a:endParaRPr lang="en-GB" sz="1600" dirty="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154085"/>
            <a:ext cx="6816757" cy="377065"/>
          </a:xfrm>
        </p:spPr>
        <p:txBody>
          <a:bodyPr>
            <a:normAutofit fontScale="92500" lnSpcReduction="10000"/>
          </a:bodyPr>
          <a:lstStyle/>
          <a:p>
            <a:pPr algn="l"/>
            <a:r>
              <a:rPr lang="en-US" altLang="ko-KR" sz="2400" b="1"/>
              <a:t>Conclusion: What will I take home?</a:t>
            </a:r>
            <a:endParaRPr lang="en-US" altLang="ko-KR" sz="24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744784" y="1028733"/>
            <a:ext cx="454673" cy="5024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5053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2: Personal SWOT Analysis</a:t>
            </a:r>
          </a:p>
        </p:txBody>
      </p:sp>
      <p:sp>
        <p:nvSpPr>
          <p:cNvPr id="18" name="Rectangle 1">
            <a:extLst>
              <a:ext uri="{FF2B5EF4-FFF2-40B4-BE49-F238E27FC236}">
                <a16:creationId xmlns:a16="http://schemas.microsoft.com/office/drawing/2014/main" id="{A53FAEA7-C47A-B133-DF94-DC09E55CAB1F}"/>
              </a:ext>
            </a:extLst>
          </p:cNvPr>
          <p:cNvSpPr/>
          <p:nvPr/>
        </p:nvSpPr>
        <p:spPr>
          <a:xfrm>
            <a:off x="1110337" y="2173324"/>
            <a:ext cx="9893285" cy="379596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en-GB" altLang="ko-KR" sz="1600" dirty="0">
                <a:solidFill>
                  <a:schemeClr val="tx1">
                    <a:lumMod val="75000"/>
                    <a:lumOff val="25000"/>
                  </a:schemeClr>
                </a:solidFill>
              </a:rPr>
              <a:t>SWOT Analysis is a useful technique to identify personal strengths and weaknesses and to analysing the opportunities and threats that flow from them. People who know their personality are most likely to succeed in life if they use their talents to their fullest extent. Similarly, they will suffer fewer problems if they know what their weaknesses are and if they manage these weaknesses so that they do not matter in the work they do. </a:t>
            </a:r>
            <a:endParaRPr lang="ko-KR" altLang="en-US" sz="16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833391" y="1180721"/>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343471" y="1364492"/>
            <a:ext cx="6288700" cy="377065"/>
          </a:xfrm>
        </p:spPr>
        <p:txBody>
          <a:bodyPr>
            <a:normAutofit fontScale="92500" lnSpcReduction="10000"/>
          </a:bodyPr>
          <a:lstStyle/>
          <a:p>
            <a:pPr lvl="0" algn="l"/>
            <a:r>
              <a:rPr lang="en-US" altLang="ko-KR" sz="2400" b="1"/>
              <a:t>Introduction: What’s this all about?</a:t>
            </a:r>
            <a:endParaRPr lang="en-US" altLang="ko-KR" sz="2400" b="1" dirty="0"/>
          </a:p>
        </p:txBody>
      </p:sp>
      <p:pic>
        <p:nvPicPr>
          <p:cNvPr id="3" name="Picture 2" descr="A picture containing text, snow, outdoor, skiing&#10;&#10;Description automatically generated">
            <a:extLst>
              <a:ext uri="{FF2B5EF4-FFF2-40B4-BE49-F238E27FC236}">
                <a16:creationId xmlns:a16="http://schemas.microsoft.com/office/drawing/2014/main" id="{E3E415E7-6086-0D7D-8D5D-22AB13A348D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7120" t="2379" r="9657" b="11080"/>
          <a:stretch/>
        </p:blipFill>
        <p:spPr>
          <a:xfrm>
            <a:off x="10693641" y="253525"/>
            <a:ext cx="1088135" cy="1358396"/>
          </a:xfrm>
          <a:prstGeom prst="rect">
            <a:avLst/>
          </a:prstGeom>
        </p:spPr>
      </p:pic>
    </p:spTree>
    <p:extLst>
      <p:ext uri="{BB962C8B-B14F-4D97-AF65-F5344CB8AC3E}">
        <p14:creationId xmlns:p14="http://schemas.microsoft.com/office/powerpoint/2010/main" val="223932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55573" y="452670"/>
            <a:ext cx="878429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4800">
                <a:cs typeface="Arial" pitchFamily="34" charset="0"/>
              </a:rPr>
              <a:t>Index</a:t>
            </a:r>
            <a:endParaRPr lang="en-US" sz="4800" dirty="0">
              <a:cs typeface="Arial" pitchFamily="34" charset="0"/>
            </a:endParaRPr>
          </a:p>
        </p:txBody>
      </p:sp>
      <p:grpSp>
        <p:nvGrpSpPr>
          <p:cNvPr id="6" name="Group 5"/>
          <p:cNvGrpSpPr/>
          <p:nvPr/>
        </p:nvGrpSpPr>
        <p:grpSpPr>
          <a:xfrm>
            <a:off x="3023659" y="1700808"/>
            <a:ext cx="7008779" cy="96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grpSp>
        <p:nvGrpSpPr>
          <p:cNvPr id="17" name="Group 16"/>
          <p:cNvGrpSpPr/>
          <p:nvPr/>
        </p:nvGrpSpPr>
        <p:grpSpPr>
          <a:xfrm>
            <a:off x="3015985" y="2884940"/>
            <a:ext cx="7008779" cy="96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pSp>
        <p:nvGrpSpPr>
          <p:cNvPr id="20" name="Group 19"/>
          <p:cNvGrpSpPr/>
          <p:nvPr/>
        </p:nvGrpSpPr>
        <p:grpSpPr>
          <a:xfrm>
            <a:off x="3002668" y="4068965"/>
            <a:ext cx="7008779" cy="96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sp>
        <p:nvSpPr>
          <p:cNvPr id="26" name="TextBox 25"/>
          <p:cNvSpPr txBox="1"/>
          <p:nvPr/>
        </p:nvSpPr>
        <p:spPr>
          <a:xfrm>
            <a:off x="3023659" y="1700808"/>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01</a:t>
            </a:r>
            <a:endParaRPr lang="ko-KR" altLang="en-US" sz="2667" b="1" dirty="0">
              <a:solidFill>
                <a:schemeClr val="bg1"/>
              </a:solidFill>
              <a:cs typeface="Arial" pitchFamily="34" charset="0"/>
            </a:endParaRPr>
          </a:p>
        </p:txBody>
      </p:sp>
      <p:sp>
        <p:nvSpPr>
          <p:cNvPr id="27" name="TextBox 26"/>
          <p:cNvSpPr txBox="1"/>
          <p:nvPr/>
        </p:nvSpPr>
        <p:spPr>
          <a:xfrm>
            <a:off x="3008312" y="2884940"/>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02</a:t>
            </a:r>
            <a:endParaRPr lang="ko-KR" altLang="en-US" sz="2667" b="1" dirty="0">
              <a:solidFill>
                <a:schemeClr val="bg1"/>
              </a:solidFill>
              <a:cs typeface="Arial" pitchFamily="34" charset="0"/>
            </a:endParaRPr>
          </a:p>
        </p:txBody>
      </p:sp>
      <p:sp>
        <p:nvSpPr>
          <p:cNvPr id="28" name="TextBox 27"/>
          <p:cNvSpPr txBox="1"/>
          <p:nvPr/>
        </p:nvSpPr>
        <p:spPr>
          <a:xfrm>
            <a:off x="2987322" y="4068965"/>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03</a:t>
            </a:r>
            <a:endParaRPr lang="ko-KR" altLang="en-US" sz="2667" b="1" dirty="0">
              <a:solidFill>
                <a:schemeClr val="bg1"/>
              </a:solidFill>
              <a:cs typeface="Arial" pitchFamily="34" charset="0"/>
            </a:endParaRPr>
          </a:p>
        </p:txBody>
      </p:sp>
      <p:grpSp>
        <p:nvGrpSpPr>
          <p:cNvPr id="7" name="Group 6"/>
          <p:cNvGrpSpPr/>
          <p:nvPr/>
        </p:nvGrpSpPr>
        <p:grpSpPr>
          <a:xfrm>
            <a:off x="3983659" y="1808330"/>
            <a:ext cx="5856757" cy="697521"/>
            <a:chOff x="3851840" y="1356248"/>
            <a:chExt cx="4392568" cy="523141"/>
          </a:xfrm>
        </p:grpSpPr>
        <p:sp>
          <p:nvSpPr>
            <p:cNvPr id="30" name="TextBox 29"/>
            <p:cNvSpPr txBox="1"/>
            <p:nvPr/>
          </p:nvSpPr>
          <p:spPr>
            <a:xfrm>
              <a:off x="3851840" y="1356248"/>
              <a:ext cx="4392567" cy="284742"/>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Who is an entrepreneur?</a:t>
              </a:r>
              <a:endParaRPr lang="ko-KR" altLang="en-US" sz="1867" b="1" dirty="0">
                <a:solidFill>
                  <a:schemeClr val="tx1">
                    <a:lumMod val="75000"/>
                    <a:lumOff val="25000"/>
                  </a:schemeClr>
                </a:solidFill>
                <a:cs typeface="Arial" pitchFamily="34" charset="0"/>
              </a:endParaRPr>
            </a:p>
          </p:txBody>
        </p:sp>
        <p:sp>
          <p:nvSpPr>
            <p:cNvPr id="31" name="TextBox 30"/>
            <p:cNvSpPr txBox="1"/>
            <p:nvPr/>
          </p:nvSpPr>
          <p:spPr>
            <a:xfrm>
              <a:off x="3851840" y="1625473"/>
              <a:ext cx="4392568" cy="253916"/>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Definition, features, sense of initiative and entrepreneurial attitude</a:t>
              </a:r>
              <a:endParaRPr lang="ko-KR" altLang="en-US" sz="1600" dirty="0">
                <a:solidFill>
                  <a:schemeClr val="tx1">
                    <a:lumMod val="75000"/>
                    <a:lumOff val="25000"/>
                  </a:schemeClr>
                </a:solidFill>
                <a:cs typeface="Arial" pitchFamily="34" charset="0"/>
              </a:endParaRPr>
            </a:p>
          </p:txBody>
        </p:sp>
      </p:grpSp>
      <p:grpSp>
        <p:nvGrpSpPr>
          <p:cNvPr id="36" name="Group 35"/>
          <p:cNvGrpSpPr/>
          <p:nvPr/>
        </p:nvGrpSpPr>
        <p:grpSpPr>
          <a:xfrm>
            <a:off x="3962668" y="2993200"/>
            <a:ext cx="5856757" cy="697521"/>
            <a:chOff x="3851840" y="1356248"/>
            <a:chExt cx="4392568" cy="523142"/>
          </a:xfrm>
        </p:grpSpPr>
        <p:sp>
          <p:nvSpPr>
            <p:cNvPr id="37" name="TextBox 36"/>
            <p:cNvSpPr txBox="1"/>
            <p:nvPr/>
          </p:nvSpPr>
          <p:spPr>
            <a:xfrm>
              <a:off x="3851840" y="1356248"/>
              <a:ext cx="4392567" cy="284743"/>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Self-efficacy</a:t>
              </a:r>
              <a:endParaRPr lang="ko-KR" altLang="en-US" sz="1867" b="1" dirty="0">
                <a:solidFill>
                  <a:schemeClr val="tx1">
                    <a:lumMod val="75000"/>
                    <a:lumOff val="25000"/>
                  </a:schemeClr>
                </a:solidFill>
                <a:cs typeface="Arial" pitchFamily="34" charset="0"/>
              </a:endParaRPr>
            </a:p>
          </p:txBody>
        </p:sp>
        <p:sp>
          <p:nvSpPr>
            <p:cNvPr id="38" name="TextBox 37"/>
            <p:cNvSpPr txBox="1"/>
            <p:nvPr/>
          </p:nvSpPr>
          <p:spPr>
            <a:xfrm>
              <a:off x="3851840" y="1625474"/>
              <a:ext cx="4392568" cy="253916"/>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What is and why it is important</a:t>
              </a:r>
              <a:endParaRPr lang="ko-KR" altLang="en-US" sz="1600" dirty="0">
                <a:solidFill>
                  <a:schemeClr val="tx1">
                    <a:lumMod val="75000"/>
                    <a:lumOff val="25000"/>
                  </a:schemeClr>
                </a:solidFill>
                <a:cs typeface="Arial" pitchFamily="34" charset="0"/>
              </a:endParaRPr>
            </a:p>
          </p:txBody>
        </p:sp>
      </p:grpSp>
      <p:grpSp>
        <p:nvGrpSpPr>
          <p:cNvPr id="39" name="Group 38"/>
          <p:cNvGrpSpPr/>
          <p:nvPr/>
        </p:nvGrpSpPr>
        <p:grpSpPr>
          <a:xfrm>
            <a:off x="3978015" y="4193037"/>
            <a:ext cx="5856757" cy="697521"/>
            <a:chOff x="3851840" y="1356248"/>
            <a:chExt cx="4392568" cy="523141"/>
          </a:xfrm>
        </p:grpSpPr>
        <p:sp>
          <p:nvSpPr>
            <p:cNvPr id="40" name="TextBox 39"/>
            <p:cNvSpPr txBox="1"/>
            <p:nvPr/>
          </p:nvSpPr>
          <p:spPr>
            <a:xfrm>
              <a:off x="3851840" y="1356248"/>
              <a:ext cx="4392567" cy="284742"/>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Self-awareness</a:t>
              </a:r>
              <a:endParaRPr lang="ko-KR" altLang="en-US" sz="1867" b="1" dirty="0">
                <a:solidFill>
                  <a:schemeClr val="tx1">
                    <a:lumMod val="75000"/>
                    <a:lumOff val="25000"/>
                  </a:schemeClr>
                </a:solidFill>
                <a:cs typeface="Arial" pitchFamily="34" charset="0"/>
              </a:endParaRPr>
            </a:p>
          </p:txBody>
        </p:sp>
        <p:sp>
          <p:nvSpPr>
            <p:cNvPr id="41" name="TextBox 40"/>
            <p:cNvSpPr txBox="1"/>
            <p:nvPr/>
          </p:nvSpPr>
          <p:spPr>
            <a:xfrm>
              <a:off x="3851840" y="1625473"/>
              <a:ext cx="4392568" cy="253916"/>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What is and why it is important</a:t>
              </a:r>
              <a:endParaRPr lang="ko-KR" altLang="en-US" sz="16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2: Personal SWOT Analysis</a:t>
            </a:r>
          </a:p>
        </p:txBody>
      </p:sp>
      <p:sp>
        <p:nvSpPr>
          <p:cNvPr id="20" name="Rectangle 1">
            <a:extLst>
              <a:ext uri="{FF2B5EF4-FFF2-40B4-BE49-F238E27FC236}">
                <a16:creationId xmlns:a16="http://schemas.microsoft.com/office/drawing/2014/main" id="{E2898E80-ABB0-ED4E-BAEF-CF41C6CF455C}"/>
              </a:ext>
            </a:extLst>
          </p:cNvPr>
          <p:cNvSpPr/>
          <p:nvPr/>
        </p:nvSpPr>
        <p:spPr>
          <a:xfrm>
            <a:off x="2386430" y="2089794"/>
            <a:ext cx="7419140" cy="30617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en-GB" altLang="ko-KR" dirty="0">
                <a:solidFill>
                  <a:schemeClr val="tx1">
                    <a:lumMod val="75000"/>
                    <a:lumOff val="25000"/>
                  </a:schemeClr>
                </a:solidFill>
              </a:rPr>
              <a:t>SWOT is particularly effective since, with some thought, it can help you find chances that you might not have noticed otherwise. Additionally, by being aware of your shortcomings, you may control and get rid of risks that would otherwise hinder your ability to advance.</a:t>
            </a:r>
            <a:endParaRPr lang="ko-KR" altLang="en-US"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1007435" y="1325109"/>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469512" y="1366620"/>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a:t>Task: What’s the activity?</a:t>
            </a:r>
            <a:endParaRPr lang="en-US" altLang="ko-KR" sz="2400" b="1" dirty="0"/>
          </a:p>
        </p:txBody>
      </p:sp>
    </p:spTree>
    <p:extLst>
      <p:ext uri="{BB962C8B-B14F-4D97-AF65-F5344CB8AC3E}">
        <p14:creationId xmlns:p14="http://schemas.microsoft.com/office/powerpoint/2010/main" val="323355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a:t>
            </a:r>
            <a:r>
              <a:rPr lang="it-IT" sz="3733" dirty="0"/>
              <a:t>2: Personal </a:t>
            </a:r>
            <a:r>
              <a:rPr lang="it-IT" sz="3733" dirty="0" err="1"/>
              <a:t>SWOT</a:t>
            </a:r>
            <a:r>
              <a:rPr lang="it-IT" sz="3733" dirty="0"/>
              <a:t> Analysis</a:t>
            </a:r>
            <a:endParaRPr lang="es-ES" sz="3733"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005800"/>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635394" y="1760842"/>
            <a:ext cx="10921213" cy="472215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en-GB" sz="1200" dirty="0">
                <a:solidFill>
                  <a:schemeClr val="tx1">
                    <a:lumMod val="75000"/>
                    <a:lumOff val="25000"/>
                  </a:schemeClr>
                </a:solidFill>
                <a:ea typeface="Calibri" panose="020F0502020204030204" pitchFamily="34" charset="0"/>
                <a:cs typeface="Times New Roman" panose="02020603050405020304" pitchFamily="18" charset="0"/>
              </a:rPr>
              <a:t>First of all, you have to print out a worksheet divided into four column: strengths, weaknesses, opportunities and threats. After you have to write down answers to the following questions: </a:t>
            </a:r>
          </a:p>
          <a:p>
            <a:pPr algn="just">
              <a:lnSpc>
                <a:spcPct val="150000"/>
              </a:lnSpc>
              <a:spcAft>
                <a:spcPts val="1333"/>
              </a:spcAft>
            </a:pPr>
            <a:r>
              <a:rPr lang="en-GB" sz="1200" dirty="0">
                <a:solidFill>
                  <a:schemeClr val="tx1">
                    <a:lumMod val="75000"/>
                    <a:lumOff val="25000"/>
                  </a:schemeClr>
                </a:solidFill>
                <a:ea typeface="Calibri" panose="020F0502020204030204" pitchFamily="34" charset="0"/>
                <a:cs typeface="Times New Roman" panose="02020603050405020304" pitchFamily="18" charset="0"/>
              </a:rPr>
              <a:t>- For strengths: what advantages do you have that others do not have (for example, skills, certifications, education, or connections)? What do you do better than anyone else? What personal resources can you access? What do other people see as your strengths? Which of your achievements are you most proud of? To be aware and using your strengths can make you happier and more fulfilled at work.</a:t>
            </a:r>
          </a:p>
          <a:p>
            <a:pPr algn="just">
              <a:lnSpc>
                <a:spcPct val="150000"/>
              </a:lnSpc>
              <a:spcAft>
                <a:spcPts val="1333"/>
              </a:spcAft>
            </a:pPr>
            <a:r>
              <a:rPr lang="en-GB" sz="1200" dirty="0">
                <a:solidFill>
                  <a:schemeClr val="tx1">
                    <a:lumMod val="75000"/>
                    <a:lumOff val="25000"/>
                  </a:schemeClr>
                </a:solidFill>
                <a:ea typeface="Calibri" panose="020F0502020204030204" pitchFamily="34" charset="0"/>
                <a:cs typeface="Times New Roman" panose="02020603050405020304" pitchFamily="18" charset="0"/>
              </a:rPr>
              <a:t>- For weaknesses: what tasks do you usually avoid because you do not feel confident doing them? What will the people around you see as your weaknesses? Do you have complete faith in the education and training you've received? Where are you most vulnerable if not? What are your bad work habits, such as being frequently late, being disorganised, being easily irritated, or having trouble managing stress?</a:t>
            </a:r>
          </a:p>
          <a:p>
            <a:pPr algn="just">
              <a:lnSpc>
                <a:spcPct val="150000"/>
              </a:lnSpc>
              <a:spcAft>
                <a:spcPts val="1333"/>
              </a:spcAft>
            </a:pPr>
            <a:r>
              <a:rPr lang="en-GB" sz="1200" dirty="0">
                <a:solidFill>
                  <a:schemeClr val="tx1">
                    <a:lumMod val="75000"/>
                    <a:lumOff val="25000"/>
                  </a:schemeClr>
                </a:solidFill>
                <a:ea typeface="Calibri" panose="020F0502020204030204" pitchFamily="34" charset="0"/>
                <a:cs typeface="Times New Roman" panose="02020603050405020304" pitchFamily="18" charset="0"/>
              </a:rPr>
              <a:t>- For opportunities: what new technology can help you? Or can you get help from other or from people? Do you have a network of strategic contacts to help you, or offer good advice? What trends do you see in your company and how can you take advantage of them?</a:t>
            </a:r>
          </a:p>
          <a:p>
            <a:pPr algn="just">
              <a:lnSpc>
                <a:spcPct val="150000"/>
              </a:lnSpc>
              <a:spcAft>
                <a:spcPts val="1333"/>
              </a:spcAft>
            </a:pPr>
            <a:r>
              <a:rPr lang="en-GB" sz="1200" dirty="0">
                <a:solidFill>
                  <a:schemeClr val="tx1">
                    <a:lumMod val="75000"/>
                    <a:lumOff val="25000"/>
                  </a:schemeClr>
                </a:solidFill>
                <a:ea typeface="Calibri" panose="020F0502020204030204" pitchFamily="34" charset="0"/>
                <a:cs typeface="Times New Roman" panose="02020603050405020304" pitchFamily="18" charset="0"/>
              </a:rPr>
              <a:t>- For threats: what obstacles do you currently face at work? Is your job changing or does changing technology threaten your position? Could any of your weaknesses lead to threats?</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074722"/>
            <a:ext cx="6048672" cy="377065"/>
          </a:xfrm>
        </p:spPr>
        <p:txBody>
          <a:bodyPr>
            <a:normAutofit fontScale="92500" lnSpcReduction="10000"/>
          </a:bodyPr>
          <a:lstStyle/>
          <a:p>
            <a:pPr lvl="0" algn="l"/>
            <a:r>
              <a:rPr lang="en-US" altLang="ko-KR" sz="2400" b="1"/>
              <a:t>Process: What am I going to do?</a:t>
            </a:r>
            <a:endParaRPr lang="en-US" altLang="ko-KR" sz="2400" b="1" dirty="0"/>
          </a:p>
        </p:txBody>
      </p:sp>
    </p:spTree>
    <p:extLst>
      <p:ext uri="{BB962C8B-B14F-4D97-AF65-F5344CB8AC3E}">
        <p14:creationId xmlns:p14="http://schemas.microsoft.com/office/powerpoint/2010/main" val="315465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2: Personal SWOT Analysis</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808643" y="1131517"/>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564471" y="2058842"/>
            <a:ext cx="4712379" cy="38276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es-ES" altLang="ko-KR" b="1" dirty="0">
                <a:solidFill>
                  <a:schemeClr val="tx1">
                    <a:lumMod val="75000"/>
                    <a:lumOff val="25000"/>
                  </a:schemeClr>
                </a:solidFill>
              </a:rPr>
              <a:t>Competences </a:t>
            </a:r>
          </a:p>
          <a:p>
            <a:pPr algn="ctr" latinLnBrk="0"/>
            <a:r>
              <a:rPr lang="es-ES" altLang="ko-KR" b="1" dirty="0">
                <a:solidFill>
                  <a:schemeClr val="tx1">
                    <a:lumMod val="75000"/>
                    <a:lumOff val="25000"/>
                  </a:schemeClr>
                </a:solidFill>
              </a:rPr>
              <a:t>LifeComp </a:t>
            </a: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en-GB" b="1" dirty="0">
                <a:solidFill>
                  <a:schemeClr val="tx1">
                    <a:lumMod val="75000"/>
                    <a:lumOff val="25000"/>
                  </a:schemeClr>
                </a:solidFill>
              </a:rPr>
              <a:t>Self-regulation</a:t>
            </a:r>
            <a:r>
              <a:rPr lang="en-GB" dirty="0">
                <a:solidFill>
                  <a:schemeClr val="tx1">
                    <a:lumMod val="75000"/>
                    <a:lumOff val="25000"/>
                  </a:schemeClr>
                </a:solidFill>
              </a:rPr>
              <a:t>: awareness and management of emotions, thoughts, and behaviour.</a:t>
            </a:r>
          </a:p>
          <a:p>
            <a:pPr marL="457189" indent="-457189">
              <a:spcAft>
                <a:spcPts val="1333"/>
              </a:spcAft>
              <a:buFont typeface="Symbol" panose="05050102010706020507" pitchFamily="18" charset="2"/>
              <a:buChar char=""/>
            </a:pPr>
            <a:r>
              <a:rPr lang="en-GB" b="1" dirty="0">
                <a:solidFill>
                  <a:schemeClr val="tx1">
                    <a:lumMod val="75000"/>
                    <a:lumOff val="25000"/>
                  </a:schemeClr>
                </a:solidFill>
              </a:rPr>
              <a:t>Flexibility: </a:t>
            </a:r>
            <a:r>
              <a:rPr lang="en-GB" dirty="0">
                <a:solidFill>
                  <a:schemeClr val="tx1">
                    <a:lumMod val="75000"/>
                    <a:lumOff val="25000"/>
                  </a:schemeClr>
                </a:solidFill>
              </a:rPr>
              <a:t>ability to manage transition and uncertainty, and to face challenges</a:t>
            </a:r>
          </a:p>
          <a:p>
            <a:pPr marL="457189" indent="-457189">
              <a:spcAft>
                <a:spcPts val="1333"/>
              </a:spcAft>
              <a:buFont typeface="Symbol" panose="05050102010706020507" pitchFamily="18" charset="2"/>
              <a:buChar char=""/>
            </a:pPr>
            <a:r>
              <a:rPr lang="en-GB" b="1" dirty="0">
                <a:solidFill>
                  <a:schemeClr val="tx1">
                    <a:lumMod val="75000"/>
                    <a:lumOff val="25000"/>
                  </a:schemeClr>
                </a:solidFill>
              </a:rPr>
              <a:t>Wellbeing: </a:t>
            </a:r>
            <a:r>
              <a:rPr lang="en-GB" dirty="0">
                <a:solidFill>
                  <a:schemeClr val="tx1">
                    <a:lumMod val="75000"/>
                    <a:lumOff val="25000"/>
                  </a:schemeClr>
                </a:solidFill>
              </a:rPr>
              <a:t>pursuit of life satisfaction, care of physical, mental and social health; and adoption of a sustainable lifestyle.</a:t>
            </a:r>
          </a:p>
          <a:p>
            <a:pPr marL="457189" indent="-457189">
              <a:spcAft>
                <a:spcPts val="1333"/>
              </a:spcAft>
              <a:buFont typeface="Symbol" panose="05050102010706020507" pitchFamily="18" charset="2"/>
              <a:buChar char=""/>
            </a:pPr>
            <a:endParaRPr lang="es-ES" altLang="ko-KR"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295468" y="1307250"/>
            <a:ext cx="595434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dirty="0"/>
              <a:t>Learning outcomes: What will I learn?</a:t>
            </a:r>
          </a:p>
        </p:txBody>
      </p:sp>
      <p:sp>
        <p:nvSpPr>
          <p:cNvPr id="7" name="Rectangle 1">
            <a:extLst>
              <a:ext uri="{FF2B5EF4-FFF2-40B4-BE49-F238E27FC236}">
                <a16:creationId xmlns:a16="http://schemas.microsoft.com/office/drawing/2014/main" id="{61AA50F5-7904-73A8-C93E-896A2D602320}"/>
              </a:ext>
            </a:extLst>
          </p:cNvPr>
          <p:cNvSpPr/>
          <p:nvPr/>
        </p:nvSpPr>
        <p:spPr>
          <a:xfrm>
            <a:off x="6096000" y="2058842"/>
            <a:ext cx="5073535" cy="38276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es-ES" altLang="ko-KR" b="1" dirty="0">
                <a:solidFill>
                  <a:schemeClr val="tx1">
                    <a:lumMod val="75000"/>
                    <a:lumOff val="25000"/>
                  </a:schemeClr>
                </a:solidFill>
              </a:rPr>
              <a:t>Competences</a:t>
            </a:r>
          </a:p>
          <a:p>
            <a:pPr algn="ctr" latinLnBrk="0"/>
            <a:r>
              <a:rPr lang="es-ES" altLang="ko-KR" b="1" dirty="0">
                <a:solidFill>
                  <a:schemeClr val="tx1">
                    <a:lumMod val="75000"/>
                    <a:lumOff val="25000"/>
                  </a:schemeClr>
                </a:solidFill>
              </a:rPr>
              <a:t>EntreComp</a:t>
            </a:r>
          </a:p>
          <a:p>
            <a:pPr algn="ctr" latinLnBrk="0"/>
            <a:endParaRPr lang="es-ES" altLang="ko-KR" b="1" dirty="0">
              <a:solidFill>
                <a:schemeClr val="tx1">
                  <a:lumMod val="75000"/>
                  <a:lumOff val="25000"/>
                </a:schemeClr>
              </a:solidFill>
            </a:endParaRP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en-GB" b="1" dirty="0">
                <a:solidFill>
                  <a:schemeClr val="tx1">
                    <a:lumMod val="75000"/>
                    <a:lumOff val="25000"/>
                  </a:schemeClr>
                </a:solidFill>
              </a:rPr>
              <a:t>Self-awareness and self-</a:t>
            </a:r>
            <a:r>
              <a:rPr lang="en-GB" b="1" dirty="0" err="1">
                <a:solidFill>
                  <a:schemeClr val="tx1">
                    <a:lumMod val="75000"/>
                    <a:lumOff val="25000"/>
                  </a:schemeClr>
                </a:solidFill>
              </a:rPr>
              <a:t>efficacing</a:t>
            </a:r>
            <a:r>
              <a:rPr lang="en-GB" dirty="0">
                <a:solidFill>
                  <a:schemeClr val="tx1">
                    <a:lumMod val="75000"/>
                    <a:lumOff val="25000"/>
                  </a:schemeClr>
                </a:solidFill>
              </a:rPr>
              <a:t>: believe in yourself and keep developing</a:t>
            </a:r>
          </a:p>
          <a:p>
            <a:pPr marL="457189" indent="-457189">
              <a:spcAft>
                <a:spcPts val="1333"/>
              </a:spcAft>
              <a:buFont typeface="Symbol" panose="05050102010706020507" pitchFamily="18" charset="2"/>
              <a:buChar char=""/>
            </a:pPr>
            <a:r>
              <a:rPr lang="en-GB" b="1" dirty="0">
                <a:solidFill>
                  <a:schemeClr val="tx1">
                    <a:lumMod val="75000"/>
                    <a:lumOff val="25000"/>
                  </a:schemeClr>
                </a:solidFill>
              </a:rPr>
              <a:t>Motivation and perseverance: </a:t>
            </a:r>
            <a:r>
              <a:rPr lang="en-GB" dirty="0">
                <a:solidFill>
                  <a:schemeClr val="tx1">
                    <a:lumMod val="75000"/>
                    <a:lumOff val="25000"/>
                  </a:schemeClr>
                </a:solidFill>
              </a:rPr>
              <a:t>stay focused and do not give up.</a:t>
            </a:r>
          </a:p>
          <a:p>
            <a:pPr>
              <a:spcAft>
                <a:spcPts val="1333"/>
              </a:spcAft>
            </a:pPr>
            <a:endParaRPr lang="es-ES" altLang="ko-KR" dirty="0">
              <a:solidFill>
                <a:schemeClr val="tx1">
                  <a:lumMod val="75000"/>
                  <a:lumOff val="25000"/>
                </a:schemeClr>
              </a:solidFill>
            </a:endParaRPr>
          </a:p>
        </p:txBody>
      </p:sp>
    </p:spTree>
    <p:extLst>
      <p:ext uri="{BB962C8B-B14F-4D97-AF65-F5344CB8AC3E}">
        <p14:creationId xmlns:p14="http://schemas.microsoft.com/office/powerpoint/2010/main" val="43096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2: Personal SWOT Analysis</a:t>
            </a:r>
          </a:p>
        </p:txBody>
      </p:sp>
      <p:sp>
        <p:nvSpPr>
          <p:cNvPr id="18" name="Rectangle 1">
            <a:extLst>
              <a:ext uri="{FF2B5EF4-FFF2-40B4-BE49-F238E27FC236}">
                <a16:creationId xmlns:a16="http://schemas.microsoft.com/office/drawing/2014/main" id="{A53FAEA7-C47A-B133-DF94-DC09E55CAB1F}"/>
              </a:ext>
            </a:extLst>
          </p:cNvPr>
          <p:cNvSpPr/>
          <p:nvPr/>
        </p:nvSpPr>
        <p:spPr>
          <a:xfrm>
            <a:off x="789328" y="1988840"/>
            <a:ext cx="10639208" cy="324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en-GB" altLang="ko-KR" sz="1600" dirty="0">
                <a:solidFill>
                  <a:schemeClr val="tx1">
                    <a:lumMod val="75000"/>
                    <a:lumOff val="25000"/>
                  </a:schemeClr>
                </a:solidFill>
                <a:ea typeface="Calibri" panose="020F0502020204030204" pitchFamily="34" charset="0"/>
                <a:cs typeface="Times New Roman" panose="02020603050405020304" pitchFamily="18" charset="0"/>
              </a:rPr>
              <a:t>A framework for analysing strengths and weaknesses as well as opportunities and threats are the SWOT matrix. It enables you to maximise the opportunities at your disposal, concentrate on your strengths, and minimise your limitations. Additionally, it is quite beneficial for growing and improving self-awareness.</a:t>
            </a:r>
            <a:endParaRPr lang="en-GB" sz="1600" dirty="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154085"/>
            <a:ext cx="6816757" cy="377065"/>
          </a:xfrm>
        </p:spPr>
        <p:txBody>
          <a:bodyPr>
            <a:normAutofit fontScale="92500" lnSpcReduction="10000"/>
          </a:bodyPr>
          <a:lstStyle/>
          <a:p>
            <a:pPr algn="l"/>
            <a:r>
              <a:rPr lang="en-US" altLang="ko-KR" sz="2400" b="1"/>
              <a:t>Conclusion: What will I take home?</a:t>
            </a:r>
            <a:endParaRPr lang="en-US" altLang="ko-KR" sz="24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744784" y="1028733"/>
            <a:ext cx="454673" cy="5024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238945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consolidate your learning</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altLang="ko-KR" sz="1867" b="1" dirty="0"/>
              <a:t>Question 1: </a:t>
            </a:r>
            <a:r>
              <a:rPr lang="en-GB" altLang="ko-KR" sz="1867" dirty="0"/>
              <a:t>Which of these words would you not associate with the word entrepreneur?</a:t>
            </a:r>
          </a:p>
          <a:p>
            <a:pPr marL="457200" indent="-457200" algn="l">
              <a:buFont typeface="+mj-lt"/>
              <a:buAutoNum type="alphaLcPeriod"/>
            </a:pPr>
            <a:r>
              <a:rPr lang="en-GB" altLang="ko-KR" sz="1867" dirty="0"/>
              <a:t>Curiosity</a:t>
            </a:r>
          </a:p>
          <a:p>
            <a:pPr marL="457200" indent="-457200" algn="l">
              <a:buFont typeface="+mj-lt"/>
              <a:buAutoNum type="alphaLcPeriod"/>
            </a:pPr>
            <a:r>
              <a:rPr lang="en-GB" altLang="ko-KR" sz="1867" dirty="0"/>
              <a:t>Comfort </a:t>
            </a:r>
          </a:p>
          <a:p>
            <a:pPr marL="457200" indent="-457200" algn="l">
              <a:buFont typeface="+mj-lt"/>
              <a:buAutoNum type="alphaLcPeriod"/>
            </a:pPr>
            <a:r>
              <a:rPr lang="en-GB" altLang="ko-KR" sz="1867" dirty="0"/>
              <a:t>Risk</a:t>
            </a:r>
          </a:p>
          <a:p>
            <a:pPr marL="457200" indent="-457200" algn="l">
              <a:buFont typeface="+mj-lt"/>
              <a:buAutoNum type="alphaLcPeriod"/>
            </a:pPr>
            <a:r>
              <a:rPr lang="en-GB" altLang="ko-KR" sz="1867" dirty="0"/>
              <a:t>Motivation</a:t>
            </a:r>
            <a:endParaRPr lang="en-US" altLang="ko-KR" sz="1867"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2: </a:t>
            </a:r>
            <a:r>
              <a:rPr lang="en-GB" altLang="ko-KR" sz="1867" dirty="0"/>
              <a:t>Who invented the term entrepreneur? </a:t>
            </a:r>
          </a:p>
          <a:p>
            <a:pPr marL="457200" indent="-457200" algn="l">
              <a:buFont typeface="+mj-lt"/>
              <a:buAutoNum type="alphaLcPeriod"/>
            </a:pPr>
            <a:r>
              <a:rPr lang="en-GB" altLang="ko-KR" sz="1867" dirty="0" err="1"/>
              <a:t>Bundera</a:t>
            </a:r>
            <a:endParaRPr lang="en-GB" altLang="ko-KR" sz="1867" dirty="0"/>
          </a:p>
          <a:p>
            <a:pPr marL="457200" indent="-457200" algn="l">
              <a:buFont typeface="+mj-lt"/>
              <a:buAutoNum type="alphaLcPeriod"/>
            </a:pPr>
            <a:r>
              <a:rPr lang="en-GB" altLang="ko-KR" sz="1867" dirty="0"/>
              <a:t>Ducker</a:t>
            </a:r>
          </a:p>
          <a:p>
            <a:pPr marL="457200" indent="-457200" algn="l">
              <a:buFont typeface="+mj-lt"/>
              <a:buAutoNum type="alphaLcPeriod"/>
            </a:pPr>
            <a:r>
              <a:rPr lang="en-GB" altLang="ko-KR" sz="1867" dirty="0"/>
              <a:t>Say </a:t>
            </a:r>
          </a:p>
          <a:p>
            <a:pPr marL="457200" indent="-457200" algn="l">
              <a:buFont typeface="+mj-lt"/>
              <a:buAutoNum type="alphaLcPeriod"/>
            </a:pPr>
            <a:r>
              <a:rPr lang="en-GB" altLang="ko-KR" sz="1867" dirty="0" err="1"/>
              <a:t>Eurich</a:t>
            </a:r>
            <a:r>
              <a:rPr lang="en-US" altLang="ko-KR" sz="1867" dirty="0"/>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3:</a:t>
            </a:r>
            <a:r>
              <a:rPr lang="en-GB" altLang="ko-KR" sz="1867" b="1" dirty="0"/>
              <a:t> </a:t>
            </a:r>
            <a:r>
              <a:rPr lang="en-GB" altLang="ko-KR" sz="1867" dirty="0"/>
              <a:t>Are there differences in performance and well-being between people with low self-awareness and those with high self-awareness?</a:t>
            </a:r>
          </a:p>
          <a:p>
            <a:pPr marL="457200" indent="-457200" algn="l">
              <a:buFont typeface="+mj-lt"/>
              <a:buAutoNum type="alphaLcPeriod"/>
            </a:pPr>
            <a:r>
              <a:rPr lang="en-GB" altLang="ko-KR" sz="1867" dirty="0"/>
              <a:t>Yes </a:t>
            </a:r>
          </a:p>
          <a:p>
            <a:pPr marL="457200" indent="-457200" algn="l">
              <a:buFont typeface="+mj-lt"/>
              <a:buAutoNum type="alphaLcPeriod"/>
            </a:pPr>
            <a:r>
              <a:rPr lang="en-GB" altLang="ko-KR" sz="1867" dirty="0"/>
              <a:t>No </a:t>
            </a:r>
          </a:p>
          <a:p>
            <a:pPr algn="l"/>
            <a:endParaRPr lang="en-GB" altLang="ko-KR" sz="1867" dirty="0"/>
          </a:p>
          <a:p>
            <a:pPr algn="l"/>
            <a:endParaRPr lang="en-US" altLang="ko-KR" sz="1867" dirty="0"/>
          </a:p>
        </p:txBody>
      </p:sp>
    </p:spTree>
    <p:extLst>
      <p:ext uri="{BB962C8B-B14F-4D97-AF65-F5344CB8AC3E}">
        <p14:creationId xmlns:p14="http://schemas.microsoft.com/office/powerpoint/2010/main" val="252294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consolidate your learning</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4: </a:t>
            </a:r>
            <a:r>
              <a:rPr lang="en-US" altLang="ko-KR" sz="1867" dirty="0"/>
              <a:t>How is self-efficacy distinguished?</a:t>
            </a:r>
          </a:p>
          <a:p>
            <a:pPr marL="457200" indent="-457200" algn="l">
              <a:buFont typeface="+mj-lt"/>
              <a:buAutoNum type="alphaLcPeriod"/>
            </a:pPr>
            <a:r>
              <a:rPr lang="en-US" altLang="ko-KR" sz="1867" dirty="0"/>
              <a:t>High/low</a:t>
            </a:r>
          </a:p>
          <a:p>
            <a:pPr marL="457200" indent="-457200" algn="l">
              <a:buFont typeface="+mj-lt"/>
              <a:buAutoNum type="alphaLcPeriod"/>
            </a:pPr>
            <a:r>
              <a:rPr lang="en-US" altLang="ko-KR" sz="1867" dirty="0"/>
              <a:t>Strong/weak</a:t>
            </a:r>
          </a:p>
          <a:p>
            <a:pPr marL="457200" indent="-457200" algn="l">
              <a:buFont typeface="+mj-lt"/>
              <a:buAutoNum type="alphaLcPeriod"/>
            </a:pPr>
            <a:r>
              <a:rPr lang="en-US" altLang="ko-KR" sz="1867" dirty="0"/>
              <a:t>External/internal</a:t>
            </a:r>
          </a:p>
          <a:p>
            <a:pPr marL="457200" indent="-457200" algn="l">
              <a:buFont typeface="+mj-lt"/>
              <a:buAutoNum type="alphaLcPeriod"/>
            </a:pPr>
            <a:r>
              <a:rPr lang="en-US" altLang="ko-KR" sz="1867" dirty="0"/>
              <a:t>Right/wrong</a:t>
            </a:r>
          </a:p>
          <a:p>
            <a:pPr algn="l"/>
            <a:r>
              <a:rPr lang="en-US" altLang="ko-KR" sz="1867" dirty="0"/>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5: </a:t>
            </a:r>
            <a:r>
              <a:rPr lang="en-GB" altLang="ko-KR" sz="1867" dirty="0"/>
              <a:t>According to you, what is the most important characteristic of an entrepreneur?</a:t>
            </a:r>
          </a:p>
          <a:p>
            <a:pPr marL="457200" indent="-457200" algn="l">
              <a:buFont typeface="+mj-lt"/>
              <a:buAutoNum type="alphaLcPeriod"/>
            </a:pPr>
            <a:r>
              <a:rPr lang="en-GB" altLang="ko-KR" sz="1867" dirty="0"/>
              <a:t>laziness</a:t>
            </a:r>
          </a:p>
          <a:p>
            <a:pPr marL="457200" indent="-457200" algn="l">
              <a:buFont typeface="+mj-lt"/>
              <a:buAutoNum type="alphaLcPeriod"/>
            </a:pPr>
            <a:r>
              <a:rPr lang="en-GB" altLang="ko-KR" sz="1867" dirty="0"/>
              <a:t>talent</a:t>
            </a:r>
          </a:p>
          <a:p>
            <a:pPr marL="457200" indent="-457200" algn="l">
              <a:buFont typeface="+mj-lt"/>
              <a:buAutoNum type="alphaLcPeriod"/>
            </a:pPr>
            <a:r>
              <a:rPr lang="en-GB" altLang="ko-KR" sz="1867" dirty="0"/>
              <a:t>sense of risk</a:t>
            </a:r>
          </a:p>
          <a:p>
            <a:pPr marL="457200" indent="-457200" algn="l">
              <a:buFont typeface="+mj-lt"/>
              <a:buAutoNum type="alphaLcPeriod"/>
            </a:pPr>
            <a:r>
              <a:rPr lang="en-GB" altLang="ko-KR" sz="1867" dirty="0"/>
              <a:t>none of the previous answers is correct</a:t>
            </a:r>
            <a:r>
              <a:rPr lang="en-US" altLang="ko-KR" sz="1867" dirty="0"/>
              <a:t> </a:t>
            </a:r>
          </a:p>
        </p:txBody>
      </p:sp>
    </p:spTree>
    <p:extLst>
      <p:ext uri="{BB962C8B-B14F-4D97-AF65-F5344CB8AC3E}">
        <p14:creationId xmlns:p14="http://schemas.microsoft.com/office/powerpoint/2010/main" val="258637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solutions</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2">
            <a:extLst>
              <a:ext uri="{FF2B5EF4-FFF2-40B4-BE49-F238E27FC236}">
                <a16:creationId xmlns:a16="http://schemas.microsoft.com/office/drawing/2014/main" id="{02DEAFD3-A176-1092-96C0-5DBC7C075115}"/>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altLang="ko-KR" sz="1867" b="1" dirty="0"/>
              <a:t>Question 1: </a:t>
            </a:r>
            <a:r>
              <a:rPr lang="en-GB" altLang="ko-KR" sz="1867" dirty="0"/>
              <a:t>Which of these words would you not associate with the word entrepreneur?</a:t>
            </a:r>
          </a:p>
          <a:p>
            <a:pPr marL="457200" indent="-457200" algn="l">
              <a:buFont typeface="+mj-lt"/>
              <a:buAutoNum type="alphaLcPeriod"/>
            </a:pPr>
            <a:r>
              <a:rPr lang="en-GB" altLang="ko-KR" sz="1867" dirty="0"/>
              <a:t>Curiosity</a:t>
            </a:r>
          </a:p>
          <a:p>
            <a:pPr marL="457200" indent="-457200" algn="l">
              <a:buFont typeface="+mj-lt"/>
              <a:buAutoNum type="alphaLcPeriod"/>
            </a:pPr>
            <a:r>
              <a:rPr lang="en-GB" altLang="ko-KR" sz="1867" b="1" dirty="0"/>
              <a:t>Comfort </a:t>
            </a:r>
          </a:p>
          <a:p>
            <a:pPr marL="457200" indent="-457200" algn="l">
              <a:buFont typeface="+mj-lt"/>
              <a:buAutoNum type="alphaLcPeriod"/>
            </a:pPr>
            <a:r>
              <a:rPr lang="en-GB" altLang="ko-KR" sz="1867" dirty="0"/>
              <a:t>Risk</a:t>
            </a:r>
          </a:p>
          <a:p>
            <a:pPr marL="457200" indent="-457200" algn="l">
              <a:buFont typeface="+mj-lt"/>
              <a:buAutoNum type="alphaLcPeriod"/>
            </a:pPr>
            <a:r>
              <a:rPr lang="en-GB" altLang="ko-KR" sz="1867" dirty="0"/>
              <a:t>Motivation</a:t>
            </a:r>
            <a:endParaRPr lang="en-US" altLang="ko-KR" sz="1867" dirty="0"/>
          </a:p>
        </p:txBody>
      </p:sp>
      <p:sp>
        <p:nvSpPr>
          <p:cNvPr id="4" name="Text Placeholder 2">
            <a:extLst>
              <a:ext uri="{FF2B5EF4-FFF2-40B4-BE49-F238E27FC236}">
                <a16:creationId xmlns:a16="http://schemas.microsoft.com/office/drawing/2014/main" id="{7254577F-47E0-AAD6-0164-0273D84C5B55}"/>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2: </a:t>
            </a:r>
            <a:r>
              <a:rPr lang="en-GB" altLang="ko-KR" sz="1867" dirty="0"/>
              <a:t>Who invented the term entrepreneur? </a:t>
            </a:r>
          </a:p>
          <a:p>
            <a:pPr marL="457200" indent="-457200" algn="l">
              <a:buFont typeface="+mj-lt"/>
              <a:buAutoNum type="alphaLcPeriod"/>
            </a:pPr>
            <a:r>
              <a:rPr lang="en-GB" altLang="ko-KR" sz="1867" dirty="0" err="1"/>
              <a:t>Bundera</a:t>
            </a:r>
            <a:endParaRPr lang="en-GB" altLang="ko-KR" sz="1867" dirty="0"/>
          </a:p>
          <a:p>
            <a:pPr marL="457200" indent="-457200" algn="l">
              <a:buFont typeface="+mj-lt"/>
              <a:buAutoNum type="alphaLcPeriod"/>
            </a:pPr>
            <a:r>
              <a:rPr lang="en-GB" altLang="ko-KR" sz="1867" dirty="0"/>
              <a:t>Ducker</a:t>
            </a:r>
          </a:p>
          <a:p>
            <a:pPr marL="457200" indent="-457200" algn="l">
              <a:buFont typeface="+mj-lt"/>
              <a:buAutoNum type="alphaLcPeriod"/>
            </a:pPr>
            <a:r>
              <a:rPr lang="en-GB" altLang="ko-KR" sz="1867" b="1" dirty="0"/>
              <a:t>Say </a:t>
            </a:r>
          </a:p>
          <a:p>
            <a:pPr marL="457200" indent="-457200" algn="l">
              <a:buFont typeface="+mj-lt"/>
              <a:buAutoNum type="alphaLcPeriod"/>
            </a:pPr>
            <a:r>
              <a:rPr lang="en-GB" altLang="ko-KR" sz="1867" dirty="0" err="1"/>
              <a:t>Eurich</a:t>
            </a:r>
            <a:r>
              <a:rPr lang="en-US" altLang="ko-KR" sz="1867" dirty="0"/>
              <a:t> </a:t>
            </a:r>
          </a:p>
        </p:txBody>
      </p:sp>
      <p:sp>
        <p:nvSpPr>
          <p:cNvPr id="5" name="Text Placeholder 2">
            <a:extLst>
              <a:ext uri="{FF2B5EF4-FFF2-40B4-BE49-F238E27FC236}">
                <a16:creationId xmlns:a16="http://schemas.microsoft.com/office/drawing/2014/main" id="{E63D29F6-F51B-7711-8155-5C5EECD6E968}"/>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3:</a:t>
            </a:r>
            <a:r>
              <a:rPr lang="en-GB" altLang="ko-KR" sz="1867" b="1" dirty="0"/>
              <a:t> </a:t>
            </a:r>
            <a:r>
              <a:rPr lang="en-GB" altLang="ko-KR" sz="1867" dirty="0"/>
              <a:t>Are there differences in performance and well-being between people with low self-awareness and those with high self-awareness?</a:t>
            </a:r>
          </a:p>
          <a:p>
            <a:pPr marL="457200" indent="-457200" algn="l">
              <a:buFont typeface="+mj-lt"/>
              <a:buAutoNum type="alphaLcPeriod"/>
            </a:pPr>
            <a:r>
              <a:rPr lang="en-GB" altLang="ko-KR" sz="1867" b="1" dirty="0"/>
              <a:t>Yes</a:t>
            </a:r>
            <a:r>
              <a:rPr lang="en-GB" altLang="ko-KR" sz="1867" dirty="0"/>
              <a:t> </a:t>
            </a:r>
          </a:p>
          <a:p>
            <a:pPr marL="457200" indent="-457200" algn="l">
              <a:buFont typeface="+mj-lt"/>
              <a:buAutoNum type="alphaLcPeriod"/>
            </a:pPr>
            <a:r>
              <a:rPr lang="en-GB" altLang="ko-KR" sz="1867" dirty="0"/>
              <a:t>No </a:t>
            </a:r>
          </a:p>
          <a:p>
            <a:pPr algn="l"/>
            <a:endParaRPr lang="en-GB" altLang="ko-KR" sz="1867" dirty="0"/>
          </a:p>
          <a:p>
            <a:pPr algn="l"/>
            <a:endParaRPr lang="en-US" altLang="ko-KR" sz="1867" dirty="0"/>
          </a:p>
        </p:txBody>
      </p:sp>
    </p:spTree>
    <p:extLst>
      <p:ext uri="{BB962C8B-B14F-4D97-AF65-F5344CB8AC3E}">
        <p14:creationId xmlns:p14="http://schemas.microsoft.com/office/powerpoint/2010/main" val="2959629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solutions</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2">
            <a:extLst>
              <a:ext uri="{FF2B5EF4-FFF2-40B4-BE49-F238E27FC236}">
                <a16:creationId xmlns:a16="http://schemas.microsoft.com/office/drawing/2014/main" id="{88CB8A6A-DB0B-52FB-E182-C79A6A2648D0}"/>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4: </a:t>
            </a:r>
            <a:r>
              <a:rPr lang="en-US" altLang="ko-KR" sz="1867" dirty="0"/>
              <a:t>How is self-efficacy distinguished?</a:t>
            </a:r>
          </a:p>
          <a:p>
            <a:pPr marL="457200" indent="-457200" algn="l">
              <a:buFont typeface="+mj-lt"/>
              <a:buAutoNum type="alphaLcPeriod"/>
            </a:pPr>
            <a:r>
              <a:rPr lang="en-US" altLang="ko-KR" sz="1867" dirty="0"/>
              <a:t>High/low</a:t>
            </a:r>
          </a:p>
          <a:p>
            <a:pPr marL="457200" indent="-457200" algn="l">
              <a:buFont typeface="+mj-lt"/>
              <a:buAutoNum type="alphaLcPeriod"/>
            </a:pPr>
            <a:r>
              <a:rPr lang="en-US" altLang="ko-KR" sz="1867" b="1" dirty="0"/>
              <a:t>Strong/weak</a:t>
            </a:r>
          </a:p>
          <a:p>
            <a:pPr marL="457200" indent="-457200" algn="l">
              <a:buFont typeface="+mj-lt"/>
              <a:buAutoNum type="alphaLcPeriod"/>
            </a:pPr>
            <a:r>
              <a:rPr lang="en-US" altLang="ko-KR" sz="1867" dirty="0"/>
              <a:t>External/internal</a:t>
            </a:r>
          </a:p>
          <a:p>
            <a:pPr marL="457200" indent="-457200" algn="l">
              <a:buFont typeface="+mj-lt"/>
              <a:buAutoNum type="alphaLcPeriod"/>
            </a:pPr>
            <a:r>
              <a:rPr lang="en-US" altLang="ko-KR" sz="1867" dirty="0"/>
              <a:t>Right/wrong</a:t>
            </a:r>
          </a:p>
          <a:p>
            <a:pPr algn="l"/>
            <a:r>
              <a:rPr lang="en-US" altLang="ko-KR" sz="1867" dirty="0"/>
              <a:t> </a:t>
            </a:r>
          </a:p>
        </p:txBody>
      </p:sp>
      <p:sp>
        <p:nvSpPr>
          <p:cNvPr id="4" name="Text Placeholder 2">
            <a:extLst>
              <a:ext uri="{FF2B5EF4-FFF2-40B4-BE49-F238E27FC236}">
                <a16:creationId xmlns:a16="http://schemas.microsoft.com/office/drawing/2014/main" id="{47AAF8BF-7AD7-3C45-1619-AE3CF5FA8BB6}"/>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5: </a:t>
            </a:r>
            <a:r>
              <a:rPr lang="en-GB" altLang="ko-KR" sz="1867" dirty="0"/>
              <a:t>According to you, what is the most important characteristic of an entrepreneur?</a:t>
            </a:r>
          </a:p>
          <a:p>
            <a:pPr marL="457200" indent="-457200" algn="l">
              <a:buFont typeface="+mj-lt"/>
              <a:buAutoNum type="alphaLcPeriod"/>
            </a:pPr>
            <a:r>
              <a:rPr lang="en-GB" altLang="ko-KR" sz="1867" dirty="0"/>
              <a:t>Laziness</a:t>
            </a:r>
          </a:p>
          <a:p>
            <a:pPr marL="457200" indent="-457200" algn="l">
              <a:buFont typeface="+mj-lt"/>
              <a:buAutoNum type="alphaLcPeriod"/>
            </a:pPr>
            <a:r>
              <a:rPr lang="en-GB" altLang="ko-KR" sz="1867" dirty="0"/>
              <a:t>Talent</a:t>
            </a:r>
          </a:p>
          <a:p>
            <a:pPr marL="457200" indent="-457200" algn="l">
              <a:buFont typeface="+mj-lt"/>
              <a:buAutoNum type="alphaLcPeriod"/>
            </a:pPr>
            <a:r>
              <a:rPr lang="en-GB" altLang="ko-KR" sz="1867" dirty="0"/>
              <a:t>Sense of risk</a:t>
            </a:r>
          </a:p>
          <a:p>
            <a:pPr marL="457200" indent="-457200" algn="l">
              <a:buFont typeface="+mj-lt"/>
              <a:buAutoNum type="alphaLcPeriod"/>
            </a:pPr>
            <a:r>
              <a:rPr lang="en-GB" altLang="ko-KR" sz="1867" b="1" dirty="0"/>
              <a:t>none of the previous answers is correct</a:t>
            </a:r>
            <a:r>
              <a:rPr lang="en-US" altLang="ko-KR" sz="1867" b="1" dirty="0"/>
              <a:t> </a:t>
            </a:r>
          </a:p>
        </p:txBody>
      </p:sp>
    </p:spTree>
    <p:extLst>
      <p:ext uri="{BB962C8B-B14F-4D97-AF65-F5344CB8AC3E}">
        <p14:creationId xmlns:p14="http://schemas.microsoft.com/office/powerpoint/2010/main" val="396703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94671"/>
            <a:ext cx="12192000" cy="768085"/>
          </a:xfrm>
        </p:spPr>
        <p:txBody>
          <a:bodyPr/>
          <a:lstStyle/>
          <a:p>
            <a:r>
              <a:rPr lang="en-US" altLang="ko-KR" sz="4267" dirty="0"/>
              <a:t>Summing up</a:t>
            </a:r>
            <a:endParaRPr lang="ko-KR" altLang="en-US" sz="4267" dirty="0"/>
          </a:p>
        </p:txBody>
      </p:sp>
      <p:grpSp>
        <p:nvGrpSpPr>
          <p:cNvPr id="7" name="Group 6"/>
          <p:cNvGrpSpPr/>
          <p:nvPr/>
        </p:nvGrpSpPr>
        <p:grpSpPr>
          <a:xfrm>
            <a:off x="4778523" y="2337135"/>
            <a:ext cx="1200000" cy="12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8" name="Group 7"/>
          <p:cNvGrpSpPr/>
          <p:nvPr/>
        </p:nvGrpSpPr>
        <p:grpSpPr>
          <a:xfrm rot="5400000">
            <a:off x="6126243" y="2001135"/>
            <a:ext cx="1536000" cy="1536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1" name="Group 10"/>
          <p:cNvGrpSpPr/>
          <p:nvPr/>
        </p:nvGrpSpPr>
        <p:grpSpPr>
          <a:xfrm rot="10800000">
            <a:off x="6126243" y="3686853"/>
            <a:ext cx="960000" cy="96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4" name="Group 13"/>
          <p:cNvGrpSpPr/>
          <p:nvPr/>
        </p:nvGrpSpPr>
        <p:grpSpPr>
          <a:xfrm rot="16200000">
            <a:off x="4634479" y="3686855"/>
            <a:ext cx="1344044" cy="1344044"/>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sp>
        <p:nvSpPr>
          <p:cNvPr id="17" name="TextBox 16"/>
          <p:cNvSpPr txBox="1"/>
          <p:nvPr/>
        </p:nvSpPr>
        <p:spPr>
          <a:xfrm>
            <a:off x="5324127" y="2895155"/>
            <a:ext cx="537183" cy="502766"/>
          </a:xfrm>
          <a:prstGeom prst="rect">
            <a:avLst/>
          </a:prstGeom>
          <a:noFill/>
        </p:spPr>
        <p:txBody>
          <a:bodyPr wrap="square" rtlCol="0">
            <a:spAutoFit/>
          </a:bodyPr>
          <a:lstStyle/>
          <a:p>
            <a:pPr algn="ctr"/>
            <a:r>
              <a:rPr lang="en-US" altLang="ko-KR" sz="2667" b="1" dirty="0">
                <a:solidFill>
                  <a:srgbClr val="87B5BA"/>
                </a:solidFill>
                <a:cs typeface="Arial" pitchFamily="34" charset="0"/>
              </a:rPr>
              <a:t>A</a:t>
            </a:r>
            <a:endParaRPr lang="ko-KR" altLang="en-US" sz="2667" b="1" dirty="0">
              <a:solidFill>
                <a:srgbClr val="87B5BA"/>
              </a:solidFill>
              <a:cs typeface="Arial" pitchFamily="34" charset="0"/>
            </a:endParaRPr>
          </a:p>
        </p:txBody>
      </p:sp>
      <p:sp>
        <p:nvSpPr>
          <p:cNvPr id="18" name="TextBox 17"/>
          <p:cNvSpPr txBox="1"/>
          <p:nvPr/>
        </p:nvSpPr>
        <p:spPr>
          <a:xfrm>
            <a:off x="6268397" y="2842216"/>
            <a:ext cx="537183" cy="502766"/>
          </a:xfrm>
          <a:prstGeom prst="rect">
            <a:avLst/>
          </a:prstGeom>
          <a:noFill/>
        </p:spPr>
        <p:txBody>
          <a:bodyPr wrap="square" rtlCol="0">
            <a:spAutoFit/>
          </a:bodyPr>
          <a:lstStyle/>
          <a:p>
            <a:pPr algn="ctr"/>
            <a:r>
              <a:rPr lang="en-US" altLang="ko-KR" sz="2667" b="1" dirty="0">
                <a:solidFill>
                  <a:srgbClr val="86BD70"/>
                </a:solidFill>
                <a:cs typeface="Arial" pitchFamily="34" charset="0"/>
              </a:rPr>
              <a:t>B</a:t>
            </a:r>
            <a:endParaRPr lang="ko-KR" altLang="en-US" sz="2667" b="1" dirty="0">
              <a:solidFill>
                <a:srgbClr val="86BD70"/>
              </a:solidFill>
              <a:cs typeface="Arial" pitchFamily="34" charset="0"/>
            </a:endParaRPr>
          </a:p>
        </p:txBody>
      </p:sp>
      <p:sp>
        <p:nvSpPr>
          <p:cNvPr id="19" name="TextBox 18"/>
          <p:cNvSpPr txBox="1"/>
          <p:nvPr/>
        </p:nvSpPr>
        <p:spPr>
          <a:xfrm>
            <a:off x="5324127" y="3812495"/>
            <a:ext cx="537183" cy="502766"/>
          </a:xfrm>
          <a:prstGeom prst="rect">
            <a:avLst/>
          </a:prstGeom>
          <a:noFill/>
        </p:spPr>
        <p:txBody>
          <a:bodyPr wrap="square" rtlCol="0">
            <a:spAutoFit/>
          </a:bodyPr>
          <a:lstStyle/>
          <a:p>
            <a:pPr algn="ctr"/>
            <a:r>
              <a:rPr lang="en-US" altLang="ko-KR" sz="2667" b="1" dirty="0">
                <a:solidFill>
                  <a:srgbClr val="87B5BA"/>
                </a:solidFill>
                <a:cs typeface="Arial" pitchFamily="34" charset="0"/>
              </a:rPr>
              <a:t>C</a:t>
            </a:r>
            <a:endParaRPr lang="ko-KR" altLang="en-US" sz="2667" b="1" dirty="0">
              <a:solidFill>
                <a:srgbClr val="87B5BA"/>
              </a:solidFill>
              <a:cs typeface="Arial" pitchFamily="34" charset="0"/>
            </a:endParaRPr>
          </a:p>
        </p:txBody>
      </p:sp>
      <p:sp>
        <p:nvSpPr>
          <p:cNvPr id="20" name="TextBox 19"/>
          <p:cNvSpPr txBox="1"/>
          <p:nvPr/>
        </p:nvSpPr>
        <p:spPr>
          <a:xfrm>
            <a:off x="6141774" y="3708132"/>
            <a:ext cx="537183" cy="502766"/>
          </a:xfrm>
          <a:prstGeom prst="rect">
            <a:avLst/>
          </a:prstGeom>
          <a:noFill/>
        </p:spPr>
        <p:txBody>
          <a:bodyPr wrap="square" rtlCol="0">
            <a:spAutoFit/>
          </a:bodyPr>
          <a:lstStyle/>
          <a:p>
            <a:pPr algn="ctr"/>
            <a:r>
              <a:rPr lang="en-US" altLang="ko-KR" sz="2667" b="1" dirty="0">
                <a:solidFill>
                  <a:srgbClr val="F39E5A"/>
                </a:solidFill>
                <a:cs typeface="Arial" pitchFamily="34" charset="0"/>
              </a:rPr>
              <a:t>D</a:t>
            </a:r>
            <a:endParaRPr lang="ko-KR" altLang="en-US" sz="2667" b="1" dirty="0">
              <a:solidFill>
                <a:srgbClr val="F39E5A"/>
              </a:solidFill>
              <a:cs typeface="Arial" pitchFamily="34" charset="0"/>
            </a:endParaRPr>
          </a:p>
        </p:txBody>
      </p:sp>
      <p:sp>
        <p:nvSpPr>
          <p:cNvPr id="21" name="Rectangle 9"/>
          <p:cNvSpPr/>
          <p:nvPr/>
        </p:nvSpPr>
        <p:spPr>
          <a:xfrm>
            <a:off x="4931619" y="2484797"/>
            <a:ext cx="430207" cy="40271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2" name="Rectangle 16"/>
          <p:cNvSpPr/>
          <p:nvPr/>
        </p:nvSpPr>
        <p:spPr>
          <a:xfrm rot="2700000">
            <a:off x="4899737" y="4326010"/>
            <a:ext cx="325931" cy="58433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3" name="Oval 21"/>
          <p:cNvSpPr>
            <a:spLocks noChangeAspect="1"/>
          </p:cNvSpPr>
          <p:nvPr/>
        </p:nvSpPr>
        <p:spPr>
          <a:xfrm>
            <a:off x="6935319" y="2242822"/>
            <a:ext cx="521955" cy="52631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4" name="Rounded Rectangle 27"/>
          <p:cNvSpPr/>
          <p:nvPr/>
        </p:nvSpPr>
        <p:spPr>
          <a:xfrm>
            <a:off x="6553213" y="4207718"/>
            <a:ext cx="393571" cy="30231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nvGrpSpPr>
          <p:cNvPr id="25" name="Group 24"/>
          <p:cNvGrpSpPr/>
          <p:nvPr/>
        </p:nvGrpSpPr>
        <p:grpSpPr>
          <a:xfrm>
            <a:off x="498837" y="1764350"/>
            <a:ext cx="4347608" cy="634460"/>
            <a:chOff x="558104" y="3357932"/>
            <a:chExt cx="2644608" cy="475845"/>
          </a:xfrm>
        </p:grpSpPr>
        <p:sp>
          <p:nvSpPr>
            <p:cNvPr id="26" name="TextBox 25"/>
            <p:cNvSpPr txBox="1"/>
            <p:nvPr/>
          </p:nvSpPr>
          <p:spPr>
            <a:xfrm>
              <a:off x="803640" y="3579862"/>
              <a:ext cx="2059657" cy="253915"/>
            </a:xfrm>
            <a:prstGeom prst="rect">
              <a:avLst/>
            </a:prstGeom>
            <a:noFill/>
          </p:spPr>
          <p:txBody>
            <a:bodyPr wrap="square" rtlCol="0">
              <a:spAutoFit/>
            </a:bodyPr>
            <a:lstStyle/>
            <a:p>
              <a:pPr algn="r"/>
              <a:r>
                <a:rPr lang="en-US" altLang="ko-KR" sz="1600" dirty="0">
                  <a:solidFill>
                    <a:schemeClr val="tx1">
                      <a:lumMod val="75000"/>
                      <a:lumOff val="25000"/>
                    </a:schemeClr>
                  </a:solidFill>
                  <a:cs typeface="Arial" pitchFamily="34" charset="0"/>
                </a:rPr>
                <a:t>.   </a:t>
              </a:r>
              <a:endParaRPr lang="ko-KR" altLang="en-US" sz="1600" dirty="0">
                <a:solidFill>
                  <a:schemeClr val="tx1">
                    <a:lumMod val="75000"/>
                    <a:lumOff val="25000"/>
                  </a:schemeClr>
                </a:solidFill>
                <a:cs typeface="Arial" pitchFamily="34" charset="0"/>
              </a:endParaRPr>
            </a:p>
          </p:txBody>
        </p:sp>
        <p:sp>
          <p:nvSpPr>
            <p:cNvPr id="27" name="TextBox 26"/>
            <p:cNvSpPr txBox="1"/>
            <p:nvPr/>
          </p:nvSpPr>
          <p:spPr>
            <a:xfrm>
              <a:off x="558104" y="3357932"/>
              <a:ext cx="2644608" cy="253915"/>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Sense of initiative and entrepreneurship</a:t>
              </a:r>
              <a:endParaRPr lang="ko-KR" altLang="en-US" sz="1600" b="1" dirty="0">
                <a:solidFill>
                  <a:schemeClr val="tx1">
                    <a:lumMod val="75000"/>
                    <a:lumOff val="25000"/>
                  </a:schemeClr>
                </a:solidFill>
                <a:cs typeface="Arial" pitchFamily="34" charset="0"/>
              </a:endParaRPr>
            </a:p>
          </p:txBody>
        </p:sp>
      </p:grpSp>
      <p:grpSp>
        <p:nvGrpSpPr>
          <p:cNvPr id="28" name="Group 27"/>
          <p:cNvGrpSpPr/>
          <p:nvPr/>
        </p:nvGrpSpPr>
        <p:grpSpPr>
          <a:xfrm>
            <a:off x="771863" y="4124450"/>
            <a:ext cx="3838851" cy="996455"/>
            <a:chOff x="803640" y="3086436"/>
            <a:chExt cx="2335136" cy="747341"/>
          </a:xfrm>
        </p:grpSpPr>
        <p:sp>
          <p:nvSpPr>
            <p:cNvPr id="29" name="TextBox 28"/>
            <p:cNvSpPr txBox="1"/>
            <p:nvPr/>
          </p:nvSpPr>
          <p:spPr>
            <a:xfrm>
              <a:off x="803640" y="3579862"/>
              <a:ext cx="2059657" cy="253915"/>
            </a:xfrm>
            <a:prstGeom prst="rect">
              <a:avLst/>
            </a:prstGeom>
            <a:noFill/>
          </p:spPr>
          <p:txBody>
            <a:bodyPr wrap="square" rtlCol="0">
              <a:spAutoFit/>
            </a:bodyPr>
            <a:lstStyle/>
            <a:p>
              <a:pPr algn="r"/>
              <a:endParaRPr lang="ko-KR" altLang="en-US" sz="1600" dirty="0">
                <a:solidFill>
                  <a:schemeClr val="tx1">
                    <a:lumMod val="75000"/>
                    <a:lumOff val="25000"/>
                  </a:schemeClr>
                </a:solidFill>
                <a:cs typeface="Arial" pitchFamily="34" charset="0"/>
              </a:endParaRPr>
            </a:p>
          </p:txBody>
        </p:sp>
        <p:sp>
          <p:nvSpPr>
            <p:cNvPr id="30" name="TextBox 29"/>
            <p:cNvSpPr txBox="1"/>
            <p:nvPr/>
          </p:nvSpPr>
          <p:spPr>
            <a:xfrm>
              <a:off x="1079119" y="3086436"/>
              <a:ext cx="2059657" cy="253915"/>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Motivation</a:t>
              </a:r>
              <a:endParaRPr lang="ko-KR" altLang="en-US" sz="1600" b="1" dirty="0">
                <a:solidFill>
                  <a:schemeClr val="tx1">
                    <a:lumMod val="75000"/>
                    <a:lumOff val="25000"/>
                  </a:schemeClr>
                </a:solidFill>
                <a:cs typeface="Arial" pitchFamily="34" charset="0"/>
              </a:endParaRPr>
            </a:p>
          </p:txBody>
        </p:sp>
      </p:grpSp>
      <p:grpSp>
        <p:nvGrpSpPr>
          <p:cNvPr id="31" name="Group 30"/>
          <p:cNvGrpSpPr/>
          <p:nvPr/>
        </p:nvGrpSpPr>
        <p:grpSpPr>
          <a:xfrm>
            <a:off x="8112225" y="2084853"/>
            <a:ext cx="3385977" cy="627923"/>
            <a:chOff x="803640" y="3362835"/>
            <a:chExt cx="2059657" cy="470942"/>
          </a:xfrm>
        </p:grpSpPr>
        <p:sp>
          <p:nvSpPr>
            <p:cNvPr id="32" name="TextBox 31"/>
            <p:cNvSpPr txBox="1"/>
            <p:nvPr/>
          </p:nvSpPr>
          <p:spPr>
            <a:xfrm>
              <a:off x="803640" y="3579862"/>
              <a:ext cx="2059657" cy="253915"/>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sp>
          <p:nvSpPr>
            <p:cNvPr id="33" name="TextBox 32"/>
            <p:cNvSpPr txBox="1"/>
            <p:nvPr/>
          </p:nvSpPr>
          <p:spPr>
            <a:xfrm>
              <a:off x="803640" y="3362835"/>
              <a:ext cx="2059657"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Self-efficacy</a:t>
              </a:r>
              <a:endParaRPr lang="ko-KR" altLang="en-US" sz="1600" b="1" dirty="0">
                <a:solidFill>
                  <a:schemeClr val="tx1">
                    <a:lumMod val="75000"/>
                    <a:lumOff val="25000"/>
                  </a:schemeClr>
                </a:solidFill>
                <a:cs typeface="Arial" pitchFamily="34" charset="0"/>
              </a:endParaRPr>
            </a:p>
          </p:txBody>
        </p:sp>
      </p:grpSp>
      <p:grpSp>
        <p:nvGrpSpPr>
          <p:cNvPr id="34" name="Group 33"/>
          <p:cNvGrpSpPr/>
          <p:nvPr/>
        </p:nvGrpSpPr>
        <p:grpSpPr>
          <a:xfrm>
            <a:off x="7513214" y="4291295"/>
            <a:ext cx="3385977" cy="627923"/>
            <a:chOff x="803640" y="3362835"/>
            <a:chExt cx="2059657" cy="470942"/>
          </a:xfrm>
        </p:grpSpPr>
        <p:sp>
          <p:nvSpPr>
            <p:cNvPr id="35" name="TextBox 34"/>
            <p:cNvSpPr txBox="1"/>
            <p:nvPr/>
          </p:nvSpPr>
          <p:spPr>
            <a:xfrm>
              <a:off x="803640" y="3579862"/>
              <a:ext cx="2059657" cy="253915"/>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   </a:t>
              </a:r>
              <a:endParaRPr lang="ko-KR" altLang="en-US" sz="16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Self-awareness</a:t>
              </a:r>
              <a:endParaRPr lang="ko-KR" altLang="en-US" sz="1600" b="1" dirty="0">
                <a:solidFill>
                  <a:schemeClr val="tx1">
                    <a:lumMod val="75000"/>
                    <a:lumOff val="25000"/>
                  </a:schemeClr>
                </a:solidFill>
                <a:cs typeface="Arial" pitchFamily="34" charset="0"/>
              </a:endParaRPr>
            </a:p>
          </p:txBody>
        </p:sp>
      </p:grpSp>
      <p:sp>
        <p:nvSpPr>
          <p:cNvPr id="37" name="TextBox 36">
            <a:extLst>
              <a:ext uri="{FF2B5EF4-FFF2-40B4-BE49-F238E27FC236}">
                <a16:creationId xmlns:a16="http://schemas.microsoft.com/office/drawing/2014/main" id="{B6B3D07C-84D6-8B05-6F1D-855FF1E87209}"/>
              </a:ext>
            </a:extLst>
          </p:cNvPr>
          <p:cNvSpPr txBox="1"/>
          <p:nvPr/>
        </p:nvSpPr>
        <p:spPr>
          <a:xfrm>
            <a:off x="948243" y="2115474"/>
            <a:ext cx="3569301" cy="1569660"/>
          </a:xfrm>
          <a:prstGeom prst="rect">
            <a:avLst/>
          </a:prstGeom>
          <a:noFill/>
        </p:spPr>
        <p:txBody>
          <a:bodyPr wrap="square" rtlCol="0">
            <a:spAutoFit/>
          </a:bodyPr>
          <a:lstStyle/>
          <a:p>
            <a:pPr algn="just"/>
            <a:r>
              <a:rPr lang="en-GB" sz="1600" dirty="0"/>
              <a:t>Sense of initiative and entrepreneurship refers to an individual's ability to turn ideas into action. It includes creativity, innovation and risk-taking, as well as the ability to plan and manage projects in order to achieve objectives.</a:t>
            </a:r>
          </a:p>
        </p:txBody>
      </p:sp>
      <p:sp>
        <p:nvSpPr>
          <p:cNvPr id="39" name="TextBox 38">
            <a:extLst>
              <a:ext uri="{FF2B5EF4-FFF2-40B4-BE49-F238E27FC236}">
                <a16:creationId xmlns:a16="http://schemas.microsoft.com/office/drawing/2014/main" id="{E03401EE-C684-5BDD-38EB-820B8272F017}"/>
              </a:ext>
            </a:extLst>
          </p:cNvPr>
          <p:cNvSpPr txBox="1"/>
          <p:nvPr/>
        </p:nvSpPr>
        <p:spPr>
          <a:xfrm>
            <a:off x="8098378" y="2372881"/>
            <a:ext cx="3897928" cy="1077218"/>
          </a:xfrm>
          <a:prstGeom prst="rect">
            <a:avLst/>
          </a:prstGeom>
          <a:noFill/>
        </p:spPr>
        <p:txBody>
          <a:bodyPr wrap="square">
            <a:spAutoFit/>
          </a:bodyPr>
          <a:lstStyle/>
          <a:p>
            <a:pPr algn="just"/>
            <a:r>
              <a:rPr lang="en-GB" sz="1600" dirty="0"/>
              <a:t>Self-efficacy refers to an individual's belief in his or her capacity to execute behaviours necessary to produce specific performance attainments</a:t>
            </a:r>
          </a:p>
        </p:txBody>
      </p:sp>
      <p:sp>
        <p:nvSpPr>
          <p:cNvPr id="41" name="TextBox 40">
            <a:extLst>
              <a:ext uri="{FF2B5EF4-FFF2-40B4-BE49-F238E27FC236}">
                <a16:creationId xmlns:a16="http://schemas.microsoft.com/office/drawing/2014/main" id="{11C202E1-8155-3F50-7644-88833DF51AFF}"/>
              </a:ext>
            </a:extLst>
          </p:cNvPr>
          <p:cNvSpPr txBox="1"/>
          <p:nvPr/>
        </p:nvSpPr>
        <p:spPr>
          <a:xfrm>
            <a:off x="7513214" y="4580664"/>
            <a:ext cx="4254210" cy="1569660"/>
          </a:xfrm>
          <a:prstGeom prst="rect">
            <a:avLst/>
          </a:prstGeom>
          <a:noFill/>
        </p:spPr>
        <p:txBody>
          <a:bodyPr wrap="square">
            <a:spAutoFit/>
          </a:bodyPr>
          <a:lstStyle/>
          <a:p>
            <a:pPr algn="just"/>
            <a:r>
              <a:rPr lang="en-GB" sz="1600" dirty="0"/>
              <a:t>Self-awareness is your ability to perceive and understand the things that make you who you are as an individual, including your personality, actions, values, beliefs, emotions, and thoughts. Essentially, it is a psychological state in which the self becomes the focus of attention.</a:t>
            </a:r>
          </a:p>
        </p:txBody>
      </p:sp>
      <p:sp>
        <p:nvSpPr>
          <p:cNvPr id="43" name="TextBox 42">
            <a:extLst>
              <a:ext uri="{FF2B5EF4-FFF2-40B4-BE49-F238E27FC236}">
                <a16:creationId xmlns:a16="http://schemas.microsoft.com/office/drawing/2014/main" id="{97DE4A56-8146-2781-497A-A3FEB8511776}"/>
              </a:ext>
            </a:extLst>
          </p:cNvPr>
          <p:cNvSpPr txBox="1"/>
          <p:nvPr/>
        </p:nvSpPr>
        <p:spPr>
          <a:xfrm>
            <a:off x="96466" y="4408473"/>
            <a:ext cx="4514248" cy="2062103"/>
          </a:xfrm>
          <a:prstGeom prst="rect">
            <a:avLst/>
          </a:prstGeom>
          <a:noFill/>
        </p:spPr>
        <p:txBody>
          <a:bodyPr wrap="square">
            <a:spAutoFit/>
          </a:bodyPr>
          <a:lstStyle/>
          <a:p>
            <a:pPr algn="just"/>
            <a:r>
              <a:rPr lang="en-GB" sz="1600" dirty="0"/>
              <a:t>‘Motivation’ is the process of inspiring people in order to intensify their desire and willingness for executing their duties effectively and for co-operating to achieve the common objectives of an enterprise. In other words, it means to induce, instigate, incite or prompt someone to a particular course of action for getting the results expected from him. </a:t>
            </a:r>
          </a:p>
        </p:txBody>
      </p:sp>
    </p:spTree>
    <p:extLst>
      <p:ext uri="{BB962C8B-B14F-4D97-AF65-F5344CB8AC3E}">
        <p14:creationId xmlns:p14="http://schemas.microsoft.com/office/powerpoint/2010/main" val="183789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961910" y="0"/>
            <a:ext cx="2688299" cy="6858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9101476" y="2776901"/>
            <a:ext cx="2409165" cy="7239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733" b="1" dirty="0">
                <a:solidFill>
                  <a:schemeClr val="bg1"/>
                </a:solidFill>
                <a:latin typeface="+mj-lt"/>
                <a:cs typeface="Arial" pitchFamily="34" charset="0"/>
              </a:rPr>
              <a:t>Resources</a:t>
            </a:r>
            <a:endParaRPr lang="ko-KR" altLang="en-US" sz="2400" dirty="0">
              <a:solidFill>
                <a:schemeClr val="bg1"/>
              </a:solidFill>
              <a:latin typeface="+mj-lt"/>
              <a:cs typeface="Arial" pitchFamily="34" charset="0"/>
            </a:endParaRPr>
          </a:p>
        </p:txBody>
      </p:sp>
      <p:pic>
        <p:nvPicPr>
          <p:cNvPr id="6" name="Picture 5">
            <a:extLst>
              <a:ext uri="{FF2B5EF4-FFF2-40B4-BE49-F238E27FC236}">
                <a16:creationId xmlns:a16="http://schemas.microsoft.com/office/drawing/2014/main" id="{FC0132CA-F709-5A30-8BBE-3D40B5AE7882}"/>
              </a:ext>
            </a:extLst>
          </p:cNvPr>
          <p:cNvPicPr>
            <a:picLocks noChangeAspect="1"/>
          </p:cNvPicPr>
          <p:nvPr/>
        </p:nvPicPr>
        <p:blipFill>
          <a:blip r:embed="rId2"/>
          <a:stretch>
            <a:fillRect/>
          </a:stretch>
        </p:blipFill>
        <p:spPr>
          <a:xfrm>
            <a:off x="7023277" y="501251"/>
            <a:ext cx="1684196" cy="890427"/>
          </a:xfrm>
          <a:prstGeom prst="rect">
            <a:avLst/>
          </a:prstGeom>
        </p:spPr>
      </p:pic>
      <p:pic>
        <p:nvPicPr>
          <p:cNvPr id="8" name="Picture 7" descr="A person sitting at a desk with a computer and a computer&#10;&#10;Description automatically generated with low confidence">
            <a:extLst>
              <a:ext uri="{FF2B5EF4-FFF2-40B4-BE49-F238E27FC236}">
                <a16:creationId xmlns:a16="http://schemas.microsoft.com/office/drawing/2014/main" id="{E8C3D0CF-82D8-112E-EC9D-6F3EBED1BD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5588" y="5075287"/>
            <a:ext cx="1474342" cy="1474342"/>
          </a:xfrm>
          <a:prstGeom prst="rect">
            <a:avLst/>
          </a:prstGeom>
        </p:spPr>
      </p:pic>
      <p:sp>
        <p:nvSpPr>
          <p:cNvPr id="13" name="TextBox 12">
            <a:extLst>
              <a:ext uri="{FF2B5EF4-FFF2-40B4-BE49-F238E27FC236}">
                <a16:creationId xmlns:a16="http://schemas.microsoft.com/office/drawing/2014/main" id="{8AE4FBE2-C102-7FC2-B10F-99F95CD9CDAE}"/>
              </a:ext>
            </a:extLst>
          </p:cNvPr>
          <p:cNvSpPr txBox="1"/>
          <p:nvPr/>
        </p:nvSpPr>
        <p:spPr>
          <a:xfrm>
            <a:off x="634668" y="841999"/>
            <a:ext cx="6986427" cy="41857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a:hlinkClick r:id="rId4"/>
              </a:rPr>
              <a:t>https://esignals.fi/research/en/2021/02/24/the-impact-of-self-efficacy-on-entrepreneurship-performance</a:t>
            </a:r>
            <a:endParaRPr lang="en-GB" sz="1400" dirty="0"/>
          </a:p>
          <a:p>
            <a:pPr marL="285750" indent="-285750">
              <a:lnSpc>
                <a:spcPct val="150000"/>
              </a:lnSpc>
              <a:buFont typeface="Arial" panose="020B0604020202020204" pitchFamily="34" charset="0"/>
              <a:buChar char="•"/>
            </a:pPr>
            <a:r>
              <a:rPr lang="en-GB" sz="1400" dirty="0">
                <a:hlinkClick r:id="rId5"/>
              </a:rPr>
              <a:t>http://keyconet.eun.org/initiative-and-entrepreneurship</a:t>
            </a:r>
            <a:endParaRPr lang="en-GB" sz="1400" dirty="0"/>
          </a:p>
          <a:p>
            <a:pPr marL="285750" indent="-285750">
              <a:lnSpc>
                <a:spcPct val="150000"/>
              </a:lnSpc>
              <a:buFont typeface="Arial" panose="020B0604020202020204" pitchFamily="34" charset="0"/>
              <a:buChar char="•"/>
            </a:pPr>
            <a:r>
              <a:rPr lang="en-GB" sz="1400" dirty="0">
                <a:hlinkClick r:id="rId6"/>
              </a:rPr>
              <a:t>https://www.apa.org/pi/aids/resources/education/self-efficacy</a:t>
            </a:r>
            <a:endParaRPr lang="en-GB" sz="1400" dirty="0"/>
          </a:p>
          <a:p>
            <a:pPr marL="285750" indent="-285750">
              <a:lnSpc>
                <a:spcPct val="150000"/>
              </a:lnSpc>
              <a:buFont typeface="Arial" panose="020B0604020202020204" pitchFamily="34" charset="0"/>
              <a:buChar char="•"/>
            </a:pPr>
            <a:r>
              <a:rPr lang="en-GB" sz="1400" dirty="0">
                <a:hlinkClick r:id="rId7"/>
              </a:rPr>
              <a:t>https://www.schooleducationgateway.eu/en/pub/resources/tutorials/entrepreneurship-empowering-y.htm</a:t>
            </a:r>
            <a:endParaRPr lang="en-GB" sz="1400" dirty="0"/>
          </a:p>
          <a:p>
            <a:pPr marL="285750" indent="-285750">
              <a:lnSpc>
                <a:spcPct val="150000"/>
              </a:lnSpc>
              <a:buFont typeface="Arial" panose="020B0604020202020204" pitchFamily="34" charset="0"/>
              <a:buChar char="•"/>
            </a:pPr>
            <a:r>
              <a:rPr lang="en-GB" sz="1400" dirty="0">
                <a:hlinkClick r:id="rId8"/>
              </a:rPr>
              <a:t>https://online.hbs.edu/blog/post/characteristics-of-successful-entrepreneurs</a:t>
            </a:r>
            <a:endParaRPr lang="en-GB" sz="1400" dirty="0"/>
          </a:p>
          <a:p>
            <a:pPr marL="285750" indent="-285750">
              <a:lnSpc>
                <a:spcPct val="150000"/>
              </a:lnSpc>
              <a:buFont typeface="Arial" panose="020B0604020202020204" pitchFamily="34" charset="0"/>
              <a:buChar char="•"/>
            </a:pPr>
            <a:r>
              <a:rPr lang="en-GB" sz="1400" dirty="0">
                <a:hlinkClick r:id="rId9"/>
              </a:rPr>
              <a:t>https://publications.jrc.ec.europa.eu/repository/handle/JRC120911</a:t>
            </a:r>
            <a:endParaRPr lang="en-GB" sz="1400" dirty="0"/>
          </a:p>
          <a:p>
            <a:pPr marL="285750" indent="-285750">
              <a:lnSpc>
                <a:spcPct val="150000"/>
              </a:lnSpc>
              <a:buFont typeface="Arial" panose="020B0604020202020204" pitchFamily="34" charset="0"/>
              <a:buChar char="•"/>
            </a:pPr>
            <a:r>
              <a:rPr lang="en-GB" sz="1400" dirty="0">
                <a:hlinkClick r:id="rId10"/>
              </a:rPr>
              <a:t>https://www.fi.uu.nl/publicaties/literatuur/2018_eu_key_competences.pdf</a:t>
            </a:r>
            <a:endParaRPr lang="en-GB" sz="1400" dirty="0"/>
          </a:p>
          <a:p>
            <a:pPr marL="285750" indent="-285750">
              <a:lnSpc>
                <a:spcPct val="150000"/>
              </a:lnSpc>
              <a:buFont typeface="Arial" panose="020B0604020202020204" pitchFamily="34" charset="0"/>
              <a:buChar char="•"/>
            </a:pPr>
            <a:r>
              <a:rPr lang="en-GB" sz="1400" dirty="0">
                <a:hlinkClick r:id="rId11"/>
              </a:rPr>
              <a:t>https://hbr.org/2018/01/what-self-awareness-really-is-and-how-to-cultivate-it</a:t>
            </a:r>
            <a:endParaRPr lang="en-GB" sz="1400" dirty="0"/>
          </a:p>
          <a:p>
            <a:pPr marL="285750" indent="-285750">
              <a:buFont typeface="Arial" panose="020B0604020202020204" pitchFamily="34" charset="0"/>
              <a:buChar char="•"/>
            </a:pPr>
            <a:r>
              <a:rPr lang="en-GB" sz="1400" dirty="0"/>
              <a:t>Veronika </a:t>
            </a:r>
            <a:r>
              <a:rPr lang="en-GB" sz="1400" dirty="0" err="1"/>
              <a:t>Agustini</a:t>
            </a:r>
            <a:r>
              <a:rPr lang="en-GB" sz="1400" dirty="0"/>
              <a:t> </a:t>
            </a:r>
            <a:r>
              <a:rPr lang="en-GB" sz="1400" dirty="0" err="1"/>
              <a:t>Srimulyani</a:t>
            </a:r>
            <a:r>
              <a:rPr lang="en-GB" sz="1400" dirty="0"/>
              <a:t> and </a:t>
            </a:r>
            <a:r>
              <a:rPr lang="en-GB" sz="1400" dirty="0" err="1"/>
              <a:t>Yustinus</a:t>
            </a:r>
            <a:r>
              <a:rPr lang="en-GB" sz="1400" dirty="0"/>
              <a:t> Budi </a:t>
            </a:r>
            <a:r>
              <a:rPr lang="en-GB" sz="1400" dirty="0" err="1"/>
              <a:t>Hermanto</a:t>
            </a:r>
            <a:r>
              <a:rPr lang="en-GB" sz="1400" dirty="0"/>
              <a:t>, </a:t>
            </a:r>
            <a:r>
              <a:rPr lang="en-GB" sz="1400" i="1" dirty="0"/>
              <a:t>Impact of Entrepreneurial Self-Efficacy and Entrepreneurial Motivation on Micro and Small Business Success for Food and Beverage Sector in East Java, Indonesia, </a:t>
            </a:r>
            <a:r>
              <a:rPr lang="en-GB" sz="1400" dirty="0"/>
              <a:t>Economies, 2022</a:t>
            </a:r>
          </a:p>
          <a:p>
            <a:pPr marL="285750" indent="-285750">
              <a:buFont typeface="Arial" panose="020B0604020202020204" pitchFamily="34" charset="0"/>
              <a:buChar char="•"/>
            </a:pPr>
            <a:r>
              <a:rPr lang="en-GB" sz="1400" dirty="0" err="1"/>
              <a:t>Bundera</a:t>
            </a:r>
            <a:r>
              <a:rPr lang="en-GB" sz="1400" dirty="0"/>
              <a:t> A., Self-efficacy mechanism in human agency”, American Psychologist, 1982</a:t>
            </a:r>
          </a:p>
        </p:txBody>
      </p:sp>
      <p:sp>
        <p:nvSpPr>
          <p:cNvPr id="15" name="TextBox 14">
            <a:extLst>
              <a:ext uri="{FF2B5EF4-FFF2-40B4-BE49-F238E27FC236}">
                <a16:creationId xmlns:a16="http://schemas.microsoft.com/office/drawing/2014/main" id="{707EE55D-5485-59AC-F385-0EEC0F2BD2C6}"/>
              </a:ext>
            </a:extLst>
          </p:cNvPr>
          <p:cNvSpPr txBox="1"/>
          <p:nvPr/>
        </p:nvSpPr>
        <p:spPr>
          <a:xfrm>
            <a:off x="2147300" y="5415836"/>
            <a:ext cx="5845995" cy="1200329"/>
          </a:xfrm>
          <a:prstGeom prst="rect">
            <a:avLst/>
          </a:prstGeom>
          <a:noFill/>
        </p:spPr>
        <p:txBody>
          <a:bodyPr wrap="square" rtlCol="0">
            <a:spAutoFit/>
          </a:bodyPr>
          <a:lstStyle/>
          <a:p>
            <a:pPr marL="285750" indent="-285750">
              <a:buFont typeface="Arial" panose="020B0604020202020204" pitchFamily="34" charset="0"/>
              <a:buChar char="•"/>
            </a:pPr>
            <a:r>
              <a:rPr lang="en-GB" dirty="0">
                <a:hlinkClick r:id="rId12"/>
              </a:rPr>
              <a:t>https://www.youtube.com/watch?v=tGdsOXZpyWE</a:t>
            </a:r>
            <a:endParaRPr lang="en-GB" dirty="0"/>
          </a:p>
          <a:p>
            <a:pPr marL="285750" indent="-285750">
              <a:buFont typeface="Arial" panose="020B0604020202020204" pitchFamily="34" charset="0"/>
              <a:buChar char="•"/>
            </a:pPr>
            <a:r>
              <a:rPr lang="en-GB" dirty="0">
                <a:hlinkClick r:id="rId13"/>
              </a:rPr>
              <a:t>https://www.youtube.com/watch?v=agwsjYg9hJ8</a:t>
            </a:r>
            <a:endParaRPr lang="en-GB" dirty="0"/>
          </a:p>
          <a:p>
            <a:pPr marL="285750" indent="-285750">
              <a:buFont typeface="Arial" panose="020B0604020202020204" pitchFamily="34" charset="0"/>
              <a:buChar char="•"/>
            </a:pPr>
            <a:r>
              <a:rPr lang="en-GB" dirty="0">
                <a:hlinkClick r:id="rId14"/>
              </a:rPr>
              <a:t>https://www.youtube.com/watch?v=4lTbWQ8zD3w</a:t>
            </a:r>
            <a:endParaRPr lang="en-GB" dirty="0"/>
          </a:p>
          <a:p>
            <a:endParaRPr lang="en-GB" dirty="0"/>
          </a:p>
        </p:txBody>
      </p:sp>
    </p:spTree>
    <p:extLst>
      <p:ext uri="{BB962C8B-B14F-4D97-AF65-F5344CB8AC3E}">
        <p14:creationId xmlns:p14="http://schemas.microsoft.com/office/powerpoint/2010/main" val="410472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9018521" y="0"/>
            <a:ext cx="2688299" cy="6858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8919609" y="2237406"/>
            <a:ext cx="2886122"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400" b="1" dirty="0">
                <a:solidFill>
                  <a:schemeClr val="bg1"/>
                </a:solidFill>
                <a:latin typeface="+mj-lt"/>
                <a:cs typeface="Arial" pitchFamily="34" charset="0"/>
              </a:rPr>
              <a:t>Who is an entrepreneur?</a:t>
            </a:r>
            <a:endParaRPr lang="ko-KR" altLang="en-US" sz="3400" dirty="0">
              <a:solidFill>
                <a:schemeClr val="bg1"/>
              </a:solidFill>
              <a:latin typeface="+mj-lt"/>
              <a:cs typeface="Arial" pitchFamily="34" charset="0"/>
            </a:endParaRPr>
          </a:p>
        </p:txBody>
      </p:sp>
      <p:sp>
        <p:nvSpPr>
          <p:cNvPr id="5" name="TextBox 4">
            <a:extLst>
              <a:ext uri="{FF2B5EF4-FFF2-40B4-BE49-F238E27FC236}">
                <a16:creationId xmlns:a16="http://schemas.microsoft.com/office/drawing/2014/main" id="{B4625DE8-93A8-A18F-A2FD-9F0784D9BE2A}"/>
              </a:ext>
            </a:extLst>
          </p:cNvPr>
          <p:cNvSpPr txBox="1"/>
          <p:nvPr/>
        </p:nvSpPr>
        <p:spPr>
          <a:xfrm>
            <a:off x="1500526" y="562503"/>
            <a:ext cx="5110911"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altLang="ko-KR" sz="1800" dirty="0">
                <a:solidFill>
                  <a:schemeClr val="tx1">
                    <a:lumMod val="75000"/>
                    <a:lumOff val="25000"/>
                  </a:schemeClr>
                </a:solidFill>
                <a:cs typeface="Arial" pitchFamily="34" charset="0"/>
              </a:rPr>
              <a:t>The word entrepreneur originally comes from the combination of two Latin words </a:t>
            </a:r>
            <a:r>
              <a:rPr lang="en-GB" altLang="ko-KR" sz="1800" b="1" i="1" dirty="0">
                <a:solidFill>
                  <a:schemeClr val="tx1">
                    <a:lumMod val="75000"/>
                    <a:lumOff val="25000"/>
                  </a:schemeClr>
                </a:solidFill>
                <a:cs typeface="Arial" pitchFamily="34" charset="0"/>
              </a:rPr>
              <a:t>entre</a:t>
            </a:r>
            <a:r>
              <a:rPr lang="en-GB" altLang="ko-KR" sz="1800" dirty="0">
                <a:solidFill>
                  <a:schemeClr val="tx1">
                    <a:lumMod val="75000"/>
                    <a:lumOff val="25000"/>
                  </a:schemeClr>
                </a:solidFill>
                <a:cs typeface="Arial" pitchFamily="34" charset="0"/>
              </a:rPr>
              <a:t>, to swim out, and </a:t>
            </a:r>
            <a:r>
              <a:rPr lang="en-GB" altLang="ko-KR" sz="1800" b="1" i="1" dirty="0" err="1">
                <a:solidFill>
                  <a:schemeClr val="tx1">
                    <a:lumMod val="75000"/>
                    <a:lumOff val="25000"/>
                  </a:schemeClr>
                </a:solidFill>
                <a:cs typeface="Arial" pitchFamily="34" charset="0"/>
              </a:rPr>
              <a:t>prendes</a:t>
            </a:r>
            <a:r>
              <a:rPr lang="en-GB" altLang="ko-KR" sz="1800" dirty="0">
                <a:solidFill>
                  <a:schemeClr val="tx1">
                    <a:lumMod val="75000"/>
                    <a:lumOff val="25000"/>
                  </a:schemeClr>
                </a:solidFill>
                <a:cs typeface="Arial" pitchFamily="34" charset="0"/>
              </a:rPr>
              <a:t>, to grasp, understand, or capture. </a:t>
            </a:r>
          </a:p>
        </p:txBody>
      </p:sp>
      <p:pic>
        <p:nvPicPr>
          <p:cNvPr id="7" name="Picture 6" descr="Graphical user interface&#10;&#10;Description automatically generated with medium confidence">
            <a:extLst>
              <a:ext uri="{FF2B5EF4-FFF2-40B4-BE49-F238E27FC236}">
                <a16:creationId xmlns:a16="http://schemas.microsoft.com/office/drawing/2014/main" id="{7AA57493-AEF9-5BE3-19EE-A4F5DD1FE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11437" y="375219"/>
            <a:ext cx="1800211" cy="1539180"/>
          </a:xfrm>
          <a:prstGeom prst="rect">
            <a:avLst/>
          </a:prstGeom>
        </p:spPr>
      </p:pic>
      <p:sp>
        <p:nvSpPr>
          <p:cNvPr id="12" name="TextBox 11">
            <a:extLst>
              <a:ext uri="{FF2B5EF4-FFF2-40B4-BE49-F238E27FC236}">
                <a16:creationId xmlns:a16="http://schemas.microsoft.com/office/drawing/2014/main" id="{E039ECB2-19F8-6FA1-7DC3-C212FE82B42D}"/>
              </a:ext>
            </a:extLst>
          </p:cNvPr>
          <p:cNvSpPr txBox="1"/>
          <p:nvPr/>
        </p:nvSpPr>
        <p:spPr>
          <a:xfrm>
            <a:off x="634317" y="2237406"/>
            <a:ext cx="8235067" cy="1477328"/>
          </a:xfrm>
          <a:prstGeom prst="rect">
            <a:avLst/>
          </a:prstGeom>
          <a:noFill/>
        </p:spPr>
        <p:txBody>
          <a:bodyPr wrap="square">
            <a:spAutoFit/>
          </a:bodyPr>
          <a:lstStyle/>
          <a:p>
            <a:pPr algn="just"/>
            <a:r>
              <a:rPr lang="en-GB" altLang="ko-KR" sz="1800" dirty="0">
                <a:solidFill>
                  <a:schemeClr val="tx1">
                    <a:lumMod val="75000"/>
                    <a:lumOff val="25000"/>
                  </a:schemeClr>
                </a:solidFill>
                <a:cs typeface="Arial" pitchFamily="34" charset="0"/>
              </a:rPr>
              <a:t>In about 1800, a French economist </a:t>
            </a:r>
            <a:r>
              <a:rPr lang="en-GB" altLang="ko-KR" sz="1800" b="1" dirty="0">
                <a:solidFill>
                  <a:schemeClr val="tx1">
                    <a:lumMod val="75000"/>
                    <a:lumOff val="25000"/>
                  </a:schemeClr>
                </a:solidFill>
                <a:cs typeface="Arial" pitchFamily="34" charset="0"/>
              </a:rPr>
              <a:t>Jean-Baptiste Say </a:t>
            </a:r>
            <a:r>
              <a:rPr lang="en-GB" altLang="ko-KR" sz="1800" dirty="0">
                <a:solidFill>
                  <a:schemeClr val="tx1">
                    <a:lumMod val="75000"/>
                    <a:lumOff val="25000"/>
                  </a:schemeClr>
                </a:solidFill>
                <a:cs typeface="Arial" pitchFamily="34" charset="0"/>
              </a:rPr>
              <a:t>combined the two words to popularize the term, entrepreneur and he said: </a:t>
            </a:r>
            <a:r>
              <a:rPr lang="en-GB" altLang="ko-KR" b="1" dirty="0">
                <a:solidFill>
                  <a:schemeClr val="tx1">
                    <a:lumMod val="75000"/>
                    <a:lumOff val="25000"/>
                  </a:schemeClr>
                </a:solidFill>
                <a:cs typeface="Arial" pitchFamily="34" charset="0"/>
              </a:rPr>
              <a:t>“The entrepreneur shifts economic resources out of an area of lower and into an area of higher productivity and greater yield.” </a:t>
            </a:r>
            <a:r>
              <a:rPr lang="en-GB" altLang="ko-KR" sz="1800" dirty="0">
                <a:solidFill>
                  <a:schemeClr val="tx1">
                    <a:lumMod val="75000"/>
                    <a:lumOff val="25000"/>
                  </a:schemeClr>
                </a:solidFill>
                <a:cs typeface="Arial" pitchFamily="34" charset="0"/>
              </a:rPr>
              <a:t>In Say’s mind, the entrepreneur was something of a resource hacker, able to use scant resources to create innovative products. </a:t>
            </a:r>
            <a:endParaRPr lang="en-GB" dirty="0"/>
          </a:p>
        </p:txBody>
      </p:sp>
      <p:sp>
        <p:nvSpPr>
          <p:cNvPr id="24" name="TextBox 23">
            <a:extLst>
              <a:ext uri="{FF2B5EF4-FFF2-40B4-BE49-F238E27FC236}">
                <a16:creationId xmlns:a16="http://schemas.microsoft.com/office/drawing/2014/main" id="{7180ADA5-DF14-167A-1041-1436C5F4E11E}"/>
              </a:ext>
            </a:extLst>
          </p:cNvPr>
          <p:cNvSpPr txBox="1"/>
          <p:nvPr/>
        </p:nvSpPr>
        <p:spPr>
          <a:xfrm>
            <a:off x="635853" y="3914922"/>
            <a:ext cx="8085930" cy="2585323"/>
          </a:xfrm>
          <a:prstGeom prst="rect">
            <a:avLst/>
          </a:prstGeom>
          <a:noFill/>
        </p:spPr>
        <p:txBody>
          <a:bodyPr wrap="square">
            <a:spAutoFit/>
          </a:bodyPr>
          <a:lstStyle/>
          <a:p>
            <a:pPr algn="just"/>
            <a:r>
              <a:rPr lang="en-GB" altLang="ko-KR" sz="1800" dirty="0">
                <a:solidFill>
                  <a:schemeClr val="tx1">
                    <a:lumMod val="75000"/>
                    <a:lumOff val="25000"/>
                  </a:schemeClr>
                </a:solidFill>
                <a:cs typeface="Arial" pitchFamily="34" charset="0"/>
              </a:rPr>
              <a:t>According to Richard Callington, </a:t>
            </a:r>
            <a:r>
              <a:rPr lang="en-GB" altLang="ko-KR" sz="1800" b="1" dirty="0">
                <a:solidFill>
                  <a:schemeClr val="tx1">
                    <a:lumMod val="75000"/>
                    <a:lumOff val="25000"/>
                  </a:schemeClr>
                </a:solidFill>
                <a:cs typeface="Arial" pitchFamily="34" charset="0"/>
              </a:rPr>
              <a:t>an entrepreneur is someone, who practices business judgement in the face of uncertainty of the future</a:t>
            </a:r>
            <a:r>
              <a:rPr lang="en-GB" altLang="ko-KR" sz="1800" dirty="0">
                <a:solidFill>
                  <a:schemeClr val="tx1">
                    <a:lumMod val="75000"/>
                    <a:lumOff val="25000"/>
                  </a:schemeClr>
                </a:solidFill>
                <a:cs typeface="Arial" pitchFamily="34" charset="0"/>
              </a:rPr>
              <a:t>. Peter Drucker describes the entrepreneurs </a:t>
            </a:r>
            <a:r>
              <a:rPr lang="en-GB" altLang="ko-KR" sz="1800" b="1" dirty="0">
                <a:solidFill>
                  <a:schemeClr val="tx1">
                    <a:lumMod val="75000"/>
                    <a:lumOff val="25000"/>
                  </a:schemeClr>
                </a:solidFill>
                <a:cs typeface="Arial" pitchFamily="34" charset="0"/>
              </a:rPr>
              <a:t>as an innovator, who is willing to take a measured risk to start a new venture chasing greater than usual profit.</a:t>
            </a:r>
          </a:p>
          <a:p>
            <a:pPr algn="just"/>
            <a:endParaRPr lang="en-GB" altLang="ko-KR" sz="1800" dirty="0">
              <a:solidFill>
                <a:schemeClr val="tx1">
                  <a:lumMod val="75000"/>
                  <a:lumOff val="25000"/>
                </a:schemeClr>
              </a:solidFill>
              <a:cs typeface="Arial" pitchFamily="34" charset="0"/>
            </a:endParaRPr>
          </a:p>
          <a:p>
            <a:pPr algn="just"/>
            <a:endParaRPr lang="en-GB" altLang="ko-KR" sz="1800" dirty="0">
              <a:solidFill>
                <a:schemeClr val="tx1">
                  <a:lumMod val="75000"/>
                  <a:lumOff val="25000"/>
                </a:schemeClr>
              </a:solidFill>
              <a:cs typeface="Arial" pitchFamily="34" charset="0"/>
            </a:endParaRPr>
          </a:p>
          <a:p>
            <a:pPr algn="just"/>
            <a:r>
              <a:rPr lang="en-GB" altLang="ko-KR" sz="1800" dirty="0">
                <a:solidFill>
                  <a:schemeClr val="tx1">
                    <a:lumMod val="75000"/>
                    <a:lumOff val="25000"/>
                  </a:schemeClr>
                </a:solidFill>
                <a:cs typeface="Arial" pitchFamily="34" charset="0"/>
              </a:rPr>
              <a:t>In these definitions, we can clearly recognize some of the characteristics of the entrepreneur such as </a:t>
            </a:r>
            <a:r>
              <a:rPr lang="en-GB" altLang="ko-KR" sz="1800" b="1" dirty="0">
                <a:solidFill>
                  <a:schemeClr val="tx1">
                    <a:lumMod val="75000"/>
                    <a:lumOff val="25000"/>
                  </a:schemeClr>
                </a:solidFill>
                <a:cs typeface="Arial" pitchFamily="34" charset="0"/>
              </a:rPr>
              <a:t>sense of risk, innovation, creativity, curiosity</a:t>
            </a:r>
            <a:r>
              <a:rPr lang="en-GB" altLang="ko-KR" sz="1800" dirty="0">
                <a:solidFill>
                  <a:schemeClr val="tx1">
                    <a:lumMod val="75000"/>
                    <a:lumOff val="25000"/>
                  </a:schemeClr>
                </a:solidFill>
                <a:cs typeface="Arial" pitchFamily="34" charset="0"/>
              </a:rPr>
              <a:t>.. </a:t>
            </a:r>
          </a:p>
          <a:p>
            <a:r>
              <a:rPr lang="en-GB" altLang="ko-KR" sz="1800" dirty="0">
                <a:solidFill>
                  <a:schemeClr val="tx1">
                    <a:lumMod val="75000"/>
                    <a:lumOff val="25000"/>
                  </a:schemeClr>
                </a:solidFill>
                <a:cs typeface="Arial" pitchFamily="34" charset="0"/>
              </a:rPr>
              <a:t>Let’s take a closer look!</a:t>
            </a:r>
          </a:p>
        </p:txBody>
      </p:sp>
      <p:graphicFrame>
        <p:nvGraphicFramePr>
          <p:cNvPr id="25" name="Objeto 33">
            <a:extLst>
              <a:ext uri="{FF2B5EF4-FFF2-40B4-BE49-F238E27FC236}">
                <a16:creationId xmlns:a16="http://schemas.microsoft.com/office/drawing/2014/main" id="{069986EB-7B00-B6FC-3AEB-C89CBFA7F383}"/>
              </a:ext>
            </a:extLst>
          </p:cNvPr>
          <p:cNvGraphicFramePr>
            <a:graphicFrameLocks noChangeAspect="1"/>
          </p:cNvGraphicFramePr>
          <p:nvPr>
            <p:extLst>
              <p:ext uri="{D42A27DB-BD31-4B8C-83A1-F6EECF244321}">
                <p14:modId xmlns:p14="http://schemas.microsoft.com/office/powerpoint/2010/main" val="1807982169"/>
              </p:ext>
            </p:extLst>
          </p:nvPr>
        </p:nvGraphicFramePr>
        <p:xfrm>
          <a:off x="0" y="0"/>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0" y="0"/>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194572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 y="4005065"/>
            <a:ext cx="12192000" cy="768084"/>
          </a:xfrm>
        </p:spPr>
        <p:txBody>
          <a:bodyPr/>
          <a:lstStyle/>
          <a:p>
            <a:r>
              <a:rPr lang="en-US" altLang="ko-KR"/>
              <a:t>Thank you!</a:t>
            </a:r>
            <a:endParaRPr lang="ko-KR" altLang="en-US" dirty="0"/>
          </a:p>
        </p:txBody>
      </p:sp>
      <p:sp>
        <p:nvSpPr>
          <p:cNvPr id="3" name="Text Placeholder 2"/>
          <p:cNvSpPr>
            <a:spLocks noGrp="1"/>
          </p:cNvSpPr>
          <p:nvPr>
            <p:ph type="body" sz="quarter" idx="11"/>
          </p:nvPr>
        </p:nvSpPr>
        <p:spPr>
          <a:xfrm>
            <a:off x="-197" y="5157192"/>
            <a:ext cx="12192000" cy="384043"/>
          </a:xfrm>
        </p:spPr>
        <p:txBody>
          <a:bodyPr>
            <a:normAutofit fontScale="92500" lnSpcReduction="10000"/>
          </a:bodyPr>
          <a:lstStyle/>
          <a:p>
            <a:pPr lvl="0"/>
            <a:r>
              <a:rPr lang="en-US" altLang="ko-KR" sz="2400"/>
              <a:t>Continue your training path at </a:t>
            </a:r>
            <a:r>
              <a:rPr lang="en-US" altLang="ko-KR" sz="2400">
                <a:hlinkClick r:id="rId2"/>
              </a:rPr>
              <a:t>www.projectspecial.eu</a:t>
            </a:r>
            <a:r>
              <a:rPr lang="en-US" altLang="ko-KR" sz="2400"/>
              <a:t>! </a:t>
            </a:r>
            <a:endParaRPr lang="en-US" altLang="ko-KR" sz="2400" dirty="0"/>
          </a:p>
        </p:txBody>
      </p:sp>
    </p:spTree>
    <p:extLst>
      <p:ext uri="{BB962C8B-B14F-4D97-AF65-F5344CB8AC3E}">
        <p14:creationId xmlns:p14="http://schemas.microsoft.com/office/powerpoint/2010/main" val="6145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Graphical user interface&#10;&#10;Description automatically generated with medium confidence">
            <a:extLst>
              <a:ext uri="{FF2B5EF4-FFF2-40B4-BE49-F238E27FC236}">
                <a16:creationId xmlns:a16="http://schemas.microsoft.com/office/drawing/2014/main" id="{BEED7865-EDC9-AA49-A1C0-5C9A4016A89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9025" r="2956" b="13260"/>
          <a:stretch/>
        </p:blipFill>
        <p:spPr>
          <a:xfrm>
            <a:off x="4234344" y="2023001"/>
            <a:ext cx="2890625" cy="1730791"/>
          </a:xfrm>
          <a:prstGeom prst="rect">
            <a:avLst/>
          </a:prstGeom>
        </p:spPr>
      </p:pic>
      <p:sp>
        <p:nvSpPr>
          <p:cNvPr id="7" name="Oval 6"/>
          <p:cNvSpPr/>
          <p:nvPr/>
        </p:nvSpPr>
        <p:spPr>
          <a:xfrm>
            <a:off x="11236774" y="4110800"/>
            <a:ext cx="268500" cy="226857"/>
          </a:xfrm>
          <a:prstGeom prst="ellips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Oval 7"/>
          <p:cNvSpPr/>
          <p:nvPr/>
        </p:nvSpPr>
        <p:spPr>
          <a:xfrm>
            <a:off x="10042013" y="382999"/>
            <a:ext cx="357542" cy="338556"/>
          </a:xfrm>
          <a:prstGeom prst="ellipse">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Oval 8"/>
          <p:cNvSpPr/>
          <p:nvPr/>
        </p:nvSpPr>
        <p:spPr>
          <a:xfrm>
            <a:off x="7013150" y="5861297"/>
            <a:ext cx="363731" cy="338553"/>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4" name="Round Same Side Corner Rectangle 6"/>
          <p:cNvSpPr>
            <a:spLocks noChangeAspect="1"/>
          </p:cNvSpPr>
          <p:nvPr/>
        </p:nvSpPr>
        <p:spPr>
          <a:xfrm rot="2700000">
            <a:off x="7562352" y="5537270"/>
            <a:ext cx="145925" cy="585033"/>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Oval 14"/>
          <p:cNvSpPr/>
          <p:nvPr/>
        </p:nvSpPr>
        <p:spPr>
          <a:xfrm flipH="1">
            <a:off x="1522588" y="2803717"/>
            <a:ext cx="221275" cy="212078"/>
          </a:xfrm>
          <a:prstGeom prst="ellips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7" name="Oval 16"/>
          <p:cNvSpPr/>
          <p:nvPr/>
        </p:nvSpPr>
        <p:spPr>
          <a:xfrm flipH="1">
            <a:off x="334779" y="6084302"/>
            <a:ext cx="231096" cy="231096"/>
          </a:xfrm>
          <a:prstGeom prst="ellipse">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2" name="Round Same Side Corner Rectangle 6"/>
          <p:cNvSpPr>
            <a:spLocks noChangeAspect="1"/>
          </p:cNvSpPr>
          <p:nvPr/>
        </p:nvSpPr>
        <p:spPr>
          <a:xfrm rot="18900000" flipH="1">
            <a:off x="5076637" y="5568781"/>
            <a:ext cx="145925" cy="585033"/>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6" name="TextBox 25"/>
          <p:cNvSpPr txBox="1"/>
          <p:nvPr/>
        </p:nvSpPr>
        <p:spPr>
          <a:xfrm>
            <a:off x="1217479" y="1656786"/>
            <a:ext cx="2568979" cy="338553"/>
          </a:xfrm>
          <a:prstGeom prst="rect">
            <a:avLst/>
          </a:prstGeom>
          <a:noFill/>
        </p:spPr>
        <p:txBody>
          <a:bodyPr wrap="square" rtlCol="0">
            <a:spAutoFit/>
          </a:bodyPr>
          <a:lstStyle/>
          <a:p>
            <a:pPr algn="r"/>
            <a:endParaRPr lang="ko-KR" altLang="en-US" sz="1600" dirty="0">
              <a:solidFill>
                <a:schemeClr val="tx1">
                  <a:lumMod val="75000"/>
                  <a:lumOff val="25000"/>
                </a:schemeClr>
              </a:solidFill>
              <a:cs typeface="Arial" pitchFamily="34" charset="0"/>
            </a:endParaRPr>
          </a:p>
        </p:txBody>
      </p:sp>
      <p:grpSp>
        <p:nvGrpSpPr>
          <p:cNvPr id="28" name="Group 27"/>
          <p:cNvGrpSpPr/>
          <p:nvPr/>
        </p:nvGrpSpPr>
        <p:grpSpPr>
          <a:xfrm>
            <a:off x="565875" y="2510232"/>
            <a:ext cx="2830423" cy="642701"/>
            <a:chOff x="803640" y="3362835"/>
            <a:chExt cx="2269267" cy="482026"/>
          </a:xfrm>
        </p:grpSpPr>
        <p:sp>
          <p:nvSpPr>
            <p:cNvPr id="29" name="TextBox 28"/>
            <p:cNvSpPr txBox="1"/>
            <p:nvPr/>
          </p:nvSpPr>
          <p:spPr>
            <a:xfrm>
              <a:off x="803640" y="3590945"/>
              <a:ext cx="2269267" cy="253916"/>
            </a:xfrm>
            <a:prstGeom prst="rect">
              <a:avLst/>
            </a:prstGeom>
            <a:noFill/>
          </p:spPr>
          <p:txBody>
            <a:bodyPr wrap="square" rtlCol="0">
              <a:spAutoFit/>
            </a:bodyPr>
            <a:lstStyle/>
            <a:p>
              <a:pPr algn="r"/>
              <a:r>
                <a:rPr lang="en-US" altLang="ko-KR" sz="1600" dirty="0">
                  <a:solidFill>
                    <a:schemeClr val="tx1">
                      <a:lumMod val="75000"/>
                      <a:lumOff val="25000"/>
                    </a:schemeClr>
                  </a:solidFill>
                  <a:cs typeface="Arial" pitchFamily="34" charset="0"/>
                </a:rPr>
                <a:t>. </a:t>
              </a:r>
              <a:endParaRPr lang="ko-KR" altLang="en-US" sz="16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53915"/>
            </a:xfrm>
            <a:prstGeom prst="rect">
              <a:avLst/>
            </a:prstGeom>
            <a:noFill/>
          </p:spPr>
          <p:txBody>
            <a:bodyPr wrap="square" rtlCol="0">
              <a:spAutoFit/>
            </a:bodyPr>
            <a:lstStyle/>
            <a:p>
              <a:pPr algn="r"/>
              <a:endParaRPr lang="ko-KR" altLang="en-US" sz="1600" b="1" dirty="0">
                <a:solidFill>
                  <a:schemeClr val="tx1">
                    <a:lumMod val="75000"/>
                    <a:lumOff val="25000"/>
                  </a:schemeClr>
                </a:solidFill>
                <a:cs typeface="Arial" pitchFamily="34" charset="0"/>
              </a:endParaRPr>
            </a:p>
          </p:txBody>
        </p:sp>
      </p:grpSp>
      <p:grpSp>
        <p:nvGrpSpPr>
          <p:cNvPr id="43" name="Group 42"/>
          <p:cNvGrpSpPr/>
          <p:nvPr/>
        </p:nvGrpSpPr>
        <p:grpSpPr>
          <a:xfrm>
            <a:off x="8547870" y="4034966"/>
            <a:ext cx="5057708" cy="788524"/>
            <a:chOff x="803640" y="3242385"/>
            <a:chExt cx="4054973" cy="591393"/>
          </a:xfrm>
        </p:grpSpPr>
        <p:sp>
          <p:nvSpPr>
            <p:cNvPr id="44" name="TextBox 43"/>
            <p:cNvSpPr txBox="1"/>
            <p:nvPr/>
          </p:nvSpPr>
          <p:spPr>
            <a:xfrm>
              <a:off x="803640" y="3579862"/>
              <a:ext cx="2059657"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sp>
          <p:nvSpPr>
            <p:cNvPr id="45" name="TextBox 44"/>
            <p:cNvSpPr txBox="1"/>
            <p:nvPr/>
          </p:nvSpPr>
          <p:spPr>
            <a:xfrm>
              <a:off x="2798956" y="3242385"/>
              <a:ext cx="2059657" cy="253915"/>
            </a:xfrm>
            <a:prstGeom prst="rect">
              <a:avLst/>
            </a:prstGeom>
            <a:noFill/>
          </p:spPr>
          <p:txBody>
            <a:bodyPr wrap="square" rtlCol="0">
              <a:spAutoFit/>
            </a:bodyPr>
            <a:lstStyle/>
            <a:p>
              <a:endParaRPr lang="ko-KR" altLang="en-US" sz="1600" b="1" dirty="0">
                <a:solidFill>
                  <a:schemeClr val="tx1">
                    <a:lumMod val="75000"/>
                    <a:lumOff val="25000"/>
                  </a:schemeClr>
                </a:solidFill>
                <a:cs typeface="Arial" pitchFamily="34" charset="0"/>
              </a:endParaRPr>
            </a:p>
          </p:txBody>
        </p:sp>
      </p:grpSp>
      <p:grpSp>
        <p:nvGrpSpPr>
          <p:cNvPr id="46" name="Group 45"/>
          <p:cNvGrpSpPr/>
          <p:nvPr/>
        </p:nvGrpSpPr>
        <p:grpSpPr>
          <a:xfrm>
            <a:off x="10220784" y="5151180"/>
            <a:ext cx="2568980" cy="627924"/>
            <a:chOff x="803640" y="3362835"/>
            <a:chExt cx="2059657" cy="470943"/>
          </a:xfrm>
        </p:grpSpPr>
        <p:sp>
          <p:nvSpPr>
            <p:cNvPr id="47" name="TextBox 46"/>
            <p:cNvSpPr txBox="1"/>
            <p:nvPr/>
          </p:nvSpPr>
          <p:spPr>
            <a:xfrm>
              <a:off x="803640" y="3579862"/>
              <a:ext cx="2059657"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sp>
          <p:nvSpPr>
            <p:cNvPr id="48" name="TextBox 47"/>
            <p:cNvSpPr txBox="1"/>
            <p:nvPr/>
          </p:nvSpPr>
          <p:spPr>
            <a:xfrm>
              <a:off x="803640" y="3362835"/>
              <a:ext cx="2059657"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 </a:t>
              </a:r>
              <a:endParaRPr lang="ko-KR" altLang="en-US" sz="1600" b="1" dirty="0">
                <a:solidFill>
                  <a:schemeClr val="tx1">
                    <a:lumMod val="75000"/>
                    <a:lumOff val="25000"/>
                  </a:schemeClr>
                </a:solidFill>
                <a:cs typeface="Arial" pitchFamily="34" charset="0"/>
              </a:endParaRPr>
            </a:p>
          </p:txBody>
        </p:sp>
      </p:grpSp>
      <p:graphicFrame>
        <p:nvGraphicFramePr>
          <p:cNvPr id="66" name="Table 66">
            <a:extLst>
              <a:ext uri="{FF2B5EF4-FFF2-40B4-BE49-F238E27FC236}">
                <a16:creationId xmlns:a16="http://schemas.microsoft.com/office/drawing/2014/main" id="{4ED4CB40-C7C6-9775-ADA1-6BB845600186}"/>
              </a:ext>
            </a:extLst>
          </p:cNvPr>
          <p:cNvGraphicFramePr>
            <a:graphicFrameLocks noGrp="1"/>
          </p:cNvGraphicFramePr>
          <p:nvPr>
            <p:extLst>
              <p:ext uri="{D42A27DB-BD31-4B8C-83A1-F6EECF244321}">
                <p14:modId xmlns:p14="http://schemas.microsoft.com/office/powerpoint/2010/main" val="1617162153"/>
              </p:ext>
            </p:extLst>
          </p:nvPr>
        </p:nvGraphicFramePr>
        <p:xfrm>
          <a:off x="554606" y="968562"/>
          <a:ext cx="11202229" cy="5266937"/>
        </p:xfrm>
        <a:graphic>
          <a:graphicData uri="http://schemas.openxmlformats.org/drawingml/2006/table">
            <a:tbl>
              <a:tblPr firstRow="1" bandRow="1">
                <a:tableStyleId>{5940675A-B579-460E-94D1-54222C63F5DA}</a:tableStyleId>
              </a:tblPr>
              <a:tblGrid>
                <a:gridCol w="1436222">
                  <a:extLst>
                    <a:ext uri="{9D8B030D-6E8A-4147-A177-3AD203B41FA5}">
                      <a16:colId xmlns:a16="http://schemas.microsoft.com/office/drawing/2014/main" val="395973138"/>
                    </a:ext>
                  </a:extLst>
                </a:gridCol>
                <a:gridCol w="2141803">
                  <a:extLst>
                    <a:ext uri="{9D8B030D-6E8A-4147-A177-3AD203B41FA5}">
                      <a16:colId xmlns:a16="http://schemas.microsoft.com/office/drawing/2014/main" val="1387533863"/>
                    </a:ext>
                  </a:extLst>
                </a:gridCol>
                <a:gridCol w="4281904">
                  <a:extLst>
                    <a:ext uri="{9D8B030D-6E8A-4147-A177-3AD203B41FA5}">
                      <a16:colId xmlns:a16="http://schemas.microsoft.com/office/drawing/2014/main" val="2774138884"/>
                    </a:ext>
                  </a:extLst>
                </a:gridCol>
                <a:gridCol w="3342300">
                  <a:extLst>
                    <a:ext uri="{9D8B030D-6E8A-4147-A177-3AD203B41FA5}">
                      <a16:colId xmlns:a16="http://schemas.microsoft.com/office/drawing/2014/main" val="951694394"/>
                    </a:ext>
                  </a:extLst>
                </a:gridCol>
              </a:tblGrid>
              <a:tr h="838876">
                <a:tc>
                  <a:txBody>
                    <a:bodyPr/>
                    <a:lstStyle/>
                    <a:p>
                      <a:pPr algn="just"/>
                      <a:r>
                        <a:rPr lang="en-GB" sz="1300" b="1" dirty="0"/>
                        <a:t>Curiosity</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An entrepreneur's ability to remain curious allows them to continuously seek new opportunities.</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300" b="1" dirty="0"/>
                        <a:t>   Team Building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A great entrepreneur is aware of their strengths and weaknesses. Rather than letting shortcomings hold them back, they build well-rounded teams that complement their abilities.</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72704"/>
                  </a:ext>
                </a:extLst>
              </a:tr>
              <a:tr h="1213269">
                <a:tc>
                  <a:txBody>
                    <a:bodyPr/>
                    <a:lstStyle/>
                    <a:p>
                      <a:pPr algn="just"/>
                      <a:r>
                        <a:rPr lang="en-GB" sz="1300" b="1" dirty="0"/>
                        <a:t>Structured Experimentation</a:t>
                      </a:r>
                    </a:p>
                    <a:p>
                      <a:pPr algn="just"/>
                      <a:endParaRPr lang="en-GB" sz="1300" b="1"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An awareness of controlled experimentation is necessary for entrepreneurs.</a:t>
                      </a:r>
                    </a:p>
                    <a:p>
                      <a:pPr algn="just"/>
                      <a:r>
                        <a:rPr lang="en-GB" sz="1100" dirty="0"/>
                        <a:t>An entrepreneur must conduct tests on each new opportunity to decide whether it's worthwhile to pursue.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300" b="1" dirty="0"/>
                        <a:t>Risk Tolerance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Risk and entrepreneurship are frequently linked.</a:t>
                      </a:r>
                    </a:p>
                    <a:p>
                      <a:pPr algn="just"/>
                      <a:r>
                        <a:rPr lang="en-GB" sz="1100" dirty="0"/>
                        <a:t>An entrepreneur must incur risks while starting a business, but they also need to take precautions to reduce those risks. To reap the benefits of their labours, successful entrepreneurs are willing to accept a certain amount of risk; yet, their efforts to reduce risk have a strong correlation with their risk tolerance.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2308650"/>
                  </a:ext>
                </a:extLst>
              </a:tr>
              <a:tr h="1205595">
                <a:tc>
                  <a:txBody>
                    <a:bodyPr/>
                    <a:lstStyle/>
                    <a:p>
                      <a:pPr algn="just"/>
                      <a:r>
                        <a:rPr lang="en-GB" sz="1300" b="1" dirty="0"/>
                        <a:t>Adaptability</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Successful company executives must be flexible and able to adjust to new events in order to keep their organisation moving forward in the face of unforeseen developments.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300" b="1" dirty="0"/>
                        <a:t>Comfortable </a:t>
                      </a:r>
                    </a:p>
                    <a:p>
                      <a:pPr algn="r"/>
                      <a:r>
                        <a:rPr lang="en-GB" sz="1300" b="1" dirty="0"/>
                        <a:t>with failure</a:t>
                      </a:r>
                    </a:p>
                    <a:p>
                      <a:pPr algn="r"/>
                      <a:endParaRPr lang="en-GB" sz="1300" b="1"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Successful entrepreneurs must prepare themselves for, and be comfortable with, failure. Rather than let fear hold them back, they allow the possibility of success to propel them forward.</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5816710"/>
                  </a:ext>
                </a:extLst>
              </a:tr>
              <a:tr h="880032">
                <a:tc>
                  <a:txBody>
                    <a:bodyPr/>
                    <a:lstStyle/>
                    <a:p>
                      <a:pPr algn="just"/>
                      <a:r>
                        <a:rPr lang="en-GB" sz="1300" b="1" dirty="0"/>
                        <a:t>Decisiveness</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To be successful, an entrepreneur has to make difficult decisions and stand by them.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300" b="1" dirty="0"/>
                        <a:t>Persistence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While many successful entrepreneurs are comfortable with the possibility of failing, it doesn’t mean they give up easily. Rather, they see failure as an opportunity to learn and grow.</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7060476"/>
                  </a:ext>
                </a:extLst>
              </a:tr>
              <a:tr h="955880">
                <a:tc>
                  <a:txBody>
                    <a:bodyPr/>
                    <a:lstStyle/>
                    <a:p>
                      <a:pPr algn="just"/>
                      <a:r>
                        <a:rPr lang="en-GB" sz="1300" b="1" dirty="0"/>
                        <a:t>Long-Term Focus</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Even if a venture's success depends on its early stages, the process doesn't finish once the company is up and running.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300" b="1" dirty="0"/>
                        <a:t>Innovation</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GB" sz="1100" dirty="0"/>
                        <a:t>Some entrepreneurs are innovative, but not all of them are. Thankfully, this kind of strategic attitude can be developed. By honing your strategic thinking abilities, you can position your endeavour for success by being well-equipped to recognise novel chances.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8527788"/>
                  </a:ext>
                </a:extLst>
              </a:tr>
            </a:tbl>
          </a:graphicData>
        </a:graphic>
      </p:graphicFrame>
      <p:graphicFrame>
        <p:nvGraphicFramePr>
          <p:cNvPr id="73" name="Objeto 33">
            <a:extLst>
              <a:ext uri="{FF2B5EF4-FFF2-40B4-BE49-F238E27FC236}">
                <a16:creationId xmlns:a16="http://schemas.microsoft.com/office/drawing/2014/main" id="{D0726102-D4B8-84DF-5BAA-BFE570DADF23}"/>
              </a:ext>
            </a:extLst>
          </p:cNvPr>
          <p:cNvGraphicFramePr>
            <a:graphicFrameLocks noChangeAspect="1"/>
          </p:cNvGraphicFramePr>
          <p:nvPr>
            <p:extLst>
              <p:ext uri="{D42A27DB-BD31-4B8C-83A1-F6EECF244321}">
                <p14:modId xmlns:p14="http://schemas.microsoft.com/office/powerpoint/2010/main" val="1684843171"/>
              </p:ext>
            </p:extLst>
          </p:nvPr>
        </p:nvGraphicFramePr>
        <p:xfrm>
          <a:off x="11741167" y="6381133"/>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5" name="Objeto 33">
                        <a:extLst>
                          <a:ext uri="{FF2B5EF4-FFF2-40B4-BE49-F238E27FC236}">
                            <a16:creationId xmlns:a16="http://schemas.microsoft.com/office/drawing/2014/main" id="{069986EB-7B00-B6FC-3AEB-C89CBFA7F383}"/>
                          </a:ext>
                        </a:extLst>
                      </p:cNvPr>
                      <p:cNvPicPr/>
                      <p:nvPr/>
                    </p:nvPicPr>
                    <p:blipFill>
                      <a:blip r:embed="rId4"/>
                      <a:stretch>
                        <a:fillRect/>
                      </a:stretch>
                    </p:blipFill>
                    <p:spPr>
                      <a:xfrm>
                        <a:off x="11741167" y="6381133"/>
                        <a:ext cx="481611" cy="476867"/>
                      </a:xfrm>
                      <a:prstGeom prst="rect">
                        <a:avLst/>
                      </a:prstGeom>
                    </p:spPr>
                  </p:pic>
                </p:oleObj>
              </mc:Fallback>
            </mc:AlternateContent>
          </a:graphicData>
        </a:graphic>
      </p:graphicFrame>
      <p:sp>
        <p:nvSpPr>
          <p:cNvPr id="78" name="TextBox 77">
            <a:extLst>
              <a:ext uri="{FF2B5EF4-FFF2-40B4-BE49-F238E27FC236}">
                <a16:creationId xmlns:a16="http://schemas.microsoft.com/office/drawing/2014/main" id="{045A2AF1-7D6C-875F-DD41-08B38A66880E}"/>
              </a:ext>
            </a:extLst>
          </p:cNvPr>
          <p:cNvSpPr txBox="1"/>
          <p:nvPr/>
        </p:nvSpPr>
        <p:spPr>
          <a:xfrm>
            <a:off x="1034053" y="193002"/>
            <a:ext cx="9876385" cy="369332"/>
          </a:xfrm>
          <a:prstGeom prst="rect">
            <a:avLst/>
          </a:prstGeom>
          <a:noFill/>
        </p:spPr>
        <p:txBody>
          <a:bodyPr wrap="square" rtlCol="0">
            <a:spAutoFit/>
          </a:bodyPr>
          <a:lstStyle/>
          <a:p>
            <a:pPr algn="ctr"/>
            <a:r>
              <a:rPr lang="en-GB" b="1" dirty="0"/>
              <a:t>Ten</a:t>
            </a:r>
            <a:r>
              <a:rPr lang="en-GB" b="1" dirty="0">
                <a:effectLst/>
              </a:rPr>
              <a:t> features of successful </a:t>
            </a:r>
            <a:r>
              <a:rPr lang="en-GB" b="1" dirty="0"/>
              <a:t>e</a:t>
            </a:r>
            <a:r>
              <a:rPr lang="en-GB" b="1" dirty="0">
                <a:effectLst/>
              </a:rPr>
              <a:t>ntrepreneurs</a:t>
            </a:r>
          </a:p>
        </p:txBody>
      </p:sp>
    </p:spTree>
    <p:extLst>
      <p:ext uri="{BB962C8B-B14F-4D97-AF65-F5344CB8AC3E}">
        <p14:creationId xmlns:p14="http://schemas.microsoft.com/office/powerpoint/2010/main" val="227677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pic>
        <p:nvPicPr>
          <p:cNvPr id="8" name="Picture 7">
            <a:extLst>
              <a:ext uri="{FF2B5EF4-FFF2-40B4-BE49-F238E27FC236}">
                <a16:creationId xmlns:a16="http://schemas.microsoft.com/office/drawing/2014/main" id="{18B75DD6-43A9-68BF-2C80-EF48A52EACE0}"/>
              </a:ext>
            </a:extLst>
          </p:cNvPr>
          <p:cNvPicPr>
            <a:picLocks noChangeAspect="1"/>
          </p:cNvPicPr>
          <p:nvPr/>
        </p:nvPicPr>
        <p:blipFill>
          <a:blip r:embed="rId2"/>
          <a:stretch>
            <a:fillRect/>
          </a:stretch>
        </p:blipFill>
        <p:spPr>
          <a:xfrm>
            <a:off x="10715543" y="4561072"/>
            <a:ext cx="1069128" cy="1992938"/>
          </a:xfrm>
          <a:prstGeom prst="rect">
            <a:avLst/>
          </a:prstGeom>
        </p:spPr>
      </p:pic>
      <p:sp>
        <p:nvSpPr>
          <p:cNvPr id="15" name="TextBox 14">
            <a:extLst>
              <a:ext uri="{FF2B5EF4-FFF2-40B4-BE49-F238E27FC236}">
                <a16:creationId xmlns:a16="http://schemas.microsoft.com/office/drawing/2014/main" id="{B7EE9B20-D307-85C1-51CE-92584BC324B7}"/>
              </a:ext>
            </a:extLst>
          </p:cNvPr>
          <p:cNvSpPr txBox="1"/>
          <p:nvPr/>
        </p:nvSpPr>
        <p:spPr>
          <a:xfrm>
            <a:off x="616988" y="1300459"/>
            <a:ext cx="10958023" cy="3970318"/>
          </a:xfrm>
          <a:prstGeom prst="rect">
            <a:avLst/>
          </a:prstGeom>
          <a:noFill/>
        </p:spPr>
        <p:txBody>
          <a:bodyPr wrap="square">
            <a:spAutoFit/>
          </a:bodyPr>
          <a:lstStyle/>
          <a:p>
            <a:pPr algn="just"/>
            <a:r>
              <a:rPr lang="en-GB" dirty="0"/>
              <a:t>We can say that entrepreneurship </a:t>
            </a:r>
            <a:r>
              <a:rPr lang="en-GB" b="1" dirty="0"/>
              <a:t>is an activity with an inherent and very high coefficient of risk. </a:t>
            </a:r>
            <a:r>
              <a:rPr lang="en-GB" dirty="0"/>
              <a:t>The assumption of risk is among the few elements that distinct entrepreneurs from managers. </a:t>
            </a:r>
          </a:p>
          <a:p>
            <a:pPr algn="just"/>
            <a:endParaRPr lang="en-GB" dirty="0"/>
          </a:p>
          <a:p>
            <a:pPr algn="just"/>
            <a:endParaRPr lang="en-GB" dirty="0"/>
          </a:p>
          <a:p>
            <a:pPr algn="just"/>
            <a:r>
              <a:rPr lang="en-GB" dirty="0"/>
              <a:t>Such risk is related to the overall </a:t>
            </a:r>
            <a:r>
              <a:rPr lang="en-GB" b="1" dirty="0"/>
              <a:t>uncertainty</a:t>
            </a:r>
            <a:r>
              <a:rPr lang="en-GB" dirty="0"/>
              <a:t> upon the success and profitability of the entrepreneurial initiative. </a:t>
            </a:r>
            <a:r>
              <a:rPr lang="en-GB" b="1" dirty="0"/>
              <a:t>The entrepreneurial challenge consists in facing such uncertainty with courage, method and critical thinking so to mitigate the risk and meet the expected outcomes.</a:t>
            </a:r>
          </a:p>
          <a:p>
            <a:pPr algn="just"/>
            <a:endParaRPr lang="en-GB" dirty="0"/>
          </a:p>
          <a:p>
            <a:pPr algn="just"/>
            <a:endParaRPr lang="en-GB" dirty="0"/>
          </a:p>
          <a:p>
            <a:pPr algn="just"/>
            <a:r>
              <a:rPr lang="en-GB" dirty="0"/>
              <a:t>The entrepreneurial attitude views difficulties as fantastic business opportunities just waiting to be taken advantage of. Entrepreneurs receive valuable lessons from failure that they can use to reconfigure their innovation strategy and reset their competitive edge. </a:t>
            </a:r>
          </a:p>
          <a:p>
            <a:pPr algn="just"/>
            <a:endParaRPr lang="en-GB" dirty="0"/>
          </a:p>
          <a:p>
            <a:pPr algn="ctr"/>
            <a:r>
              <a:rPr lang="en-GB" dirty="0"/>
              <a:t>That’s why we need to focus on </a:t>
            </a:r>
            <a:r>
              <a:rPr lang="en-GB" b="1" dirty="0"/>
              <a:t>sense of initiative </a:t>
            </a:r>
            <a:r>
              <a:rPr lang="en-GB" dirty="0"/>
              <a:t>and on </a:t>
            </a:r>
            <a:r>
              <a:rPr lang="en-GB" b="1" dirty="0"/>
              <a:t>entrepreneurial mindset. </a:t>
            </a:r>
          </a:p>
        </p:txBody>
      </p:sp>
      <p:graphicFrame>
        <p:nvGraphicFramePr>
          <p:cNvPr id="19" name="Objeto 33">
            <a:extLst>
              <a:ext uri="{FF2B5EF4-FFF2-40B4-BE49-F238E27FC236}">
                <a16:creationId xmlns:a16="http://schemas.microsoft.com/office/drawing/2014/main" id="{0DA42267-F102-9710-2B78-7DC9C30AB3F5}"/>
              </a:ext>
            </a:extLst>
          </p:cNvPr>
          <p:cNvGraphicFramePr>
            <a:graphicFrameLocks noChangeAspect="1"/>
          </p:cNvGraphicFramePr>
          <p:nvPr>
            <p:extLst>
              <p:ext uri="{D42A27DB-BD31-4B8C-83A1-F6EECF244321}">
                <p14:modId xmlns:p14="http://schemas.microsoft.com/office/powerpoint/2010/main" val="914277692"/>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73" name="Objeto 33">
                        <a:extLst>
                          <a:ext uri="{FF2B5EF4-FFF2-40B4-BE49-F238E27FC236}">
                            <a16:creationId xmlns:a16="http://schemas.microsoft.com/office/drawing/2014/main" id="{D0726102-D4B8-84DF-5BAA-BFE570DADF23}"/>
                          </a:ext>
                        </a:extLst>
                      </p:cNvPr>
                      <p:cNvPicPr/>
                      <p:nvPr/>
                    </p:nvPicPr>
                    <p:blipFill>
                      <a:blip r:embed="rId4"/>
                      <a:stretch>
                        <a:fillRect/>
                      </a:stretch>
                    </p:blipFill>
                    <p:spPr>
                      <a:xfrm>
                        <a:off x="77695" y="69937"/>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288759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82EB263-037A-4426-26CE-27F000F8B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166" y="3893905"/>
            <a:ext cx="4289034" cy="2624405"/>
          </a:xfrm>
          <a:prstGeom prst="rect">
            <a:avLst/>
          </a:prstGeom>
        </p:spPr>
      </p:pic>
      <p:sp>
        <p:nvSpPr>
          <p:cNvPr id="4" name="TextBox 3">
            <a:extLst>
              <a:ext uri="{FF2B5EF4-FFF2-40B4-BE49-F238E27FC236}">
                <a16:creationId xmlns:a16="http://schemas.microsoft.com/office/drawing/2014/main" id="{0FE24005-51CD-A024-C826-B8E67239473F}"/>
              </a:ext>
            </a:extLst>
          </p:cNvPr>
          <p:cNvSpPr txBox="1"/>
          <p:nvPr/>
        </p:nvSpPr>
        <p:spPr>
          <a:xfrm>
            <a:off x="249382" y="858825"/>
            <a:ext cx="11693236" cy="5170646"/>
          </a:xfrm>
          <a:prstGeom prst="rect">
            <a:avLst/>
          </a:prstGeom>
          <a:noFill/>
        </p:spPr>
        <p:txBody>
          <a:bodyPr wrap="square" rtlCol="0">
            <a:spAutoFit/>
          </a:bodyPr>
          <a:lstStyle/>
          <a:p>
            <a:r>
              <a:rPr lang="en-GB" dirty="0"/>
              <a:t>A sense of initiative and entrepreneurship </a:t>
            </a:r>
            <a:r>
              <a:rPr lang="en-GB" b="1" dirty="0"/>
              <a:t>is the ability to turn ideas into action through creativity, innovation, and risk-taking, as well as the ability to plan and manage projects. </a:t>
            </a:r>
            <a:r>
              <a:rPr lang="en-GB" dirty="0"/>
              <a:t>Sense of initiative and entrepreneurship refers to an individual's ability to turn ideas into action. </a:t>
            </a:r>
          </a:p>
          <a:p>
            <a:endParaRPr lang="en-GB" dirty="0"/>
          </a:p>
          <a:p>
            <a:pPr algn="just"/>
            <a:r>
              <a:rPr lang="en-GB" dirty="0"/>
              <a:t>This serves as a foundation for more specialised skills and knowledge required by those establishing or contributing to social or commercial activity. It also helps people in their everyday lives at home and in society as well as in the workplace by supporting them in being aware of the context of their work and being able to seize opportunities. This should encourage good governance and raise ethical consciousness. </a:t>
            </a:r>
          </a:p>
          <a:p>
            <a:pPr algn="just"/>
            <a:endParaRPr lang="en-GB" dirty="0"/>
          </a:p>
          <a:p>
            <a:pPr algn="just"/>
            <a:r>
              <a:rPr lang="en-GB" dirty="0"/>
              <a:t>Initiative, proactivity, independence, and inventiveness in both personal and professional life are traits of an entrepreneurial attitude. It also involves the drive and resolve to achieve goals, whether they are ones that are shared with others or ones that are personal, like those at work. </a:t>
            </a:r>
          </a:p>
          <a:p>
            <a:endParaRPr lang="en-GB" dirty="0"/>
          </a:p>
          <a:p>
            <a:endParaRPr lang="en-GB" dirty="0"/>
          </a:p>
          <a:p>
            <a:endParaRPr lang="en-GB" sz="1400" dirty="0"/>
          </a:p>
          <a:p>
            <a:endParaRPr lang="en-GB" sz="1400" dirty="0"/>
          </a:p>
          <a:p>
            <a:r>
              <a:rPr lang="en-GB" sz="1400" dirty="0"/>
              <a:t>We suggest to check this Framework provided by European Commission: </a:t>
            </a:r>
            <a:r>
              <a:rPr lang="en-GB" dirty="0">
                <a:hlinkClick r:id="rId3"/>
              </a:rPr>
              <a:t>https://publications.jrc.ec.europa.eu/repository/handle/JRC109128</a:t>
            </a:r>
            <a:r>
              <a:rPr lang="en-GB" dirty="0"/>
              <a:t> </a:t>
            </a:r>
            <a:r>
              <a:rPr lang="en-GB" dirty="0">
                <a:hlinkClick r:id="rId4"/>
              </a:rPr>
              <a:t>https://publications.jrc.ec.europa.eu/repository/handle/JRC120911</a:t>
            </a:r>
            <a:endParaRPr lang="en-GB" dirty="0"/>
          </a:p>
        </p:txBody>
      </p:sp>
      <p:graphicFrame>
        <p:nvGraphicFramePr>
          <p:cNvPr id="10" name="Objeto 33">
            <a:extLst>
              <a:ext uri="{FF2B5EF4-FFF2-40B4-BE49-F238E27FC236}">
                <a16:creationId xmlns:a16="http://schemas.microsoft.com/office/drawing/2014/main" id="{CDE6C1DC-0DAC-9223-CFA0-7B4B1D9EEF41}"/>
              </a:ext>
            </a:extLst>
          </p:cNvPr>
          <p:cNvGraphicFramePr>
            <a:graphicFrameLocks noChangeAspect="1"/>
          </p:cNvGraphicFramePr>
          <p:nvPr>
            <p:extLst>
              <p:ext uri="{D42A27DB-BD31-4B8C-83A1-F6EECF244321}">
                <p14:modId xmlns:p14="http://schemas.microsoft.com/office/powerpoint/2010/main" val="3933057378"/>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5" imgW="1933560" imgH="1914480" progId="">
                  <p:embed/>
                </p:oleObj>
              </mc:Choice>
              <mc:Fallback>
                <p:oleObj r:id="rId5" imgW="1933560" imgH="1914480" progId="">
                  <p:embed/>
                  <p:pic>
                    <p:nvPicPr>
                      <p:cNvPr id="19" name="Objeto 33">
                        <a:extLst>
                          <a:ext uri="{FF2B5EF4-FFF2-40B4-BE49-F238E27FC236}">
                            <a16:creationId xmlns:a16="http://schemas.microsoft.com/office/drawing/2014/main" id="{0DA42267-F102-9710-2B78-7DC9C30AB3F5}"/>
                          </a:ext>
                        </a:extLst>
                      </p:cNvPr>
                      <p:cNvPicPr/>
                      <p:nvPr/>
                    </p:nvPicPr>
                    <p:blipFill>
                      <a:blip r:embed="rId6"/>
                      <a:stretch>
                        <a:fillRect/>
                      </a:stretch>
                    </p:blipFill>
                    <p:spPr>
                      <a:xfrm>
                        <a:off x="77695" y="69937"/>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415252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C2A4474-E6AA-734F-85D6-9C490B59A1A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71033" y="395767"/>
            <a:ext cx="1800211" cy="1539180"/>
          </a:xfrm>
          <a:prstGeom prst="rect">
            <a:avLst/>
          </a:prstGeom>
        </p:spPr>
      </p:pic>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869033" y="0"/>
            <a:ext cx="2688299"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9013048" y="2920922"/>
            <a:ext cx="2400267" cy="6668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b="1" dirty="0">
                <a:solidFill>
                  <a:schemeClr val="bg1"/>
                </a:solidFill>
                <a:latin typeface="+mj-lt"/>
                <a:cs typeface="Arial" pitchFamily="34" charset="0"/>
              </a:rPr>
              <a:t>Self-efficacy</a:t>
            </a:r>
          </a:p>
        </p:txBody>
      </p:sp>
      <p:sp>
        <p:nvSpPr>
          <p:cNvPr id="2" name="TextBox 1">
            <a:extLst>
              <a:ext uri="{FF2B5EF4-FFF2-40B4-BE49-F238E27FC236}">
                <a16:creationId xmlns:a16="http://schemas.microsoft.com/office/drawing/2014/main" id="{FE144EE1-FD30-FE25-862D-C4E51A886B54}"/>
              </a:ext>
            </a:extLst>
          </p:cNvPr>
          <p:cNvSpPr txBox="1"/>
          <p:nvPr/>
        </p:nvSpPr>
        <p:spPr>
          <a:xfrm>
            <a:off x="1037688" y="611723"/>
            <a:ext cx="6102851" cy="923330"/>
          </a:xfrm>
          <a:prstGeom prst="rect">
            <a:avLst/>
          </a:prstGeom>
          <a:noFill/>
        </p:spPr>
        <p:txBody>
          <a:bodyPr wrap="square" rtlCol="0">
            <a:spAutoFit/>
          </a:bodyPr>
          <a:lstStyle/>
          <a:p>
            <a:pPr algn="just"/>
            <a:r>
              <a:rPr lang="en-GB" dirty="0"/>
              <a:t>Originally proposed by the Psychologist Albert Bandura, the concept of self-efficacy refers to: “how well one can execute courses of action required to deal with prospective situations”.</a:t>
            </a:r>
          </a:p>
        </p:txBody>
      </p:sp>
      <p:sp>
        <p:nvSpPr>
          <p:cNvPr id="5" name="TextBox 4">
            <a:extLst>
              <a:ext uri="{FF2B5EF4-FFF2-40B4-BE49-F238E27FC236}">
                <a16:creationId xmlns:a16="http://schemas.microsoft.com/office/drawing/2014/main" id="{4F991FE4-0B90-8CD5-2DD8-C641FE5C1DF1}"/>
              </a:ext>
            </a:extLst>
          </p:cNvPr>
          <p:cNvSpPr txBox="1"/>
          <p:nvPr/>
        </p:nvSpPr>
        <p:spPr>
          <a:xfrm>
            <a:off x="753994" y="2150903"/>
            <a:ext cx="7648398" cy="3693319"/>
          </a:xfrm>
          <a:prstGeom prst="rect">
            <a:avLst/>
          </a:prstGeom>
          <a:noFill/>
        </p:spPr>
        <p:txBody>
          <a:bodyPr wrap="square">
            <a:spAutoFit/>
          </a:bodyPr>
          <a:lstStyle/>
          <a:p>
            <a:pPr marL="285750" indent="-285750" algn="just">
              <a:buFont typeface="Wingdings" panose="05000000000000000000" pitchFamily="2" charset="2"/>
              <a:buChar char="ü"/>
            </a:pPr>
            <a:r>
              <a:rPr lang="en-GB" b="1" dirty="0"/>
              <a:t>It influences human behaviour in any aspect of social life </a:t>
            </a:r>
            <a:r>
              <a:rPr lang="en-GB" dirty="0"/>
              <a:t>(work, sentimental, relationship, etc...). by representing the overall system of beliefs, a person holds as a mean to stimulate changes in its life, the perception of someone’s own self-efficacy will most likely be the most impactful variable to affect its choices and the challenges she/he is ready to face.</a:t>
            </a:r>
          </a:p>
          <a:p>
            <a:pPr algn="just"/>
            <a:endParaRPr lang="en-GB" dirty="0"/>
          </a:p>
          <a:p>
            <a:pPr marL="285750" indent="-285750" algn="just">
              <a:buFont typeface="Wingdings" panose="05000000000000000000" pitchFamily="2" charset="2"/>
              <a:buChar char="ü"/>
            </a:pPr>
            <a:r>
              <a:rPr lang="en-GB" dirty="0"/>
              <a:t>It is highly relevant for established entrepreneurs (and especially for aspiring ones) because </a:t>
            </a:r>
            <a:r>
              <a:rPr lang="en-GB" b="1" dirty="0"/>
              <a:t>it nurses their capacity to be effective and impactful </a:t>
            </a:r>
            <a:r>
              <a:rPr lang="en-GB" dirty="0"/>
              <a:t>within their operational/business environments.</a:t>
            </a:r>
          </a:p>
          <a:p>
            <a:pPr algn="just"/>
            <a:endParaRPr lang="en-GB" dirty="0"/>
          </a:p>
          <a:p>
            <a:pPr marL="285750" indent="-285750" algn="just">
              <a:buFont typeface="Wingdings" panose="05000000000000000000" pitchFamily="2" charset="2"/>
              <a:buChar char="ü"/>
            </a:pPr>
            <a:r>
              <a:rPr lang="en-GB" dirty="0"/>
              <a:t>A healthy self-efficacy mindset brings </a:t>
            </a:r>
            <a:r>
              <a:rPr lang="en-GB" b="1" dirty="0"/>
              <a:t>a boost-effect </a:t>
            </a:r>
            <a:r>
              <a:rPr lang="en-GB" dirty="0"/>
              <a:t>to entrepreneur’s competence to act with confidence, effectiveness, and motivation.</a:t>
            </a:r>
          </a:p>
        </p:txBody>
      </p:sp>
      <p:graphicFrame>
        <p:nvGraphicFramePr>
          <p:cNvPr id="6" name="Objeto 33">
            <a:extLst>
              <a:ext uri="{FF2B5EF4-FFF2-40B4-BE49-F238E27FC236}">
                <a16:creationId xmlns:a16="http://schemas.microsoft.com/office/drawing/2014/main" id="{7B5EDFA5-A6E0-BFB1-6B51-372C520DCEA9}"/>
              </a:ext>
            </a:extLst>
          </p:cNvPr>
          <p:cNvGraphicFramePr>
            <a:graphicFrameLocks noChangeAspect="1"/>
          </p:cNvGraphicFramePr>
          <p:nvPr>
            <p:extLst>
              <p:ext uri="{D42A27DB-BD31-4B8C-83A1-F6EECF244321}">
                <p14:modId xmlns:p14="http://schemas.microsoft.com/office/powerpoint/2010/main" val="3796689851"/>
              </p:ext>
            </p:extLst>
          </p:nvPr>
        </p:nvGraphicFramePr>
        <p:xfrm>
          <a:off x="46548"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9" name="Objeto 33">
                        <a:extLst>
                          <a:ext uri="{FF2B5EF4-FFF2-40B4-BE49-F238E27FC236}">
                            <a16:creationId xmlns:a16="http://schemas.microsoft.com/office/drawing/2014/main" id="{0DA42267-F102-9710-2B78-7DC9C30AB3F5}"/>
                          </a:ext>
                        </a:extLst>
                      </p:cNvPr>
                      <p:cNvPicPr/>
                      <p:nvPr/>
                    </p:nvPicPr>
                    <p:blipFill>
                      <a:blip r:embed="rId4"/>
                      <a:stretch>
                        <a:fillRect/>
                      </a:stretch>
                    </p:blipFill>
                    <p:spPr>
                      <a:xfrm>
                        <a:off x="46548" y="69937"/>
                        <a:ext cx="481611" cy="476867"/>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CC0C99A1-0FEB-E48A-7A08-EF7F63821D1F}"/>
              </a:ext>
            </a:extLst>
          </p:cNvPr>
          <p:cNvSpPr/>
          <p:nvPr/>
        </p:nvSpPr>
        <p:spPr>
          <a:xfrm>
            <a:off x="753995" y="2150903"/>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Oval 7">
            <a:extLst>
              <a:ext uri="{FF2B5EF4-FFF2-40B4-BE49-F238E27FC236}">
                <a16:creationId xmlns:a16="http://schemas.microsoft.com/office/drawing/2014/main" id="{2E1865F5-9FE4-83C8-FBA2-22E7D362EAB5}"/>
              </a:ext>
            </a:extLst>
          </p:cNvPr>
          <p:cNvSpPr/>
          <p:nvPr/>
        </p:nvSpPr>
        <p:spPr>
          <a:xfrm>
            <a:off x="776532" y="4064017"/>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Oval 8">
            <a:extLst>
              <a:ext uri="{FF2B5EF4-FFF2-40B4-BE49-F238E27FC236}">
                <a16:creationId xmlns:a16="http://schemas.microsoft.com/office/drawing/2014/main" id="{4136DE3F-1B49-6F3E-F9D2-20B5DC5181FC}"/>
              </a:ext>
            </a:extLst>
          </p:cNvPr>
          <p:cNvSpPr/>
          <p:nvPr/>
        </p:nvSpPr>
        <p:spPr>
          <a:xfrm>
            <a:off x="753993" y="5210889"/>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 name="TextBox 10">
            <a:extLst>
              <a:ext uri="{FF2B5EF4-FFF2-40B4-BE49-F238E27FC236}">
                <a16:creationId xmlns:a16="http://schemas.microsoft.com/office/drawing/2014/main" id="{7E01ADF1-2E90-E32E-E9B8-EE296369FAF3}"/>
              </a:ext>
            </a:extLst>
          </p:cNvPr>
          <p:cNvSpPr txBox="1"/>
          <p:nvPr/>
        </p:nvSpPr>
        <p:spPr>
          <a:xfrm>
            <a:off x="1199509" y="6220035"/>
            <a:ext cx="6097712" cy="276999"/>
          </a:xfrm>
          <a:prstGeom prst="rect">
            <a:avLst/>
          </a:prstGeom>
          <a:noFill/>
        </p:spPr>
        <p:txBody>
          <a:bodyPr wrap="square">
            <a:spAutoFit/>
          </a:bodyPr>
          <a:lstStyle/>
          <a:p>
            <a:r>
              <a:rPr lang="en-GB" sz="1200" i="1" dirty="0"/>
              <a:t>.</a:t>
            </a:r>
          </a:p>
        </p:txBody>
      </p:sp>
    </p:spTree>
    <p:extLst>
      <p:ext uri="{BB962C8B-B14F-4D97-AF65-F5344CB8AC3E}">
        <p14:creationId xmlns:p14="http://schemas.microsoft.com/office/powerpoint/2010/main" val="199529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10;&#10;Description automatically generated">
            <a:extLst>
              <a:ext uri="{FF2B5EF4-FFF2-40B4-BE49-F238E27FC236}">
                <a16:creationId xmlns:a16="http://schemas.microsoft.com/office/drawing/2014/main" id="{D9FBAB09-FA08-C356-B004-0447BD2946B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975" t="8496" r="8136"/>
          <a:stretch/>
        </p:blipFill>
        <p:spPr>
          <a:xfrm>
            <a:off x="2239766" y="5349347"/>
            <a:ext cx="1556721" cy="1185115"/>
          </a:xfrm>
          <a:prstGeom prst="rect">
            <a:avLst/>
          </a:prstGeom>
        </p:spPr>
      </p:pic>
      <p:sp>
        <p:nvSpPr>
          <p:cNvPr id="4" name="TextBox 3">
            <a:extLst>
              <a:ext uri="{FF2B5EF4-FFF2-40B4-BE49-F238E27FC236}">
                <a16:creationId xmlns:a16="http://schemas.microsoft.com/office/drawing/2014/main" id="{DEA2F064-1C73-173C-3AC0-B368520DE277}"/>
              </a:ext>
            </a:extLst>
          </p:cNvPr>
          <p:cNvSpPr txBox="1"/>
          <p:nvPr/>
        </p:nvSpPr>
        <p:spPr>
          <a:xfrm>
            <a:off x="523984" y="465151"/>
            <a:ext cx="11168008" cy="2862322"/>
          </a:xfrm>
          <a:prstGeom prst="rect">
            <a:avLst/>
          </a:prstGeom>
          <a:noFill/>
        </p:spPr>
        <p:txBody>
          <a:bodyPr wrap="square" rtlCol="0">
            <a:spAutoFit/>
          </a:bodyPr>
          <a:lstStyle/>
          <a:p>
            <a:pPr algn="just"/>
            <a:r>
              <a:rPr lang="en-GB" b="1" dirty="0"/>
              <a:t>Entrepreneurial self-efficacy </a:t>
            </a:r>
            <a:r>
              <a:rPr lang="en-GB" dirty="0"/>
              <a:t>is used to define an individual’s confidence in his/her abilities, and has a determinant role in shaping entrepreneurial intentions. In this respect, it can be assumed that the level of entrepreneurial self-efficacy correlates with entrepreneurial intentions.</a:t>
            </a:r>
          </a:p>
          <a:p>
            <a:pPr algn="just"/>
            <a:endParaRPr lang="en-GB" dirty="0"/>
          </a:p>
          <a:p>
            <a:pPr algn="just"/>
            <a:r>
              <a:rPr lang="en-GB" dirty="0"/>
              <a:t>The studies in the literature indicate that there </a:t>
            </a:r>
            <a:r>
              <a:rPr lang="en-GB" b="1" dirty="0"/>
              <a:t>exists a strong link between entrepreneurial self-efficacy and the performance of a company started by an entrepreneur. </a:t>
            </a:r>
            <a:r>
              <a:rPr lang="en-GB" dirty="0"/>
              <a:t>It is generally acknowledged that entrepreneurial self-efficacy, which refers to an individual’s belief in his/her capability to perform tasks and roles aimed at entrepreneurial outcomes, plays a crucial role in deterring whether individual pursue entrepreneurial careers and engage in entrepreneurial behaviour.</a:t>
            </a:r>
          </a:p>
          <a:p>
            <a:endParaRPr lang="en-GB" dirty="0"/>
          </a:p>
        </p:txBody>
      </p:sp>
      <p:graphicFrame>
        <p:nvGraphicFramePr>
          <p:cNvPr id="6" name="Table 6">
            <a:extLst>
              <a:ext uri="{FF2B5EF4-FFF2-40B4-BE49-F238E27FC236}">
                <a16:creationId xmlns:a16="http://schemas.microsoft.com/office/drawing/2014/main" id="{E52D0B92-A2DA-527A-2E8A-441F8D196EC0}"/>
              </a:ext>
            </a:extLst>
          </p:cNvPr>
          <p:cNvGraphicFramePr>
            <a:graphicFrameLocks noGrp="1"/>
          </p:cNvGraphicFramePr>
          <p:nvPr>
            <p:extLst>
              <p:ext uri="{D42A27DB-BD31-4B8C-83A1-F6EECF244321}">
                <p14:modId xmlns:p14="http://schemas.microsoft.com/office/powerpoint/2010/main" val="3775573379"/>
              </p:ext>
            </p:extLst>
          </p:nvPr>
        </p:nvGraphicFramePr>
        <p:xfrm>
          <a:off x="905201" y="3327473"/>
          <a:ext cx="10762815" cy="2391949"/>
        </p:xfrm>
        <a:graphic>
          <a:graphicData uri="http://schemas.openxmlformats.org/drawingml/2006/table">
            <a:tbl>
              <a:tblPr firstRow="1" bandRow="1">
                <a:tableStyleId>{2D5ABB26-0587-4C30-8999-92F81FD0307C}</a:tableStyleId>
              </a:tblPr>
              <a:tblGrid>
                <a:gridCol w="5481898">
                  <a:extLst>
                    <a:ext uri="{9D8B030D-6E8A-4147-A177-3AD203B41FA5}">
                      <a16:colId xmlns:a16="http://schemas.microsoft.com/office/drawing/2014/main" val="4017442131"/>
                    </a:ext>
                  </a:extLst>
                </a:gridCol>
                <a:gridCol w="5280917">
                  <a:extLst>
                    <a:ext uri="{9D8B030D-6E8A-4147-A177-3AD203B41FA5}">
                      <a16:colId xmlns:a16="http://schemas.microsoft.com/office/drawing/2014/main" val="203063345"/>
                    </a:ext>
                  </a:extLst>
                </a:gridCol>
              </a:tblGrid>
              <a:tr h="327612">
                <a:tc>
                  <a:txBody>
                    <a:bodyPr/>
                    <a:lstStyle/>
                    <a:p>
                      <a:pPr algn="l"/>
                      <a:r>
                        <a:rPr lang="en-GB" sz="1800" b="1" dirty="0"/>
                        <a:t>People with a strong self-efficacy</a:t>
                      </a:r>
                    </a:p>
                  </a:txBody>
                  <a:tcPr/>
                </a:tc>
                <a:tc>
                  <a:txBody>
                    <a:bodyPr/>
                    <a:lstStyle/>
                    <a:p>
                      <a:r>
                        <a:rPr lang="en-GB" sz="1800" b="1" dirty="0"/>
                        <a:t>People with a weak self-efficacy</a:t>
                      </a:r>
                    </a:p>
                  </a:txBody>
                  <a:tcPr/>
                </a:tc>
                <a:extLst>
                  <a:ext uri="{0D108BD9-81ED-4DB2-BD59-A6C34878D82A}">
                    <a16:rowId xmlns:a16="http://schemas.microsoft.com/office/drawing/2014/main" val="3308900245"/>
                  </a:ext>
                </a:extLst>
              </a:tr>
              <a:tr h="2026189">
                <a:tc>
                  <a:txBody>
                    <a:bodyPr/>
                    <a:lstStyle/>
                    <a:p>
                      <a:pPr marL="285750" indent="-285750" algn="l">
                        <a:buFont typeface="Arial" panose="020B0604020202020204" pitchFamily="34" charset="0"/>
                        <a:buChar char="•"/>
                      </a:pPr>
                      <a:r>
                        <a:rPr lang="en-GB" sz="1600" dirty="0"/>
                        <a:t>Develop a deeper interest in the activities in which they participate.</a:t>
                      </a:r>
                    </a:p>
                    <a:p>
                      <a:pPr marL="285750" indent="-285750" algn="l">
                        <a:buFont typeface="Arial" panose="020B0604020202020204" pitchFamily="34" charset="0"/>
                        <a:buChar char="•"/>
                      </a:pPr>
                      <a:r>
                        <a:rPr lang="en-GB" sz="1600" dirty="0"/>
                        <a:t>Form a stronger sense of commitment to their interests and activities</a:t>
                      </a:r>
                    </a:p>
                    <a:p>
                      <a:pPr marL="285750" indent="-285750" algn="l">
                        <a:buFont typeface="Arial" panose="020B0604020202020204" pitchFamily="34" charset="0"/>
                        <a:buChar char="•"/>
                      </a:pPr>
                      <a:r>
                        <a:rPr lang="en-GB" sz="1600" dirty="0"/>
                        <a:t>Recover quickly from setbacks and disappointments</a:t>
                      </a:r>
                    </a:p>
                    <a:p>
                      <a:pPr marL="285750" indent="-285750" algn="l">
                        <a:buFont typeface="Arial" panose="020B0604020202020204" pitchFamily="34" charset="0"/>
                        <a:buChar char="•"/>
                      </a:pPr>
                      <a:r>
                        <a:rPr lang="en-GB" sz="1600" dirty="0"/>
                        <a:t>They see challenging problems as tasks to be overcome</a:t>
                      </a:r>
                    </a:p>
                  </a:txBody>
                  <a:tcPr/>
                </a:tc>
                <a:tc>
                  <a:txBody>
                    <a:bodyPr/>
                    <a:lstStyle/>
                    <a:p>
                      <a:pPr marL="285750" indent="-285750">
                        <a:buFont typeface="Arial" panose="020B0604020202020204" pitchFamily="34" charset="0"/>
                        <a:buChar char="•"/>
                      </a:pPr>
                      <a:r>
                        <a:rPr lang="en-GB" sz="1800" dirty="0"/>
                        <a:t>Avoid challenging tasks</a:t>
                      </a:r>
                    </a:p>
                    <a:p>
                      <a:pPr marL="285750" indent="-285750">
                        <a:buFont typeface="Arial" panose="020B0604020202020204" pitchFamily="34" charset="0"/>
                        <a:buChar char="•"/>
                      </a:pPr>
                      <a:r>
                        <a:rPr lang="en-GB" sz="1800" dirty="0"/>
                        <a:t>Believe that difficult tasks and situations are beyond their capabilities</a:t>
                      </a:r>
                    </a:p>
                    <a:p>
                      <a:pPr marL="285750" indent="-285750">
                        <a:buFont typeface="Arial" panose="020B0604020202020204" pitchFamily="34" charset="0"/>
                        <a:buChar char="•"/>
                      </a:pPr>
                      <a:r>
                        <a:rPr lang="en-GB" sz="1800" dirty="0"/>
                        <a:t>Focus on personal failings and negative outcomes</a:t>
                      </a:r>
                    </a:p>
                    <a:p>
                      <a:pPr marL="285750" indent="-285750">
                        <a:buFont typeface="Arial" panose="020B0604020202020204" pitchFamily="34" charset="0"/>
                        <a:buChar char="•"/>
                      </a:pPr>
                      <a:r>
                        <a:rPr lang="en-GB" sz="1800" dirty="0"/>
                        <a:t>Quickly lose confidence in personal abilities</a:t>
                      </a:r>
                    </a:p>
                  </a:txBody>
                  <a:tcPr/>
                </a:tc>
                <a:extLst>
                  <a:ext uri="{0D108BD9-81ED-4DB2-BD59-A6C34878D82A}">
                    <a16:rowId xmlns:a16="http://schemas.microsoft.com/office/drawing/2014/main" val="3988998217"/>
                  </a:ext>
                </a:extLst>
              </a:tr>
            </a:tbl>
          </a:graphicData>
        </a:graphic>
      </p:graphicFrame>
      <p:graphicFrame>
        <p:nvGraphicFramePr>
          <p:cNvPr id="7" name="Objeto 33">
            <a:extLst>
              <a:ext uri="{FF2B5EF4-FFF2-40B4-BE49-F238E27FC236}">
                <a16:creationId xmlns:a16="http://schemas.microsoft.com/office/drawing/2014/main" id="{79B09E15-BB25-D214-FAD1-A4FFCFE7BF55}"/>
              </a:ext>
            </a:extLst>
          </p:cNvPr>
          <p:cNvGraphicFramePr>
            <a:graphicFrameLocks noChangeAspect="1"/>
          </p:cNvGraphicFramePr>
          <p:nvPr>
            <p:extLst>
              <p:ext uri="{D42A27DB-BD31-4B8C-83A1-F6EECF244321}">
                <p14:modId xmlns:p14="http://schemas.microsoft.com/office/powerpoint/2010/main" val="1680853250"/>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0" name="Objeto 33">
                        <a:extLst>
                          <a:ext uri="{FF2B5EF4-FFF2-40B4-BE49-F238E27FC236}">
                            <a16:creationId xmlns:a16="http://schemas.microsoft.com/office/drawing/2014/main" id="{CDE6C1DC-0DAC-9223-CFA0-7B4B1D9EEF41}"/>
                          </a:ext>
                        </a:extLst>
                      </p:cNvPr>
                      <p:cNvPicPr/>
                      <p:nvPr/>
                    </p:nvPicPr>
                    <p:blipFill>
                      <a:blip r:embed="rId4"/>
                      <a:stretch>
                        <a:fillRect/>
                      </a:stretch>
                    </p:blipFill>
                    <p:spPr>
                      <a:xfrm>
                        <a:off x="77695" y="69937"/>
                        <a:ext cx="481611" cy="476867"/>
                      </a:xfrm>
                      <a:prstGeom prst="rect">
                        <a:avLst/>
                      </a:prstGeom>
                    </p:spPr>
                  </p:pic>
                </p:oleObj>
              </mc:Fallback>
            </mc:AlternateContent>
          </a:graphicData>
        </a:graphic>
      </p:graphicFrame>
      <p:pic>
        <p:nvPicPr>
          <p:cNvPr id="8" name="Picture 7" descr="Icon&#10;&#10;Description automatically generated">
            <a:extLst>
              <a:ext uri="{FF2B5EF4-FFF2-40B4-BE49-F238E27FC236}">
                <a16:creationId xmlns:a16="http://schemas.microsoft.com/office/drawing/2014/main" id="{6B37AC2B-4C2C-C69A-F9E7-F97AA7FCCF2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690954" y="4257980"/>
            <a:ext cx="1525055" cy="1454122"/>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BE7B719C-34C0-A9BC-B74F-1A1396332E1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90954" y="1223913"/>
            <a:ext cx="1163471" cy="991656"/>
          </a:xfrm>
          <a:prstGeom prst="rect">
            <a:avLst/>
          </a:prstGeom>
        </p:spPr>
      </p:pic>
      <p:pic>
        <p:nvPicPr>
          <p:cNvPr id="14" name="Picture 13">
            <a:extLst>
              <a:ext uri="{FF2B5EF4-FFF2-40B4-BE49-F238E27FC236}">
                <a16:creationId xmlns:a16="http://schemas.microsoft.com/office/drawing/2014/main" id="{41D7B84F-314C-DFB0-4CD9-D591256FEB81}"/>
              </a:ext>
            </a:extLst>
          </p:cNvPr>
          <p:cNvPicPr>
            <a:picLocks noChangeAspect="1"/>
          </p:cNvPicPr>
          <p:nvPr/>
        </p:nvPicPr>
        <p:blipFill>
          <a:blip r:embed="rId7"/>
          <a:stretch>
            <a:fillRect/>
          </a:stretch>
        </p:blipFill>
        <p:spPr>
          <a:xfrm>
            <a:off x="8095133" y="5293005"/>
            <a:ext cx="1274898" cy="1099515"/>
          </a:xfrm>
          <a:prstGeom prst="rect">
            <a:avLst/>
          </a:prstGeom>
        </p:spPr>
      </p:pic>
    </p:spTree>
    <p:extLst>
      <p:ext uri="{BB962C8B-B14F-4D97-AF65-F5344CB8AC3E}">
        <p14:creationId xmlns:p14="http://schemas.microsoft.com/office/powerpoint/2010/main" val="106880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A3BA68B1-DD84-51DD-BA44-A0D907E378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0519" y="418577"/>
            <a:ext cx="1800211" cy="1539180"/>
          </a:xfrm>
          <a:prstGeom prst="rect">
            <a:avLst/>
          </a:prstGeom>
        </p:spPr>
      </p:pic>
      <p:sp>
        <p:nvSpPr>
          <p:cNvPr id="17" name="Frame 16"/>
          <p:cNvSpPr/>
          <p:nvPr/>
        </p:nvSpPr>
        <p:spPr>
          <a:xfrm>
            <a:off x="287355" y="308371"/>
            <a:ext cx="11617291" cy="6384992"/>
          </a:xfrm>
          <a:prstGeom prst="frame">
            <a:avLst>
              <a:gd name="adj1" fmla="val 89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874506" y="0"/>
            <a:ext cx="26882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0" name="Text Placeholder 1"/>
          <p:cNvSpPr txBox="1">
            <a:spLocks/>
          </p:cNvSpPr>
          <p:nvPr/>
        </p:nvSpPr>
        <p:spPr>
          <a:xfrm>
            <a:off x="8519467" y="2980493"/>
            <a:ext cx="3043338"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b="1" dirty="0">
                <a:solidFill>
                  <a:schemeClr val="bg1"/>
                </a:solidFill>
                <a:latin typeface="+mj-lt"/>
                <a:cs typeface="Arial" pitchFamily="34" charset="0"/>
              </a:rPr>
              <a:t>Self-awareness</a:t>
            </a:r>
            <a:endParaRPr lang="ko-KR" altLang="en-US" dirty="0">
              <a:solidFill>
                <a:schemeClr val="bg1"/>
              </a:solidFill>
              <a:latin typeface="+mj-lt"/>
              <a:cs typeface="Arial" pitchFamily="34" charset="0"/>
            </a:endParaRPr>
          </a:p>
        </p:txBody>
      </p:sp>
      <p:sp>
        <p:nvSpPr>
          <p:cNvPr id="3" name="TextBox 2">
            <a:extLst>
              <a:ext uri="{FF2B5EF4-FFF2-40B4-BE49-F238E27FC236}">
                <a16:creationId xmlns:a16="http://schemas.microsoft.com/office/drawing/2014/main" id="{C5C06853-CB61-77FA-E063-2382DE793888}"/>
              </a:ext>
            </a:extLst>
          </p:cNvPr>
          <p:cNvSpPr txBox="1"/>
          <p:nvPr/>
        </p:nvSpPr>
        <p:spPr>
          <a:xfrm>
            <a:off x="689539" y="1540108"/>
            <a:ext cx="7659007" cy="4524315"/>
          </a:xfrm>
          <a:prstGeom prst="rect">
            <a:avLst/>
          </a:prstGeom>
          <a:noFill/>
        </p:spPr>
        <p:txBody>
          <a:bodyPr wrap="square">
            <a:spAutoFit/>
          </a:bodyPr>
          <a:lstStyle/>
          <a:p>
            <a:pPr algn="just"/>
            <a:endParaRPr lang="en-GB" dirty="0"/>
          </a:p>
          <a:p>
            <a:pPr algn="just"/>
            <a:r>
              <a:rPr lang="en-GB" dirty="0"/>
              <a:t>Research suggests that </a:t>
            </a:r>
            <a:r>
              <a:rPr lang="en-GB" b="1" dirty="0"/>
              <a:t>we see our selves clearly, we are more confident and more creative. We make sounder decisions, build stronger relationship, and communicate more effectively. </a:t>
            </a:r>
            <a:r>
              <a:rPr lang="en-GB" dirty="0"/>
              <a:t>We are less likely to lie, cheat, and steal. We are better workers who get more promotions. And we are more-effective leaders with more-satisfied employees and more-profitable companies.</a:t>
            </a:r>
          </a:p>
          <a:p>
            <a:pPr algn="just"/>
            <a:endParaRPr lang="en-GB" dirty="0"/>
          </a:p>
          <a:p>
            <a:pPr algn="just"/>
            <a:r>
              <a:rPr lang="en-GB" dirty="0"/>
              <a:t>A major theory on the field states that </a:t>
            </a:r>
            <a:r>
              <a:rPr lang="en-GB" b="1" dirty="0"/>
              <a:t>self-awareness is a state of mind that enables people to compare and assess their current standards with their internals (and personal) expectations.</a:t>
            </a:r>
          </a:p>
          <a:p>
            <a:pPr algn="just"/>
            <a:endParaRPr lang="en-GB" dirty="0"/>
          </a:p>
          <a:p>
            <a:pPr algn="just"/>
            <a:r>
              <a:rPr lang="en-GB" dirty="0"/>
              <a:t>Self-aware entrepreneurs conduct themselves with </a:t>
            </a:r>
            <a:r>
              <a:rPr lang="en-GB" b="1" dirty="0"/>
              <a:t>reliability, leadership </a:t>
            </a:r>
            <a:r>
              <a:rPr lang="en-GB" dirty="0"/>
              <a:t>and </a:t>
            </a:r>
            <a:r>
              <a:rPr lang="en-GB" b="1" dirty="0"/>
              <a:t>emotional intelligence</a:t>
            </a:r>
            <a:r>
              <a:rPr lang="en-GB" dirty="0"/>
              <a:t>. They allow, for them and the others, the most ethical, sustainable and innovative working environment; leveraging on a deep understanding of their moral duties, </a:t>
            </a:r>
            <a:r>
              <a:rPr lang="en-GB" dirty="0" err="1"/>
              <a:t>eache</a:t>
            </a:r>
            <a:r>
              <a:rPr lang="en-GB" dirty="0"/>
              <a:t> one’s capabilities and intimate identities.</a:t>
            </a:r>
          </a:p>
        </p:txBody>
      </p:sp>
      <p:sp>
        <p:nvSpPr>
          <p:cNvPr id="4" name="TextBox 3">
            <a:extLst>
              <a:ext uri="{FF2B5EF4-FFF2-40B4-BE49-F238E27FC236}">
                <a16:creationId xmlns:a16="http://schemas.microsoft.com/office/drawing/2014/main" id="{31E8A1A5-6D21-95FE-D48E-257103BC01D4}"/>
              </a:ext>
            </a:extLst>
          </p:cNvPr>
          <p:cNvSpPr txBox="1"/>
          <p:nvPr/>
        </p:nvSpPr>
        <p:spPr>
          <a:xfrm>
            <a:off x="904126" y="738651"/>
            <a:ext cx="6287783" cy="647272"/>
          </a:xfrm>
          <a:prstGeom prst="rect">
            <a:avLst/>
          </a:prstGeom>
          <a:noFill/>
        </p:spPr>
        <p:txBody>
          <a:bodyPr wrap="square" rtlCol="0">
            <a:spAutoFit/>
          </a:bodyPr>
          <a:lstStyle/>
          <a:p>
            <a:pPr algn="ctr"/>
            <a:r>
              <a:rPr lang="en-GB" dirty="0"/>
              <a:t>Self-awareness seems to have become the latest management buzzword and for good reason.</a:t>
            </a:r>
          </a:p>
        </p:txBody>
      </p:sp>
    </p:spTree>
    <p:extLst>
      <p:ext uri="{BB962C8B-B14F-4D97-AF65-F5344CB8AC3E}">
        <p14:creationId xmlns:p14="http://schemas.microsoft.com/office/powerpoint/2010/main" val="319835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2969</TotalTime>
  <Words>3983</Words>
  <Application>Microsoft Office PowerPoint</Application>
  <PresentationFormat>Widescreen</PresentationFormat>
  <Paragraphs>304</Paragraphs>
  <Slides>30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30</vt:i4>
      </vt:variant>
    </vt:vector>
  </HeadingPairs>
  <TitlesOfParts>
    <vt:vector size="36"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ridolfi</dc:creator>
  <cp:lastModifiedBy>gloria ridolfi</cp:lastModifiedBy>
  <cp:revision>32</cp:revision>
  <dcterms:created xsi:type="dcterms:W3CDTF">2022-10-26T08:08:15Z</dcterms:created>
  <dcterms:modified xsi:type="dcterms:W3CDTF">2023-01-16T17:25:24Z</dcterms:modified>
</cp:coreProperties>
</file>