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oleObject" PartName="/ppt/embeddings/oleObject3.bin"/>
  <Override ContentType="application/vnd.openxmlformats-officedocument.oleObject" PartName="/ppt/embeddings/oleObject5.bin"/>
  <Override ContentType="application/vnd.openxmlformats-officedocument.oleObject" PartName="/ppt/embeddings/oleObject4.bin"/>
  <Override ContentType="application/vnd.openxmlformats-officedocument.oleObject" PartName="/ppt/embeddings/oleObject2.bin"/>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5" r:id="rId5"/>
    <p:sldMasterId id="2147483667"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y="5143500" cx="9144000"/>
  <p:notesSz cx="6858000" cy="9144000"/>
  <p:embeddedFontLst>
    <p:embeddedFont>
      <p:font typeface="Jacques Francois Shadow"/>
      <p:regular r:id="rId44"/>
    </p:embeddedFont>
    <p:embeddedFont>
      <p:font typeface="Public Sans"/>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93">
          <p15:clr>
            <a:srgbClr val="A4A3A4"/>
          </p15:clr>
        </p15:guide>
        <p15:guide id="2" pos="2880">
          <p15:clr>
            <a:srgbClr val="A4A3A4"/>
          </p15:clr>
        </p15:guide>
      </p15:sldGuideLst>
    </p:ext>
    <p:ext uri="http://customooxmlschemas.google.com/">
      <go:slidesCustomData xmlns:go="http://customooxmlschemas.google.com/" r:id="rId49" roundtripDataSignature="AMtx7mhF0at8aAF1rAoM/PxqtzPdKbiN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93"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font" Target="fonts/JacquesFrancoisShadow-regular.fntdata"/><Relationship Id="rId43" Type="http://schemas.openxmlformats.org/officeDocument/2006/relationships/slide" Target="slides/slide36.xml"/><Relationship Id="rId46" Type="http://schemas.openxmlformats.org/officeDocument/2006/relationships/font" Target="fonts/PublicSans-bold.fntdata"/><Relationship Id="rId45" Type="http://schemas.openxmlformats.org/officeDocument/2006/relationships/font" Target="fonts/PublicSans-regular.fnt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48" Type="http://schemas.openxmlformats.org/officeDocument/2006/relationships/font" Target="fonts/PublicSans-boldItalic.fntdata"/><Relationship Id="rId47" Type="http://schemas.openxmlformats.org/officeDocument/2006/relationships/font" Target="fonts/PublicSans-italic.fntdata"/><Relationship Id="rId49"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1865c46c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g1865c46cbc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g1865c46cbc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g1865c46cbc0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1865c46cbc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g1865c46cbc0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1865c46cbc0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g1865c46cbc0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7" name="Shape 547"/>
        <p:cNvGrpSpPr/>
        <p:nvPr/>
      </p:nvGrpSpPr>
      <p:grpSpPr>
        <a:xfrm>
          <a:off x="0" y="0"/>
          <a:ext cx="0" cy="0"/>
          <a:chOff x="0" y="0"/>
          <a:chExt cx="0" cy="0"/>
        </a:xfrm>
      </p:grpSpPr>
      <p:sp>
        <p:nvSpPr>
          <p:cNvPr id="548" name="Google Shape;548;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5" name="Shape 555"/>
        <p:cNvGrpSpPr/>
        <p:nvPr/>
      </p:nvGrpSpPr>
      <p:grpSpPr>
        <a:xfrm>
          <a:off x="0" y="0"/>
          <a:ext cx="0" cy="0"/>
          <a:chOff x="0" y="0"/>
          <a:chExt cx="0" cy="0"/>
        </a:xfrm>
      </p:grpSpPr>
      <p:sp>
        <p:nvSpPr>
          <p:cNvPr id="556" name="Google Shape;556;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7" name="Shape 577"/>
        <p:cNvGrpSpPr/>
        <p:nvPr/>
      </p:nvGrpSpPr>
      <p:grpSpPr>
        <a:xfrm>
          <a:off x="0" y="0"/>
          <a:ext cx="0" cy="0"/>
          <a:chOff x="0" y="0"/>
          <a:chExt cx="0" cy="0"/>
        </a:xfrm>
      </p:grpSpPr>
      <p:sp>
        <p:nvSpPr>
          <p:cNvPr id="578" name="Google Shape;578;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7" name="Shape 607"/>
        <p:cNvGrpSpPr/>
        <p:nvPr/>
      </p:nvGrpSpPr>
      <p:grpSpPr>
        <a:xfrm>
          <a:off x="0" y="0"/>
          <a:ext cx="0" cy="0"/>
          <a:chOff x="0" y="0"/>
          <a:chExt cx="0" cy="0"/>
        </a:xfrm>
      </p:grpSpPr>
      <p:sp>
        <p:nvSpPr>
          <p:cNvPr id="608" name="Google Shape;608;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5" name="Shape 615"/>
        <p:cNvGrpSpPr/>
        <p:nvPr/>
      </p:nvGrpSpPr>
      <p:grpSpPr>
        <a:xfrm>
          <a:off x="0" y="0"/>
          <a:ext cx="0" cy="0"/>
          <a:chOff x="0" y="0"/>
          <a:chExt cx="0" cy="0"/>
        </a:xfrm>
      </p:grpSpPr>
      <p:sp>
        <p:nvSpPr>
          <p:cNvPr id="616" name="Google Shape;616;g18a5d406dd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617" name="Google Shape;617;g18a5d406ddb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g18a5d406dd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627" name="Google Shape;627;g18a5d406ddb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4" name="Shape 634"/>
        <p:cNvGrpSpPr/>
        <p:nvPr/>
      </p:nvGrpSpPr>
      <p:grpSpPr>
        <a:xfrm>
          <a:off x="0" y="0"/>
          <a:ext cx="0" cy="0"/>
          <a:chOff x="0" y="0"/>
          <a:chExt cx="0" cy="0"/>
        </a:xfrm>
      </p:grpSpPr>
      <p:sp>
        <p:nvSpPr>
          <p:cNvPr id="635" name="Google Shape;635;g18a5d406dd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636" name="Google Shape;636;g18a5d406ddb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18a5d406dd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646" name="Google Shape;646;g18a5d406ddb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3" name="Shape 653"/>
        <p:cNvGrpSpPr/>
        <p:nvPr/>
      </p:nvGrpSpPr>
      <p:grpSpPr>
        <a:xfrm>
          <a:off x="0" y="0"/>
          <a:ext cx="0" cy="0"/>
          <a:chOff x="0" y="0"/>
          <a:chExt cx="0" cy="0"/>
        </a:xfrm>
      </p:grpSpPr>
      <p:sp>
        <p:nvSpPr>
          <p:cNvPr id="654" name="Google Shape;654;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0" name="Shape 690"/>
        <p:cNvGrpSpPr/>
        <p:nvPr/>
      </p:nvGrpSpPr>
      <p:grpSpPr>
        <a:xfrm>
          <a:off x="0" y="0"/>
          <a:ext cx="0" cy="0"/>
          <a:chOff x="0" y="0"/>
          <a:chExt cx="0" cy="0"/>
        </a:xfrm>
      </p:grpSpPr>
      <p:sp>
        <p:nvSpPr>
          <p:cNvPr id="691" name="Google Shape;691;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vmlDrawing" Target="../drawings/vmlDrawing4.vml"/><Relationship Id="rId3" Type="http://schemas.openxmlformats.org/officeDocument/2006/relationships/oleObject" Target="../embeddings/oleObject4.bin"/><Relationship Id="rId4" Type="http://schemas.openxmlformats.org/officeDocument/2006/relationships/oleObject" Target="../embeddings/oleObject4.bin"/><Relationship Id="rId5" Type="http://schemas.openxmlformats.org/officeDocument/2006/relationships/image" Target="../media/image1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vmlDrawing" Target="../drawings/vmlDrawing1.vml"/><Relationship Id="rId3" Type="http://schemas.openxmlformats.org/officeDocument/2006/relationships/oleObject" Target="../embeddings/oleObject1.bin"/><Relationship Id="rId4" Type="http://schemas.openxmlformats.org/officeDocument/2006/relationships/oleObject" Target="../embeddings/oleObject1.bin"/><Relationship Id="rId5"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vmlDrawing" Target="../drawings/vmlDrawing2.vml"/><Relationship Id="rId3" Type="http://schemas.openxmlformats.org/officeDocument/2006/relationships/oleObject" Target="../embeddings/oleObject2.bin"/><Relationship Id="rId4" Type="http://schemas.openxmlformats.org/officeDocument/2006/relationships/oleObject" Target="../embeddings/oleObject2.bin"/><Relationship Id="rId5"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vmlDrawing" Target="../drawings/vmlDrawing3.vml"/><Relationship Id="rId3" Type="http://schemas.openxmlformats.org/officeDocument/2006/relationships/oleObject" Target="../embeddings/oleObject3.bin"/><Relationship Id="rId4" Type="http://schemas.openxmlformats.org/officeDocument/2006/relationships/oleObject" Target="../embeddings/oleObject3.bin"/><Relationship Id="rId5"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Layout">
  <p:cSld name="Basic Layout">
    <p:spTree>
      <p:nvGrpSpPr>
        <p:cNvPr id="8" name="Shape 8"/>
        <p:cNvGrpSpPr/>
        <p:nvPr/>
      </p:nvGrpSpPr>
      <p:grpSpPr>
        <a:xfrm>
          <a:off x="0" y="0"/>
          <a:ext cx="0" cy="0"/>
          <a:chOff x="0" y="0"/>
          <a:chExt cx="0" cy="0"/>
        </a:xfrm>
      </p:grpSpPr>
      <p:sp>
        <p:nvSpPr>
          <p:cNvPr id="9" name="Google Shape;9;p4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0" name="Google Shape;10;p45"/>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1" name="Google Shape;11;p45"/>
          <p:cNvSpPr/>
          <p:nvPr/>
        </p:nvSpPr>
        <p:spPr>
          <a:xfrm>
            <a:off x="0" y="4963500"/>
            <a:ext cx="9144000"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 name="Google Shape;12;p45"/>
          <p:cNvSpPr/>
          <p:nvPr/>
        </p:nvSpPr>
        <p:spPr>
          <a:xfrm>
            <a:off x="0" y="0"/>
            <a:ext cx="9144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Images and Contents Layout">
  <p:cSld name="5_Images and Contents Layout">
    <p:bg>
      <p:bgPr>
        <a:solidFill>
          <a:srgbClr val="87B5BA"/>
        </a:solidFill>
      </p:bgPr>
    </p:bg>
    <p:spTree>
      <p:nvGrpSpPr>
        <p:cNvPr id="58" name="Shape 58"/>
        <p:cNvGrpSpPr/>
        <p:nvPr/>
      </p:nvGrpSpPr>
      <p:grpSpPr>
        <a:xfrm>
          <a:off x="0" y="0"/>
          <a:ext cx="0" cy="0"/>
          <a:chOff x="0" y="0"/>
          <a:chExt cx="0" cy="0"/>
        </a:xfrm>
      </p:grpSpPr>
      <p:sp>
        <p:nvSpPr>
          <p:cNvPr id="59" name="Google Shape;59;p59"/>
          <p:cNvSpPr/>
          <p:nvPr>
            <p:ph idx="2" type="pic"/>
          </p:nvPr>
        </p:nvSpPr>
        <p:spPr>
          <a:xfrm>
            <a:off x="0" y="-1"/>
            <a:ext cx="9144000" cy="3076575"/>
          </a:xfrm>
          <a:prstGeom prst="rect">
            <a:avLst/>
          </a:prstGeom>
          <a:solidFill>
            <a:srgbClr val="F2F2F2"/>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Images and Contents Layout">
  <p:cSld name="6_Images and Contents Layout">
    <p:spTree>
      <p:nvGrpSpPr>
        <p:cNvPr id="60" name="Shape 60"/>
        <p:cNvGrpSpPr/>
        <p:nvPr/>
      </p:nvGrpSpPr>
      <p:grpSpPr>
        <a:xfrm>
          <a:off x="0" y="0"/>
          <a:ext cx="0" cy="0"/>
          <a:chOff x="0" y="0"/>
          <a:chExt cx="0" cy="0"/>
        </a:xfrm>
      </p:grpSpPr>
      <p:sp>
        <p:nvSpPr>
          <p:cNvPr id="61" name="Google Shape;61;p60"/>
          <p:cNvSpPr txBox="1"/>
          <p:nvPr>
            <p:ph idx="1" type="body"/>
          </p:nvPr>
        </p:nvSpPr>
        <p:spPr>
          <a:xfrm>
            <a:off x="3131840" y="181632"/>
            <a:ext cx="6012160" cy="576064"/>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2" name="Google Shape;62;p60"/>
          <p:cNvSpPr txBox="1"/>
          <p:nvPr>
            <p:ph idx="2" type="body"/>
          </p:nvPr>
        </p:nvSpPr>
        <p:spPr>
          <a:xfrm>
            <a:off x="3131840" y="757696"/>
            <a:ext cx="6012160" cy="288032"/>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63" name="Google Shape;63;p60"/>
          <p:cNvSpPr/>
          <p:nvPr>
            <p:ph idx="3" type="pic"/>
          </p:nvPr>
        </p:nvSpPr>
        <p:spPr>
          <a:xfrm>
            <a:off x="0" y="-1"/>
            <a:ext cx="3059832" cy="5143501"/>
          </a:xfrm>
          <a:prstGeom prst="rect">
            <a:avLst/>
          </a:prstGeom>
          <a:solidFill>
            <a:srgbClr val="F2F2F2"/>
          </a:solidFill>
          <a:ln>
            <a:noFill/>
          </a:ln>
        </p:spPr>
      </p:sp>
      <p:sp>
        <p:nvSpPr>
          <p:cNvPr id="64" name="Google Shape;64;p60"/>
          <p:cNvSpPr/>
          <p:nvPr>
            <p:ph idx="4" type="pic"/>
          </p:nvPr>
        </p:nvSpPr>
        <p:spPr>
          <a:xfrm>
            <a:off x="3146470" y="1131590"/>
            <a:ext cx="3059832" cy="4011910"/>
          </a:xfrm>
          <a:prstGeom prst="rect">
            <a:avLst/>
          </a:prstGeom>
          <a:solidFill>
            <a:srgbClr val="F2F2F2"/>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Images and Contents Layout">
  <p:cSld name="3_Images and Contents Layout">
    <p:spTree>
      <p:nvGrpSpPr>
        <p:cNvPr id="65" name="Shape 65"/>
        <p:cNvGrpSpPr/>
        <p:nvPr/>
      </p:nvGrpSpPr>
      <p:grpSpPr>
        <a:xfrm>
          <a:off x="0" y="0"/>
          <a:ext cx="0" cy="0"/>
          <a:chOff x="0" y="0"/>
          <a:chExt cx="0" cy="0"/>
        </a:xfrm>
      </p:grpSpPr>
      <p:sp>
        <p:nvSpPr>
          <p:cNvPr id="66" name="Google Shape;66;p61"/>
          <p:cNvSpPr/>
          <p:nvPr/>
        </p:nvSpPr>
        <p:spPr>
          <a:xfrm>
            <a:off x="0" y="411510"/>
            <a:ext cx="6444208" cy="432048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7" name="Google Shape;67;p61"/>
          <p:cNvSpPr/>
          <p:nvPr>
            <p:ph idx="2" type="pic"/>
          </p:nvPr>
        </p:nvSpPr>
        <p:spPr>
          <a:xfrm>
            <a:off x="135622" y="195487"/>
            <a:ext cx="1944216" cy="4752526"/>
          </a:xfrm>
          <a:prstGeom prst="rect">
            <a:avLst/>
          </a:prstGeom>
          <a:solidFill>
            <a:srgbClr val="F2F2F2"/>
          </a:solidFill>
          <a:ln>
            <a:noFill/>
          </a:ln>
        </p:spPr>
      </p:sp>
      <p:sp>
        <p:nvSpPr>
          <p:cNvPr id="68" name="Google Shape;68;p61"/>
          <p:cNvSpPr/>
          <p:nvPr>
            <p:ph idx="3" type="pic"/>
          </p:nvPr>
        </p:nvSpPr>
        <p:spPr>
          <a:xfrm>
            <a:off x="2223854" y="195487"/>
            <a:ext cx="1944216" cy="4752526"/>
          </a:xfrm>
          <a:prstGeom prst="rect">
            <a:avLst/>
          </a:prstGeom>
          <a:solidFill>
            <a:srgbClr val="F2F2F2"/>
          </a:solidFill>
          <a:ln>
            <a:noFill/>
          </a:ln>
        </p:spPr>
      </p:sp>
      <p:sp>
        <p:nvSpPr>
          <p:cNvPr id="69" name="Google Shape;69;p61"/>
          <p:cNvSpPr/>
          <p:nvPr>
            <p:ph idx="4" type="pic"/>
          </p:nvPr>
        </p:nvSpPr>
        <p:spPr>
          <a:xfrm>
            <a:off x="4312086" y="195487"/>
            <a:ext cx="1944216" cy="4752526"/>
          </a:xfrm>
          <a:prstGeom prst="rect">
            <a:avLst/>
          </a:prstGeom>
          <a:solidFill>
            <a:srgbClr val="F2F2F2"/>
          </a:solid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Images and Contents Layout">
  <p:cSld name="7_Images and Contents Layout">
    <p:bg>
      <p:bgPr>
        <a:solidFill>
          <a:srgbClr val="87B5BA"/>
        </a:solidFill>
      </p:bgPr>
    </p:bg>
    <p:spTree>
      <p:nvGrpSpPr>
        <p:cNvPr id="70" name="Shape 70"/>
        <p:cNvGrpSpPr/>
        <p:nvPr/>
      </p:nvGrpSpPr>
      <p:grpSpPr>
        <a:xfrm>
          <a:off x="0" y="0"/>
          <a:ext cx="0" cy="0"/>
          <a:chOff x="0" y="0"/>
          <a:chExt cx="0" cy="0"/>
        </a:xfrm>
      </p:grpSpPr>
      <p:sp>
        <p:nvSpPr>
          <p:cNvPr id="71" name="Google Shape;71;p62"/>
          <p:cNvSpPr/>
          <p:nvPr>
            <p:ph idx="2" type="pic"/>
          </p:nvPr>
        </p:nvSpPr>
        <p:spPr>
          <a:xfrm>
            <a:off x="6444208" y="267494"/>
            <a:ext cx="2160000" cy="2160000"/>
          </a:xfrm>
          <a:prstGeom prst="rect">
            <a:avLst/>
          </a:prstGeom>
          <a:solidFill>
            <a:srgbClr val="F2F2F2"/>
          </a:solidFill>
          <a:ln>
            <a:noFill/>
          </a:ln>
        </p:spPr>
      </p:sp>
      <p:sp>
        <p:nvSpPr>
          <p:cNvPr id="72" name="Google Shape;72;p62"/>
          <p:cNvSpPr/>
          <p:nvPr>
            <p:ph idx="3" type="pic"/>
          </p:nvPr>
        </p:nvSpPr>
        <p:spPr>
          <a:xfrm>
            <a:off x="6444208" y="2715766"/>
            <a:ext cx="2160000" cy="2160000"/>
          </a:xfrm>
          <a:prstGeom prst="rect">
            <a:avLst/>
          </a:prstGeom>
          <a:solidFill>
            <a:srgbClr val="F2F2F2"/>
          </a:solidFill>
          <a:ln>
            <a:noFill/>
          </a:ln>
        </p:spPr>
      </p:sp>
      <p:sp>
        <p:nvSpPr>
          <p:cNvPr id="73" name="Google Shape;73;p62"/>
          <p:cNvSpPr/>
          <p:nvPr>
            <p:ph idx="4" type="pic"/>
          </p:nvPr>
        </p:nvSpPr>
        <p:spPr>
          <a:xfrm>
            <a:off x="3986213" y="267494"/>
            <a:ext cx="2160000" cy="2160000"/>
          </a:xfrm>
          <a:prstGeom prst="rect">
            <a:avLst/>
          </a:prstGeom>
          <a:solidFill>
            <a:srgbClr val="F2F2F2"/>
          </a:solidFill>
          <a:ln>
            <a:noFill/>
          </a:ln>
        </p:spPr>
      </p:sp>
      <p:sp>
        <p:nvSpPr>
          <p:cNvPr id="74" name="Google Shape;74;p62"/>
          <p:cNvSpPr/>
          <p:nvPr>
            <p:ph idx="5" type="pic"/>
          </p:nvPr>
        </p:nvSpPr>
        <p:spPr>
          <a:xfrm>
            <a:off x="3986213" y="2715766"/>
            <a:ext cx="2160000" cy="2160000"/>
          </a:xfrm>
          <a:prstGeom prst="rect">
            <a:avLst/>
          </a:prstGeom>
          <a:solidFill>
            <a:srgbClr val="F2F2F2"/>
          </a:solid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Images and Contents Layout">
  <p:cSld name="8_Images and Contents Layout">
    <p:spTree>
      <p:nvGrpSpPr>
        <p:cNvPr id="75" name="Shape 75"/>
        <p:cNvGrpSpPr/>
        <p:nvPr/>
      </p:nvGrpSpPr>
      <p:grpSpPr>
        <a:xfrm>
          <a:off x="0" y="0"/>
          <a:ext cx="0" cy="0"/>
          <a:chOff x="0" y="0"/>
          <a:chExt cx="0" cy="0"/>
        </a:xfrm>
      </p:grpSpPr>
      <p:sp>
        <p:nvSpPr>
          <p:cNvPr id="76" name="Google Shape;76;p63"/>
          <p:cNvSpPr txBox="1"/>
          <p:nvPr>
            <p:ph idx="1" type="body"/>
          </p:nvPr>
        </p:nvSpPr>
        <p:spPr>
          <a:xfrm>
            <a:off x="395536" y="3291830"/>
            <a:ext cx="8748464" cy="576064"/>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7" name="Google Shape;77;p63"/>
          <p:cNvSpPr txBox="1"/>
          <p:nvPr>
            <p:ph idx="2" type="body"/>
          </p:nvPr>
        </p:nvSpPr>
        <p:spPr>
          <a:xfrm>
            <a:off x="395536" y="3867894"/>
            <a:ext cx="8748464" cy="288032"/>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78" name="Google Shape;78;p63"/>
          <p:cNvSpPr/>
          <p:nvPr/>
        </p:nvSpPr>
        <p:spPr>
          <a:xfrm>
            <a:off x="0" y="4963500"/>
            <a:ext cx="9144000"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9" name="Google Shape;79;p63"/>
          <p:cNvSpPr/>
          <p:nvPr/>
        </p:nvSpPr>
        <p:spPr>
          <a:xfrm>
            <a:off x="0" y="0"/>
            <a:ext cx="9144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0" name="Google Shape;80;p63"/>
          <p:cNvSpPr/>
          <p:nvPr>
            <p:ph idx="3" type="pic"/>
          </p:nvPr>
        </p:nvSpPr>
        <p:spPr>
          <a:xfrm>
            <a:off x="467544" y="339502"/>
            <a:ext cx="3312128" cy="2808072"/>
          </a:xfrm>
          <a:prstGeom prst="rect">
            <a:avLst/>
          </a:prstGeom>
          <a:solidFill>
            <a:srgbClr val="F2F2F2"/>
          </a:solidFill>
          <a:ln>
            <a:noFill/>
          </a:ln>
        </p:spPr>
      </p:sp>
      <p:sp>
        <p:nvSpPr>
          <p:cNvPr id="81" name="Google Shape;81;p63"/>
          <p:cNvSpPr/>
          <p:nvPr>
            <p:ph idx="4" type="pic"/>
          </p:nvPr>
        </p:nvSpPr>
        <p:spPr>
          <a:xfrm>
            <a:off x="3995936" y="339502"/>
            <a:ext cx="4680520" cy="1332000"/>
          </a:xfrm>
          <a:prstGeom prst="rect">
            <a:avLst/>
          </a:prstGeom>
          <a:solidFill>
            <a:srgbClr val="F2F2F2"/>
          </a:solidFill>
          <a:ln>
            <a:noFill/>
          </a:ln>
        </p:spPr>
      </p:sp>
      <p:sp>
        <p:nvSpPr>
          <p:cNvPr id="82" name="Google Shape;82;p63"/>
          <p:cNvSpPr/>
          <p:nvPr>
            <p:ph idx="5" type="pic"/>
          </p:nvPr>
        </p:nvSpPr>
        <p:spPr>
          <a:xfrm>
            <a:off x="3995936" y="1815574"/>
            <a:ext cx="1440000" cy="1332000"/>
          </a:xfrm>
          <a:prstGeom prst="rect">
            <a:avLst/>
          </a:prstGeom>
          <a:solidFill>
            <a:srgbClr val="F2F2F2"/>
          </a:solidFill>
          <a:ln>
            <a:noFill/>
          </a:ln>
        </p:spPr>
      </p:sp>
      <p:sp>
        <p:nvSpPr>
          <p:cNvPr id="83" name="Google Shape;83;p63"/>
          <p:cNvSpPr/>
          <p:nvPr>
            <p:ph idx="6" type="pic"/>
          </p:nvPr>
        </p:nvSpPr>
        <p:spPr>
          <a:xfrm>
            <a:off x="5616196" y="1815574"/>
            <a:ext cx="1440000" cy="1332000"/>
          </a:xfrm>
          <a:prstGeom prst="rect">
            <a:avLst/>
          </a:prstGeom>
          <a:solidFill>
            <a:srgbClr val="F2F2F2"/>
          </a:solidFill>
          <a:ln>
            <a:noFill/>
          </a:ln>
        </p:spPr>
      </p:sp>
      <p:sp>
        <p:nvSpPr>
          <p:cNvPr id="84" name="Google Shape;84;p63"/>
          <p:cNvSpPr/>
          <p:nvPr>
            <p:ph idx="7" type="pic"/>
          </p:nvPr>
        </p:nvSpPr>
        <p:spPr>
          <a:xfrm>
            <a:off x="7236456" y="1815574"/>
            <a:ext cx="1440000" cy="1332000"/>
          </a:xfrm>
          <a:prstGeom prst="rect">
            <a:avLst/>
          </a:prstGeom>
          <a:solidFill>
            <a:srgbClr val="F2F2F2"/>
          </a:solid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hapes sets layout">
  <p:cSld name="shapes sets layout">
    <p:bg>
      <p:bgPr>
        <a:blipFill>
          <a:blip r:embed="rId2">
            <a:alphaModFix/>
          </a:blip>
          <a:stretch>
            <a:fillRect/>
          </a:stretch>
        </a:blipFill>
      </p:bgPr>
    </p:bg>
    <p:spTree>
      <p:nvGrpSpPr>
        <p:cNvPr id="85" name="Shape 85"/>
        <p:cNvGrpSpPr/>
        <p:nvPr/>
      </p:nvGrpSpPr>
      <p:grpSpPr>
        <a:xfrm>
          <a:off x="0" y="0"/>
          <a:ext cx="0" cy="0"/>
          <a:chOff x="0" y="0"/>
          <a:chExt cx="0" cy="0"/>
        </a:xfrm>
      </p:grpSpPr>
      <p:sp>
        <p:nvSpPr>
          <p:cNvPr id="86" name="Google Shape;86;p64"/>
          <p:cNvSpPr txBox="1"/>
          <p:nvPr>
            <p:ph idx="1" type="body"/>
          </p:nvPr>
        </p:nvSpPr>
        <p:spPr>
          <a:xfrm>
            <a:off x="242646" y="92609"/>
            <a:ext cx="8679898" cy="543185"/>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810"/>
              </a:spcBef>
              <a:spcAft>
                <a:spcPts val="0"/>
              </a:spcAft>
              <a:buClr>
                <a:srgbClr val="262626"/>
              </a:buClr>
              <a:buSzPts val="4050"/>
              <a:buFont typeface="Arial"/>
              <a:buNone/>
              <a:defRPr b="0" i="0" sz="4050" u="none" cap="none" strike="noStrike">
                <a:solidFill>
                  <a:srgbClr val="262626"/>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con sets layout">
  <p:cSld name="icon sets layout">
    <p:spTree>
      <p:nvGrpSpPr>
        <p:cNvPr id="87" name="Shape 87"/>
        <p:cNvGrpSpPr/>
        <p:nvPr/>
      </p:nvGrpSpPr>
      <p:grpSpPr>
        <a:xfrm>
          <a:off x="0" y="0"/>
          <a:ext cx="0" cy="0"/>
          <a:chOff x="0" y="0"/>
          <a:chExt cx="0" cy="0"/>
        </a:xfrm>
      </p:grpSpPr>
      <p:sp>
        <p:nvSpPr>
          <p:cNvPr id="88" name="Google Shape;88;p6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9" name="Google Shape;89;p65"/>
          <p:cNvSpPr/>
          <p:nvPr/>
        </p:nvSpPr>
        <p:spPr>
          <a:xfrm>
            <a:off x="354008" y="1131589"/>
            <a:ext cx="2849840" cy="3649171"/>
          </a:xfrm>
          <a:prstGeom prst="roundRect">
            <a:avLst>
              <a:gd fmla="val 3968"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0" name="Google Shape;90;p65"/>
          <p:cNvSpPr/>
          <p:nvPr/>
        </p:nvSpPr>
        <p:spPr>
          <a:xfrm>
            <a:off x="531932" y="1347500"/>
            <a:ext cx="108520" cy="3240473"/>
          </a:xfrm>
          <a:prstGeom prst="roundRect">
            <a:avLst>
              <a:gd fmla="val 50000" name="adj"/>
            </a:avLst>
          </a:prstGeom>
          <a:solidFill>
            <a:schemeClr val="lt1">
              <a:alpha val="40784"/>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1" name="Google Shape;91;p65"/>
          <p:cNvSpPr/>
          <p:nvPr/>
        </p:nvSpPr>
        <p:spPr>
          <a:xfrm rot="5400000">
            <a:off x="2592642" y="1238201"/>
            <a:ext cx="502331" cy="502331"/>
          </a:xfrm>
          <a:prstGeom prst="halfFrame">
            <a:avLst>
              <a:gd fmla="val 23728" name="adj1"/>
              <a:gd fmla="val 24642" name="adj2"/>
            </a:avLst>
          </a:prstGeom>
          <a:solidFill>
            <a:schemeClr val="lt1">
              <a:alpha val="22745"/>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Layout">
  <p:cSld name="Section Break Layout">
    <p:spTree>
      <p:nvGrpSpPr>
        <p:cNvPr id="95" name="Shape 95"/>
        <p:cNvGrpSpPr/>
        <p:nvPr/>
      </p:nvGrpSpPr>
      <p:grpSpPr>
        <a:xfrm>
          <a:off x="0" y="0"/>
          <a:ext cx="0" cy="0"/>
          <a:chOff x="0" y="0"/>
          <a:chExt cx="0" cy="0"/>
        </a:xfrm>
      </p:grpSpPr>
      <p:sp>
        <p:nvSpPr>
          <p:cNvPr id="96" name="Google Shape;96;p47"/>
          <p:cNvSpPr/>
          <p:nvPr/>
        </p:nvSpPr>
        <p:spPr>
          <a:xfrm>
            <a:off x="0" y="2571750"/>
            <a:ext cx="9144000" cy="2571750"/>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7" name="Google Shape;97;p47"/>
          <p:cNvSpPr/>
          <p:nvPr/>
        </p:nvSpPr>
        <p:spPr>
          <a:xfrm>
            <a:off x="2116108" y="843558"/>
            <a:ext cx="4896544" cy="345638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8" name="Google Shape;98;p47"/>
          <p:cNvSpPr/>
          <p:nvPr/>
        </p:nvSpPr>
        <p:spPr>
          <a:xfrm>
            <a:off x="2116108" y="0"/>
            <a:ext cx="4896544" cy="195486"/>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9" name="Google Shape;99;p47"/>
          <p:cNvSpPr/>
          <p:nvPr/>
        </p:nvSpPr>
        <p:spPr>
          <a:xfrm>
            <a:off x="2116108" y="4948014"/>
            <a:ext cx="4896544" cy="195486"/>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0" name="Google Shape;100;p47"/>
          <p:cNvSpPr txBox="1"/>
          <p:nvPr>
            <p:ph idx="1" type="body"/>
          </p:nvPr>
        </p:nvSpPr>
        <p:spPr>
          <a:xfrm>
            <a:off x="2116108" y="3049518"/>
            <a:ext cx="4896544"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01" name="Google Shape;101;p47"/>
          <p:cNvSpPr txBox="1"/>
          <p:nvPr>
            <p:ph idx="2" type="body"/>
          </p:nvPr>
        </p:nvSpPr>
        <p:spPr>
          <a:xfrm>
            <a:off x="2116108" y="3625582"/>
            <a:ext cx="4896544"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102" name="Google Shape;102;p47"/>
          <p:cNvPicPr preferRelativeResize="0"/>
          <p:nvPr/>
        </p:nvPicPr>
        <p:blipFill rotWithShape="1">
          <a:blip r:embed="rId2">
            <a:alphaModFix/>
          </a:blip>
          <a:srcRect b="0" l="0" r="0" t="0"/>
          <a:stretch/>
        </p:blipFill>
        <p:spPr>
          <a:xfrm>
            <a:off x="2566214" y="896186"/>
            <a:ext cx="3678555" cy="183896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Layout">
  <p:cSld name="End Slide Layout">
    <p:spTree>
      <p:nvGrpSpPr>
        <p:cNvPr id="106" name="Shape 106"/>
        <p:cNvGrpSpPr/>
        <p:nvPr/>
      </p:nvGrpSpPr>
      <p:grpSpPr>
        <a:xfrm>
          <a:off x="0" y="0"/>
          <a:ext cx="0" cy="0"/>
          <a:chOff x="0" y="0"/>
          <a:chExt cx="0" cy="0"/>
        </a:xfrm>
      </p:grpSpPr>
      <p:sp>
        <p:nvSpPr>
          <p:cNvPr id="107" name="Google Shape;107;p52"/>
          <p:cNvSpPr txBox="1"/>
          <p:nvPr>
            <p:ph idx="1" type="body"/>
          </p:nvPr>
        </p:nvSpPr>
        <p:spPr>
          <a:xfrm>
            <a:off x="0" y="3572242"/>
            <a:ext cx="9144000" cy="576063"/>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08" name="Google Shape;108;p52"/>
          <p:cNvSpPr txBox="1"/>
          <p:nvPr>
            <p:ph idx="2" type="body"/>
          </p:nvPr>
        </p:nvSpPr>
        <p:spPr>
          <a:xfrm>
            <a:off x="-148" y="414830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graphicFrame>
        <p:nvGraphicFramePr>
          <p:cNvPr id="109" name="Google Shape;109;p52"/>
          <p:cNvGraphicFramePr/>
          <p:nvPr/>
        </p:nvGraphicFramePr>
        <p:xfrm>
          <a:off x="2267744" y="555526"/>
          <a:ext cx="4429125" cy="2552700"/>
        </p:xfrm>
        <a:graphic>
          <a:graphicData uri="http://schemas.openxmlformats.org/presentationml/2006/ole">
            <mc:AlternateContent>
              <mc:Choice Requires="v">
                <p:oleObj r:id="rId3" imgH="2552700" imgW="4429125" progId="" spid="_x0000_s1">
                  <p:embed/>
                </p:oleObj>
              </mc:Choice>
              <mc:Fallback>
                <p:oleObj r:id="rId4" imgH="2552700" imgW="4429125" progId="">
                  <p:embed/>
                  <p:pic>
                    <p:nvPicPr>
                      <p:cNvPr id="109" name="Google Shape;109;p52"/>
                      <p:cNvPicPr preferRelativeResize="0"/>
                      <p:nvPr/>
                    </p:nvPicPr>
                    <p:blipFill rotWithShape="1">
                      <a:blip r:embed="rId5">
                        <a:alphaModFix/>
                      </a:blip>
                      <a:srcRect b="0" l="0" r="0" t="0"/>
                      <a:stretch/>
                    </p:blipFill>
                    <p:spPr>
                      <a:xfrm>
                        <a:off x="2267744" y="555526"/>
                        <a:ext cx="4429125" cy="2552700"/>
                      </a:xfrm>
                      <a:prstGeom prst="rect">
                        <a:avLst/>
                      </a:prstGeom>
                      <a:noFill/>
                      <a:ln>
                        <a:noFill/>
                      </a:ln>
                    </p:spPr>
                  </p:pic>
                </p:oleObj>
              </mc:Fallback>
            </mc:AlternateContent>
          </a:graphicData>
        </a:graphic>
      </p:graphicFrame>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layout">
  <p:cSld name="Cover Slide layout">
    <p:spTree>
      <p:nvGrpSpPr>
        <p:cNvPr id="110" name="Shape 110"/>
        <p:cNvGrpSpPr/>
        <p:nvPr/>
      </p:nvGrpSpPr>
      <p:grpSpPr>
        <a:xfrm>
          <a:off x="0" y="0"/>
          <a:ext cx="0" cy="0"/>
          <a:chOff x="0" y="0"/>
          <a:chExt cx="0" cy="0"/>
        </a:xfrm>
      </p:grpSpPr>
      <p:pic>
        <p:nvPicPr>
          <p:cNvPr id="111" name="Google Shape;111;p54"/>
          <p:cNvPicPr preferRelativeResize="0"/>
          <p:nvPr/>
        </p:nvPicPr>
        <p:blipFill rotWithShape="1">
          <a:blip r:embed="rId2">
            <a:alphaModFix/>
          </a:blip>
          <a:srcRect b="0" l="0" r="0" t="0"/>
          <a:stretch/>
        </p:blipFill>
        <p:spPr>
          <a:xfrm>
            <a:off x="179512" y="0"/>
            <a:ext cx="4320480" cy="4280401"/>
          </a:xfrm>
          <a:prstGeom prst="rect">
            <a:avLst/>
          </a:prstGeom>
          <a:noFill/>
          <a:ln>
            <a:noFill/>
          </a:ln>
        </p:spPr>
      </p:pic>
      <p:sp>
        <p:nvSpPr>
          <p:cNvPr id="112" name="Google Shape;112;p54"/>
          <p:cNvSpPr txBox="1"/>
          <p:nvPr>
            <p:ph idx="1" type="body"/>
          </p:nvPr>
        </p:nvSpPr>
        <p:spPr>
          <a:xfrm>
            <a:off x="4788024" y="1794902"/>
            <a:ext cx="4355976" cy="1080121"/>
          </a:xfrm>
          <a:prstGeom prst="rect">
            <a:avLst/>
          </a:prstGeom>
          <a:noFill/>
          <a:ln>
            <a:noFill/>
          </a:ln>
        </p:spPr>
        <p:txBody>
          <a:bodyPr anchorCtr="0" anchor="ctr" bIns="45700" lIns="91425" spcFirstLastPara="1" rIns="91425" wrap="square" tIns="45700">
            <a:noAutofit/>
          </a:bodyPr>
          <a:lstStyle>
            <a:lvl1pPr indent="-228600" lvl="0" marL="45720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13" name="Google Shape;113;p54"/>
          <p:cNvSpPr txBox="1"/>
          <p:nvPr>
            <p:ph idx="2" type="body"/>
          </p:nvPr>
        </p:nvSpPr>
        <p:spPr>
          <a:xfrm>
            <a:off x="4788024" y="2947030"/>
            <a:ext cx="4355828" cy="488816"/>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114" name="Google Shape;114;p54"/>
          <p:cNvPicPr preferRelativeResize="0"/>
          <p:nvPr/>
        </p:nvPicPr>
        <p:blipFill rotWithShape="1">
          <a:blip r:embed="rId3">
            <a:alphaModFix/>
          </a:blip>
          <a:srcRect b="0" l="0" r="0" t="0"/>
          <a:stretch/>
        </p:blipFill>
        <p:spPr>
          <a:xfrm>
            <a:off x="6516216" y="167272"/>
            <a:ext cx="2160240" cy="10512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Layout">
  <p:cSld name="Agenda Layout">
    <p:spTree>
      <p:nvGrpSpPr>
        <p:cNvPr id="13" name="Shape 13"/>
        <p:cNvGrpSpPr/>
        <p:nvPr/>
      </p:nvGrpSpPr>
      <p:grpSpPr>
        <a:xfrm>
          <a:off x="0" y="0"/>
          <a:ext cx="0" cy="0"/>
          <a:chOff x="0" y="0"/>
          <a:chExt cx="0" cy="0"/>
        </a:xfrm>
      </p:grpSpPr>
      <p:sp>
        <p:nvSpPr>
          <p:cNvPr id="14" name="Google Shape;14;p48"/>
          <p:cNvSpPr/>
          <p:nvPr/>
        </p:nvSpPr>
        <p:spPr>
          <a:xfrm>
            <a:off x="-2604" y="0"/>
            <a:ext cx="1584176"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aphicFrame>
        <p:nvGraphicFramePr>
          <p:cNvPr id="15" name="Google Shape;15;p48"/>
          <p:cNvGraphicFramePr/>
          <p:nvPr/>
        </p:nvGraphicFramePr>
        <p:xfrm>
          <a:off x="7179563" y="3228975"/>
          <a:ext cx="1933575" cy="1914525"/>
        </p:xfrm>
        <a:graphic>
          <a:graphicData uri="http://schemas.openxmlformats.org/presentationml/2006/ole">
            <mc:AlternateContent>
              <mc:Choice Requires="v">
                <p:oleObj r:id="rId3" imgH="1914525" imgW="1933575" progId="" spid="_x0000_s1">
                  <p:embed/>
                </p:oleObj>
              </mc:Choice>
              <mc:Fallback>
                <p:oleObj r:id="rId4" imgH="1914525" imgW="1933575" progId="">
                  <p:embed/>
                  <p:pic>
                    <p:nvPicPr>
                      <p:cNvPr id="15" name="Google Shape;15;p48"/>
                      <p:cNvPicPr preferRelativeResize="0"/>
                      <p:nvPr/>
                    </p:nvPicPr>
                    <p:blipFill rotWithShape="1">
                      <a:blip r:embed="rId5">
                        <a:alphaModFix/>
                      </a:blip>
                      <a:srcRect b="0" l="0" r="0" t="0"/>
                      <a:stretch/>
                    </p:blipFill>
                    <p:spPr>
                      <a:xfrm>
                        <a:off x="7179563" y="3228975"/>
                        <a:ext cx="1933575" cy="1914525"/>
                      </a:xfrm>
                      <a:prstGeom prst="rect">
                        <a:avLst/>
                      </a:prstGeom>
                      <a:noFill/>
                      <a:ln>
                        <a:noFill/>
                      </a:ln>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Basic Layout">
  <p:cSld name="4_Basic Layout">
    <p:spTree>
      <p:nvGrpSpPr>
        <p:cNvPr id="16" name="Shape 16"/>
        <p:cNvGrpSpPr/>
        <p:nvPr/>
      </p:nvGrpSpPr>
      <p:grpSpPr>
        <a:xfrm>
          <a:off x="0" y="0"/>
          <a:ext cx="0" cy="0"/>
          <a:chOff x="0" y="0"/>
          <a:chExt cx="0" cy="0"/>
        </a:xfrm>
      </p:grpSpPr>
      <p:sp>
        <p:nvSpPr>
          <p:cNvPr id="17" name="Google Shape;17;p49"/>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8" name="Google Shape;18;p49"/>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Images and Contents Layout">
  <p:cSld name="2_Images and Contents Layout">
    <p:spTree>
      <p:nvGrpSpPr>
        <p:cNvPr id="19" name="Shape 19"/>
        <p:cNvGrpSpPr/>
        <p:nvPr/>
      </p:nvGrpSpPr>
      <p:grpSpPr>
        <a:xfrm>
          <a:off x="0" y="0"/>
          <a:ext cx="0" cy="0"/>
          <a:chOff x="0" y="0"/>
          <a:chExt cx="0" cy="0"/>
        </a:xfrm>
      </p:grpSpPr>
      <p:sp>
        <p:nvSpPr>
          <p:cNvPr id="20" name="Google Shape;20;p50"/>
          <p:cNvSpPr txBox="1"/>
          <p:nvPr>
            <p:ph idx="1" type="body"/>
          </p:nvPr>
        </p:nvSpPr>
        <p:spPr>
          <a:xfrm>
            <a:off x="0" y="181632"/>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1" name="Google Shape;21;p50"/>
          <p:cNvSpPr txBox="1"/>
          <p:nvPr>
            <p:ph idx="2" type="body"/>
          </p:nvPr>
        </p:nvSpPr>
        <p:spPr>
          <a:xfrm>
            <a:off x="0" y="75769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2" name="Google Shape;22;p50"/>
          <p:cNvSpPr/>
          <p:nvPr/>
        </p:nvSpPr>
        <p:spPr>
          <a:xfrm>
            <a:off x="0" y="1759754"/>
            <a:ext cx="9144000" cy="2211387"/>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D:\Fullppt\PNG이미지\핸드폰2.png" id="23" name="Google Shape;23;p50"/>
          <p:cNvPicPr preferRelativeResize="0"/>
          <p:nvPr/>
        </p:nvPicPr>
        <p:blipFill rotWithShape="1">
          <a:blip r:embed="rId2">
            <a:alphaModFix/>
          </a:blip>
          <a:srcRect b="0" l="0" r="0" t="0"/>
          <a:stretch/>
        </p:blipFill>
        <p:spPr>
          <a:xfrm>
            <a:off x="6023208" y="1042230"/>
            <a:ext cx="2869272" cy="3474631"/>
          </a:xfrm>
          <a:prstGeom prst="rect">
            <a:avLst/>
          </a:prstGeom>
          <a:noFill/>
          <a:ln>
            <a:noFill/>
          </a:ln>
        </p:spPr>
      </p:pic>
      <p:sp>
        <p:nvSpPr>
          <p:cNvPr id="24" name="Google Shape;24;p50"/>
          <p:cNvSpPr/>
          <p:nvPr>
            <p:ph idx="3" type="pic"/>
          </p:nvPr>
        </p:nvSpPr>
        <p:spPr>
          <a:xfrm>
            <a:off x="7380312" y="1175233"/>
            <a:ext cx="1008112" cy="2556104"/>
          </a:xfrm>
          <a:prstGeom prst="rect">
            <a:avLst/>
          </a:prstGeom>
          <a:solidFill>
            <a:srgbClr val="F2F2F2"/>
          </a:solidFill>
          <a:ln>
            <a:noFill/>
          </a:ln>
        </p:spPr>
      </p:sp>
      <p:sp>
        <p:nvSpPr>
          <p:cNvPr id="25" name="Google Shape;25;p50"/>
          <p:cNvSpPr/>
          <p:nvPr>
            <p:ph idx="4" type="pic"/>
          </p:nvPr>
        </p:nvSpPr>
        <p:spPr>
          <a:xfrm>
            <a:off x="5643269" y="1261134"/>
            <a:ext cx="1654766" cy="2556104"/>
          </a:xfrm>
          <a:prstGeom prst="rect">
            <a:avLst/>
          </a:prstGeom>
          <a:solidFill>
            <a:srgbClr val="F2F2F2"/>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Agenda Layout">
  <p:cSld name="1_Agenda Layout">
    <p:spTree>
      <p:nvGrpSpPr>
        <p:cNvPr id="26" name="Shape 26"/>
        <p:cNvGrpSpPr/>
        <p:nvPr/>
      </p:nvGrpSpPr>
      <p:grpSpPr>
        <a:xfrm>
          <a:off x="0" y="0"/>
          <a:ext cx="0" cy="0"/>
          <a:chOff x="0" y="0"/>
          <a:chExt cx="0" cy="0"/>
        </a:xfrm>
      </p:grpSpPr>
      <p:sp>
        <p:nvSpPr>
          <p:cNvPr id="27" name="Google Shape;27;p53"/>
          <p:cNvSpPr/>
          <p:nvPr/>
        </p:nvSpPr>
        <p:spPr>
          <a:xfrm>
            <a:off x="-2604" y="0"/>
            <a:ext cx="1584176"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aphicFrame>
        <p:nvGraphicFramePr>
          <p:cNvPr id="28" name="Google Shape;28;p53"/>
          <p:cNvGraphicFramePr/>
          <p:nvPr/>
        </p:nvGraphicFramePr>
        <p:xfrm>
          <a:off x="7179563" y="3228975"/>
          <a:ext cx="1933575" cy="1914525"/>
        </p:xfrm>
        <a:graphic>
          <a:graphicData uri="http://schemas.openxmlformats.org/presentationml/2006/ole">
            <mc:AlternateContent>
              <mc:Choice Requires="v">
                <p:oleObj r:id="rId3" imgH="1914525" imgW="1933575" progId="" spid="_x0000_s1">
                  <p:embed/>
                </p:oleObj>
              </mc:Choice>
              <mc:Fallback>
                <p:oleObj r:id="rId4" imgH="1914525" imgW="1933575" progId="">
                  <p:embed/>
                  <p:pic>
                    <p:nvPicPr>
                      <p:cNvPr id="28" name="Google Shape;28;p53"/>
                      <p:cNvPicPr preferRelativeResize="0"/>
                      <p:nvPr/>
                    </p:nvPicPr>
                    <p:blipFill rotWithShape="1">
                      <a:blip r:embed="rId5">
                        <a:alphaModFix/>
                      </a:blip>
                      <a:srcRect b="0" l="0" r="0" t="0"/>
                      <a:stretch/>
                    </p:blipFill>
                    <p:spPr>
                      <a:xfrm>
                        <a:off x="7179563" y="3228975"/>
                        <a:ext cx="1933575" cy="1914525"/>
                      </a:xfrm>
                      <a:prstGeom prst="rect">
                        <a:avLst/>
                      </a:prstGeom>
                      <a:noFill/>
                      <a:ln>
                        <a:noFill/>
                      </a:ln>
                    </p:spPr>
                  </p:pic>
                </p:oleObj>
              </mc:Fallback>
            </mc:AlternateContent>
          </a:graphicData>
        </a:graphic>
      </p:graphicFrame>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asic Layout">
  <p:cSld name="3_Basic Layout">
    <p:spTree>
      <p:nvGrpSpPr>
        <p:cNvPr id="29" name="Shape 29"/>
        <p:cNvGrpSpPr/>
        <p:nvPr/>
      </p:nvGrpSpPr>
      <p:grpSpPr>
        <a:xfrm>
          <a:off x="0" y="0"/>
          <a:ext cx="0" cy="0"/>
          <a:chOff x="0" y="0"/>
          <a:chExt cx="0" cy="0"/>
        </a:xfrm>
      </p:grpSpPr>
      <p:sp>
        <p:nvSpPr>
          <p:cNvPr id="30" name="Google Shape;30;p55"/>
          <p:cNvSpPr/>
          <p:nvPr/>
        </p:nvSpPr>
        <p:spPr>
          <a:xfrm>
            <a:off x="0" y="3399842"/>
            <a:ext cx="9144000" cy="1743658"/>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1" name="Google Shape;31;p5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2" name="Google Shape;32;p55"/>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3" name="Google Shape;33;p55"/>
          <p:cNvSpPr/>
          <p:nvPr/>
        </p:nvSpPr>
        <p:spPr>
          <a:xfrm>
            <a:off x="4043561" y="2859782"/>
            <a:ext cx="1080120" cy="1080120"/>
          </a:xfrm>
          <a:prstGeom prst="ellipse">
            <a:avLst/>
          </a:prstGeom>
          <a:solidFill>
            <a:schemeClr val="lt1"/>
          </a:solidFill>
          <a:ln cap="flat" cmpd="sng" w="635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aphicFrame>
        <p:nvGraphicFramePr>
          <p:cNvPr id="34" name="Google Shape;34;p55"/>
          <p:cNvGraphicFramePr/>
          <p:nvPr/>
        </p:nvGraphicFramePr>
        <p:xfrm>
          <a:off x="4218748" y="3077490"/>
          <a:ext cx="706503" cy="699542"/>
        </p:xfrm>
        <a:graphic>
          <a:graphicData uri="http://schemas.openxmlformats.org/presentationml/2006/ole">
            <mc:AlternateContent>
              <mc:Choice Requires="v">
                <p:oleObj r:id="rId3" imgH="699542" imgW="706503" progId="" spid="_x0000_s1">
                  <p:embed/>
                </p:oleObj>
              </mc:Choice>
              <mc:Fallback>
                <p:oleObj r:id="rId4" imgH="699542" imgW="706503" progId="">
                  <p:embed/>
                  <p:pic>
                    <p:nvPicPr>
                      <p:cNvPr id="34" name="Google Shape;34;p55"/>
                      <p:cNvPicPr preferRelativeResize="0"/>
                      <p:nvPr/>
                    </p:nvPicPr>
                    <p:blipFill rotWithShape="1">
                      <a:blip r:embed="rId5">
                        <a:alphaModFix/>
                      </a:blip>
                      <a:srcRect b="0" l="0" r="0" t="0"/>
                      <a:stretch/>
                    </p:blipFill>
                    <p:spPr>
                      <a:xfrm>
                        <a:off x="4218748" y="3077490"/>
                        <a:ext cx="706503" cy="699542"/>
                      </a:xfrm>
                      <a:prstGeom prst="rect">
                        <a:avLst/>
                      </a:prstGeom>
                      <a:noFill/>
                      <a:ln>
                        <a:noFill/>
                      </a:ln>
                    </p:spPr>
                  </p:pic>
                </p:oleObj>
              </mc:Fallback>
            </mc:AlternateContent>
          </a:graphicData>
        </a:graphic>
      </p:graphicFrame>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s and Contents Layout">
  <p:cSld name="Images and Contents Layout">
    <p:bg>
      <p:bgPr>
        <a:solidFill>
          <a:schemeClr val="lt1"/>
        </a:solidFill>
      </p:bgPr>
    </p:bg>
    <p:spTree>
      <p:nvGrpSpPr>
        <p:cNvPr id="35" name="Shape 35"/>
        <p:cNvGrpSpPr/>
        <p:nvPr/>
      </p:nvGrpSpPr>
      <p:grpSpPr>
        <a:xfrm>
          <a:off x="0" y="0"/>
          <a:ext cx="0" cy="0"/>
          <a:chOff x="0" y="0"/>
          <a:chExt cx="0" cy="0"/>
        </a:xfrm>
      </p:grpSpPr>
      <p:sp>
        <p:nvSpPr>
          <p:cNvPr id="36" name="Google Shape;36;p56"/>
          <p:cNvSpPr/>
          <p:nvPr/>
        </p:nvSpPr>
        <p:spPr>
          <a:xfrm>
            <a:off x="143508" y="92609"/>
            <a:ext cx="8856984" cy="4958283"/>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7" name="Google Shape;37;p56"/>
          <p:cNvSpPr txBox="1"/>
          <p:nvPr>
            <p:ph idx="1" type="body"/>
          </p:nvPr>
        </p:nvSpPr>
        <p:spPr>
          <a:xfrm>
            <a:off x="0" y="181632"/>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chemeClr val="lt1"/>
              </a:buClr>
              <a:buSzPts val="3600"/>
              <a:buFont typeface="Arial"/>
              <a:buNone/>
              <a:defRPr b="0" i="0" sz="36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8" name="Google Shape;38;p56"/>
          <p:cNvSpPr txBox="1"/>
          <p:nvPr>
            <p:ph idx="2" type="body"/>
          </p:nvPr>
        </p:nvSpPr>
        <p:spPr>
          <a:xfrm>
            <a:off x="0" y="75769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9" name="Google Shape;39;p56"/>
          <p:cNvSpPr/>
          <p:nvPr>
            <p:ph idx="3" type="pic"/>
          </p:nvPr>
        </p:nvSpPr>
        <p:spPr>
          <a:xfrm>
            <a:off x="0" y="1347774"/>
            <a:ext cx="2160240" cy="1872048"/>
          </a:xfrm>
          <a:prstGeom prst="rect">
            <a:avLst/>
          </a:prstGeom>
          <a:solidFill>
            <a:srgbClr val="F2F2F2"/>
          </a:solidFill>
          <a:ln>
            <a:noFill/>
          </a:ln>
        </p:spPr>
      </p:sp>
      <p:sp>
        <p:nvSpPr>
          <p:cNvPr id="40" name="Google Shape;40;p56"/>
          <p:cNvSpPr/>
          <p:nvPr>
            <p:ph idx="4" type="pic"/>
          </p:nvPr>
        </p:nvSpPr>
        <p:spPr>
          <a:xfrm>
            <a:off x="2327920" y="1347774"/>
            <a:ext cx="2160240" cy="1872048"/>
          </a:xfrm>
          <a:prstGeom prst="rect">
            <a:avLst/>
          </a:prstGeom>
          <a:solidFill>
            <a:srgbClr val="F2F2F2"/>
          </a:solidFill>
          <a:ln>
            <a:noFill/>
          </a:ln>
        </p:spPr>
      </p:sp>
      <p:sp>
        <p:nvSpPr>
          <p:cNvPr id="41" name="Google Shape;41;p56"/>
          <p:cNvSpPr/>
          <p:nvPr>
            <p:ph idx="5" type="pic"/>
          </p:nvPr>
        </p:nvSpPr>
        <p:spPr>
          <a:xfrm>
            <a:off x="4655840" y="1347774"/>
            <a:ext cx="2160240" cy="1872048"/>
          </a:xfrm>
          <a:prstGeom prst="rect">
            <a:avLst/>
          </a:prstGeom>
          <a:solidFill>
            <a:srgbClr val="F2F2F2"/>
          </a:solidFill>
          <a:ln>
            <a:noFill/>
          </a:ln>
        </p:spPr>
      </p:sp>
      <p:sp>
        <p:nvSpPr>
          <p:cNvPr id="42" name="Google Shape;42;p56"/>
          <p:cNvSpPr/>
          <p:nvPr>
            <p:ph idx="6" type="pic"/>
          </p:nvPr>
        </p:nvSpPr>
        <p:spPr>
          <a:xfrm>
            <a:off x="6983760" y="1347774"/>
            <a:ext cx="2160240" cy="1872048"/>
          </a:xfrm>
          <a:prstGeom prst="rect">
            <a:avLst/>
          </a:prstGeom>
          <a:solidFill>
            <a:srgbClr val="F2F2F2"/>
          </a:solidFill>
          <a:ln>
            <a:noFill/>
          </a:ln>
        </p:spPr>
      </p:sp>
      <p:sp>
        <p:nvSpPr>
          <p:cNvPr id="43" name="Google Shape;43;p56"/>
          <p:cNvSpPr/>
          <p:nvPr/>
        </p:nvSpPr>
        <p:spPr>
          <a:xfrm>
            <a:off x="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 name="Google Shape;44;p56"/>
          <p:cNvSpPr/>
          <p:nvPr/>
        </p:nvSpPr>
        <p:spPr>
          <a:xfrm>
            <a:off x="232800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5" name="Google Shape;45;p56"/>
          <p:cNvSpPr/>
          <p:nvPr/>
        </p:nvSpPr>
        <p:spPr>
          <a:xfrm>
            <a:off x="465600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 name="Google Shape;46;p56"/>
          <p:cNvSpPr/>
          <p:nvPr/>
        </p:nvSpPr>
        <p:spPr>
          <a:xfrm>
            <a:off x="6984000" y="3219822"/>
            <a:ext cx="2160000" cy="158417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Images and Contents Layout">
  <p:cSld name="1_Images and Contents Layout">
    <p:spTree>
      <p:nvGrpSpPr>
        <p:cNvPr id="47" name="Shape 47"/>
        <p:cNvGrpSpPr/>
        <p:nvPr/>
      </p:nvGrpSpPr>
      <p:grpSpPr>
        <a:xfrm>
          <a:off x="0" y="0"/>
          <a:ext cx="0" cy="0"/>
          <a:chOff x="0" y="0"/>
          <a:chExt cx="0" cy="0"/>
        </a:xfrm>
      </p:grpSpPr>
      <p:sp>
        <p:nvSpPr>
          <p:cNvPr id="48" name="Google Shape;48;p57"/>
          <p:cNvSpPr/>
          <p:nvPr/>
        </p:nvSpPr>
        <p:spPr>
          <a:xfrm>
            <a:off x="0" y="2932113"/>
            <a:ext cx="9144000" cy="2211387"/>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9" name="Google Shape;49;p57"/>
          <p:cNvSpPr txBox="1"/>
          <p:nvPr>
            <p:ph idx="1" type="body"/>
          </p:nvPr>
        </p:nvSpPr>
        <p:spPr>
          <a:xfrm>
            <a:off x="0" y="181632"/>
            <a:ext cx="9144000" cy="576064"/>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720"/>
              </a:spcBef>
              <a:spcAft>
                <a:spcPts val="0"/>
              </a:spcAft>
              <a:buClr>
                <a:srgbClr val="3F3F3F"/>
              </a:buClr>
              <a:buSzPts val="3600"/>
              <a:buFont typeface="Arial"/>
              <a:buNone/>
              <a:defRPr b="0" i="0" sz="36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0" name="Google Shape;50;p57"/>
          <p:cNvSpPr txBox="1"/>
          <p:nvPr>
            <p:ph idx="2" type="body"/>
          </p:nvPr>
        </p:nvSpPr>
        <p:spPr>
          <a:xfrm>
            <a:off x="0" y="757696"/>
            <a:ext cx="9144000" cy="288032"/>
          </a:xfrm>
          <a:prstGeom prst="rect">
            <a:avLst/>
          </a:prstGeom>
          <a:noFill/>
          <a:ln>
            <a:noFill/>
          </a:ln>
        </p:spPr>
        <p:txBody>
          <a:bodyPr anchorCtr="0" anchor="ctr" bIns="45700" lIns="91425" spcFirstLastPara="1" rIns="91425" wrap="square" tIns="45700">
            <a:noAutofit/>
          </a:bodyPr>
          <a:lstStyle>
            <a:lvl1pPr indent="-228600" lvl="0" marL="457200" marR="0" rtl="0" algn="ctr">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descr="D:\Fullppt\005-PNG이미지\노트북.png" id="51" name="Google Shape;51;p57"/>
          <p:cNvPicPr preferRelativeResize="0"/>
          <p:nvPr/>
        </p:nvPicPr>
        <p:blipFill rotWithShape="1">
          <a:blip r:embed="rId2">
            <a:alphaModFix/>
          </a:blip>
          <a:srcRect b="0" l="0" r="0" t="0"/>
          <a:stretch/>
        </p:blipFill>
        <p:spPr>
          <a:xfrm>
            <a:off x="2555776" y="1131590"/>
            <a:ext cx="7230270" cy="3677432"/>
          </a:xfrm>
          <a:prstGeom prst="rect">
            <a:avLst/>
          </a:prstGeom>
          <a:noFill/>
          <a:ln>
            <a:noFill/>
          </a:ln>
        </p:spPr>
      </p:pic>
      <p:sp>
        <p:nvSpPr>
          <p:cNvPr id="52" name="Google Shape;52;p57"/>
          <p:cNvSpPr/>
          <p:nvPr>
            <p:ph idx="3" type="pic"/>
          </p:nvPr>
        </p:nvSpPr>
        <p:spPr>
          <a:xfrm>
            <a:off x="4513480" y="1626257"/>
            <a:ext cx="3465217" cy="2562605"/>
          </a:xfrm>
          <a:prstGeom prst="rect">
            <a:avLst/>
          </a:prstGeom>
          <a:solidFill>
            <a:srgbClr val="F2F2F2"/>
          </a:solidFill>
          <a:ln>
            <a:noFill/>
          </a:ln>
        </p:spPr>
      </p:sp>
      <p:sp>
        <p:nvSpPr>
          <p:cNvPr id="53" name="Google Shape;53;p57"/>
          <p:cNvSpPr/>
          <p:nvPr/>
        </p:nvSpPr>
        <p:spPr>
          <a:xfrm>
            <a:off x="467544" y="3363838"/>
            <a:ext cx="3024336" cy="100811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Images and Contents Layout">
  <p:cSld name="4_Images and Contents Layout">
    <p:spTree>
      <p:nvGrpSpPr>
        <p:cNvPr id="54" name="Shape 54"/>
        <p:cNvGrpSpPr/>
        <p:nvPr/>
      </p:nvGrpSpPr>
      <p:grpSpPr>
        <a:xfrm>
          <a:off x="0" y="0"/>
          <a:ext cx="0" cy="0"/>
          <a:chOff x="0" y="0"/>
          <a:chExt cx="0" cy="0"/>
        </a:xfrm>
      </p:grpSpPr>
      <p:sp>
        <p:nvSpPr>
          <p:cNvPr id="55" name="Google Shape;55;p58"/>
          <p:cNvSpPr/>
          <p:nvPr>
            <p:ph idx="2" type="pic"/>
          </p:nvPr>
        </p:nvSpPr>
        <p:spPr>
          <a:xfrm>
            <a:off x="0" y="-1"/>
            <a:ext cx="3059832" cy="5143501"/>
          </a:xfrm>
          <a:prstGeom prst="rect">
            <a:avLst/>
          </a:prstGeom>
          <a:solidFill>
            <a:srgbClr val="F2F2F2"/>
          </a:solidFill>
          <a:ln>
            <a:noFill/>
          </a:ln>
        </p:spPr>
      </p:sp>
      <p:sp>
        <p:nvSpPr>
          <p:cNvPr id="56" name="Google Shape;56;p58"/>
          <p:cNvSpPr/>
          <p:nvPr/>
        </p:nvSpPr>
        <p:spPr>
          <a:xfrm>
            <a:off x="4860032" y="0"/>
            <a:ext cx="36000"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7" name="Google Shape;57;p58"/>
          <p:cNvSpPr/>
          <p:nvPr/>
        </p:nvSpPr>
        <p:spPr>
          <a:xfrm>
            <a:off x="4896032" y="1311750"/>
            <a:ext cx="180000" cy="252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4.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7.xml"/><Relationship Id="rId3"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44"/>
          <p:cNvPicPr preferRelativeResize="0"/>
          <p:nvPr/>
        </p:nvPicPr>
        <p:blipFill rotWithShape="1">
          <a:blip r:embed="rId1">
            <a:alphaModFix/>
          </a:blip>
          <a:srcRect b="0" l="0" r="0" t="0"/>
          <a:stretch/>
        </p:blipFill>
        <p:spPr>
          <a:xfrm>
            <a:off x="1963084" y="4561748"/>
            <a:ext cx="1803136" cy="378658"/>
          </a:xfrm>
          <a:prstGeom prst="rect">
            <a:avLst/>
          </a:prstGeom>
          <a:noFill/>
          <a:ln>
            <a:noFill/>
          </a:ln>
        </p:spPr>
      </p:pic>
      <p:sp>
        <p:nvSpPr>
          <p:cNvPr id="7" name="Google Shape;7;p44"/>
          <p:cNvSpPr txBox="1"/>
          <p:nvPr/>
        </p:nvSpPr>
        <p:spPr>
          <a:xfrm>
            <a:off x="3707904" y="4561748"/>
            <a:ext cx="3816424" cy="32316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700" u="none" cap="none" strike="noStrike">
                <a:solidFill>
                  <a:srgbClr val="000000"/>
                </a:solidFill>
                <a:latin typeface="Public Sans"/>
                <a:ea typeface="Public Sans"/>
                <a:cs typeface="Public Sans"/>
                <a:sym typeface="Public Sans"/>
              </a:rPr>
              <a:t>The European Commission's support for the production of this publication does not constitute an endorsement of the contents, which reflect the views only of the authors, and the Commission </a:t>
            </a:r>
            <a:endParaRPr/>
          </a:p>
          <a:p>
            <a:pPr indent="0" lvl="0" marL="0" marR="0" rtl="0" algn="l">
              <a:lnSpc>
                <a:spcPct val="100000"/>
              </a:lnSpc>
              <a:spcBef>
                <a:spcPts val="0"/>
              </a:spcBef>
              <a:spcAft>
                <a:spcPts val="0"/>
              </a:spcAft>
              <a:buNone/>
            </a:pPr>
            <a:r>
              <a:rPr b="0" i="0" lang="en-US" sz="700" u="none" cap="none" strike="noStrike">
                <a:solidFill>
                  <a:srgbClr val="000000"/>
                </a:solidFill>
                <a:latin typeface="Public Sans"/>
                <a:ea typeface="Public Sans"/>
                <a:cs typeface="Public Sans"/>
                <a:sym typeface="Public Sans"/>
              </a:rPr>
              <a:t>cannot be held responsible for any use which may be made of the information contained therein.</a:t>
            </a:r>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2" name="Shape 92"/>
        <p:cNvGrpSpPr/>
        <p:nvPr/>
      </p:nvGrpSpPr>
      <p:grpSpPr>
        <a:xfrm>
          <a:off x="0" y="0"/>
          <a:ext cx="0" cy="0"/>
          <a:chOff x="0" y="0"/>
          <a:chExt cx="0" cy="0"/>
        </a:xfrm>
      </p:grpSpPr>
      <p:pic>
        <p:nvPicPr>
          <p:cNvPr id="93" name="Google Shape;93;p46"/>
          <p:cNvPicPr preferRelativeResize="0"/>
          <p:nvPr/>
        </p:nvPicPr>
        <p:blipFill rotWithShape="1">
          <a:blip r:embed="rId1">
            <a:alphaModFix/>
          </a:blip>
          <a:srcRect b="0" l="0" r="0" t="0"/>
          <a:stretch/>
        </p:blipFill>
        <p:spPr>
          <a:xfrm>
            <a:off x="1963084" y="4561748"/>
            <a:ext cx="1803136" cy="378658"/>
          </a:xfrm>
          <a:prstGeom prst="rect">
            <a:avLst/>
          </a:prstGeom>
          <a:noFill/>
          <a:ln>
            <a:noFill/>
          </a:ln>
        </p:spPr>
      </p:pic>
      <p:sp>
        <p:nvSpPr>
          <p:cNvPr id="94" name="Google Shape;94;p46"/>
          <p:cNvSpPr txBox="1"/>
          <p:nvPr/>
        </p:nvSpPr>
        <p:spPr>
          <a:xfrm>
            <a:off x="3707904" y="4561748"/>
            <a:ext cx="3816424" cy="32316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700" u="none" cap="none" strike="noStrike">
                <a:solidFill>
                  <a:srgbClr val="000000"/>
                </a:solidFill>
                <a:latin typeface="Public Sans"/>
                <a:ea typeface="Public Sans"/>
                <a:cs typeface="Public Sans"/>
                <a:sym typeface="Public Sans"/>
              </a:rPr>
              <a:t>The European Commission's support for the production of this publication does not constitute an endorsement of the contents, which reflect the views only of the authors, and the Commission </a:t>
            </a:r>
            <a:endParaRPr/>
          </a:p>
          <a:p>
            <a:pPr indent="0" lvl="0" marL="0" marR="0" rtl="0" algn="l">
              <a:lnSpc>
                <a:spcPct val="100000"/>
              </a:lnSpc>
              <a:spcBef>
                <a:spcPts val="0"/>
              </a:spcBef>
              <a:spcAft>
                <a:spcPts val="0"/>
              </a:spcAft>
              <a:buNone/>
            </a:pPr>
            <a:r>
              <a:rPr b="0" i="0" lang="en-US" sz="700" u="none" cap="none" strike="noStrike">
                <a:solidFill>
                  <a:srgbClr val="000000"/>
                </a:solidFill>
                <a:latin typeface="Public Sans"/>
                <a:ea typeface="Public Sans"/>
                <a:cs typeface="Public Sans"/>
                <a:sym typeface="Public Sans"/>
              </a:rPr>
              <a:t>cannot be held responsible for any use which may be made of the information contained therein.</a:t>
            </a:r>
            <a:endParaRPr/>
          </a:p>
        </p:txBody>
      </p:sp>
    </p:spTree>
  </p:cSld>
  <p:clrMap accent1="accent1" accent2="accent2" accent3="accent3" accent4="accent4" accent5="accent5" accent6="accent6" bg1="lt1" bg2="dk2" tx1="dk1" tx2="lt2" folHlink="folHlink" hlink="hlink"/>
  <p:sldLayoutIdLst>
    <p:sldLayoutId id="214748366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3" name="Shape 103"/>
        <p:cNvGrpSpPr/>
        <p:nvPr/>
      </p:nvGrpSpPr>
      <p:grpSpPr>
        <a:xfrm>
          <a:off x="0" y="0"/>
          <a:ext cx="0" cy="0"/>
          <a:chOff x="0" y="0"/>
          <a:chExt cx="0" cy="0"/>
        </a:xfrm>
      </p:grpSpPr>
      <p:pic>
        <p:nvPicPr>
          <p:cNvPr id="104" name="Google Shape;104;p51"/>
          <p:cNvPicPr preferRelativeResize="0"/>
          <p:nvPr/>
        </p:nvPicPr>
        <p:blipFill rotWithShape="1">
          <a:blip r:embed="rId1">
            <a:alphaModFix/>
          </a:blip>
          <a:srcRect b="0" l="0" r="0" t="0"/>
          <a:stretch/>
        </p:blipFill>
        <p:spPr>
          <a:xfrm>
            <a:off x="1963084" y="4561748"/>
            <a:ext cx="1803136" cy="378658"/>
          </a:xfrm>
          <a:prstGeom prst="rect">
            <a:avLst/>
          </a:prstGeom>
          <a:noFill/>
          <a:ln>
            <a:noFill/>
          </a:ln>
        </p:spPr>
      </p:pic>
      <p:sp>
        <p:nvSpPr>
          <p:cNvPr id="105" name="Google Shape;105;p51"/>
          <p:cNvSpPr txBox="1"/>
          <p:nvPr/>
        </p:nvSpPr>
        <p:spPr>
          <a:xfrm>
            <a:off x="3707904" y="4561748"/>
            <a:ext cx="3816424" cy="32316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lang="en-US" sz="700">
                <a:solidFill>
                  <a:srgbClr val="000000"/>
                </a:solidFill>
                <a:latin typeface="Public Sans"/>
                <a:ea typeface="Public Sans"/>
                <a:cs typeface="Public Sans"/>
                <a:sym typeface="Public Sans"/>
              </a:rPr>
              <a:t>The European Commission's support for the production of this publication does not constitute an endorsement of the contents, which reflect the views only of the authors, and the Commission </a:t>
            </a:r>
            <a:endParaRPr/>
          </a:p>
          <a:p>
            <a:pPr indent="0" lvl="0" marL="0" marR="0" rtl="0" algn="l">
              <a:lnSpc>
                <a:spcPct val="100000"/>
              </a:lnSpc>
              <a:spcBef>
                <a:spcPts val="0"/>
              </a:spcBef>
              <a:spcAft>
                <a:spcPts val="0"/>
              </a:spcAft>
              <a:buNone/>
            </a:pPr>
            <a:r>
              <a:rPr lang="en-US" sz="700">
                <a:solidFill>
                  <a:srgbClr val="000000"/>
                </a:solidFill>
                <a:latin typeface="Public Sans"/>
                <a:ea typeface="Public Sans"/>
                <a:cs typeface="Public Sans"/>
                <a:sym typeface="Public Sans"/>
              </a:rPr>
              <a:t>cannot be held responsible for any use which may be made of the information contained therein.</a:t>
            </a:r>
            <a:endParaRPr/>
          </a:p>
        </p:txBody>
      </p:sp>
    </p:spTree>
  </p:cSld>
  <p:clrMap accent1="accent1" accent2="accent2" accent3="accent3" accent4="accent4" accent5="accent5" accent6="accent6" bg1="lt1" bg2="dk2" tx1="dk1" tx2="lt2" folHlink="folHlink" hlink="hlink"/>
  <p:sldLayoutIdLst>
    <p:sldLayoutId id="2147483668" r:id="rId2"/>
    <p:sldLayoutId id="214748366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youtube.com/watch?v=1Evwgu369J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6.xml"/><Relationship Id="rId3" Type="http://schemas.openxmlformats.org/officeDocument/2006/relationships/hyperlink" Target="http://www.projectspecial.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vmlDrawing" Target="../drawings/vmlDrawing5.vml"/><Relationship Id="rId4" Type="http://schemas.openxmlformats.org/officeDocument/2006/relationships/oleObject" Target="../embeddings/oleObject5.bin"/><Relationship Id="rId5" Type="http://schemas.openxmlformats.org/officeDocument/2006/relationships/oleObject" Target="../embeddings/oleObject5.bin"/><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txBox="1"/>
          <p:nvPr/>
        </p:nvSpPr>
        <p:spPr>
          <a:xfrm>
            <a:off x="2394012" y="2689477"/>
            <a:ext cx="4355976" cy="1080121"/>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400"/>
              <a:buFont typeface="Arial"/>
              <a:buNone/>
            </a:pPr>
            <a:r>
              <a:rPr b="0" i="0" lang="en-US" sz="3400" u="none" cap="none" strike="noStrike">
                <a:solidFill>
                  <a:schemeClr val="dk1"/>
                </a:solidFill>
                <a:latin typeface="Arial"/>
                <a:ea typeface="Arial"/>
                <a:cs typeface="Arial"/>
                <a:sym typeface="Arial"/>
              </a:rPr>
              <a:t>Soft Skills / Life Skills</a:t>
            </a:r>
            <a:endParaRPr b="0" i="0" sz="3400" u="none" cap="none" strike="noStrike">
              <a:solidFill>
                <a:schemeClr val="dk1"/>
              </a:solidFill>
              <a:latin typeface="Arial"/>
              <a:ea typeface="Arial"/>
              <a:cs typeface="Arial"/>
              <a:sym typeface="Arial"/>
            </a:endParaRPr>
          </a:p>
        </p:txBody>
      </p:sp>
      <p:sp>
        <p:nvSpPr>
          <p:cNvPr id="120" name="Google Shape;120;p2"/>
          <p:cNvSpPr txBox="1"/>
          <p:nvPr/>
        </p:nvSpPr>
        <p:spPr>
          <a:xfrm>
            <a:off x="2386466" y="3822128"/>
            <a:ext cx="4355828" cy="4888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1400"/>
              <a:buFont typeface="Arial"/>
              <a:buNone/>
            </a:pPr>
            <a:r>
              <a:rPr b="1" i="0" lang="en-US" sz="1400" u="none" cap="none" strike="noStrike">
                <a:solidFill>
                  <a:schemeClr val="dk1"/>
                </a:solidFill>
                <a:latin typeface="Arial"/>
                <a:ea typeface="Arial"/>
                <a:cs typeface="Arial"/>
                <a:sym typeface="Arial"/>
              </a:rPr>
              <a:t>By: Nýheimar Knowledge Center (NKC)</a:t>
            </a:r>
            <a:endParaRPr b="0" i="0" sz="1400" u="none" cap="none" strike="noStrike">
              <a:solidFill>
                <a:schemeClr val="dk1"/>
              </a:solidFill>
              <a:latin typeface="Arial"/>
              <a:ea typeface="Arial"/>
              <a:cs typeface="Arial"/>
              <a:sym typeface="Arial"/>
            </a:endParaRPr>
          </a:p>
        </p:txBody>
      </p:sp>
      <p:pic>
        <p:nvPicPr>
          <p:cNvPr id="121" name="Google Shape;121;p2"/>
          <p:cNvPicPr preferRelativeResize="0"/>
          <p:nvPr/>
        </p:nvPicPr>
        <p:blipFill rotWithShape="1">
          <a:blip r:embed="rId3">
            <a:alphaModFix/>
          </a:blip>
          <a:srcRect b="0" l="0" r="0" t="0"/>
          <a:stretch/>
        </p:blipFill>
        <p:spPr>
          <a:xfrm>
            <a:off x="1630382" y="4470780"/>
            <a:ext cx="1512168" cy="317245"/>
          </a:xfrm>
          <a:prstGeom prst="rect">
            <a:avLst/>
          </a:prstGeom>
          <a:noFill/>
          <a:ln>
            <a:noFill/>
          </a:ln>
        </p:spPr>
      </p:pic>
      <p:sp>
        <p:nvSpPr>
          <p:cNvPr id="122" name="Google Shape;122;p2"/>
          <p:cNvSpPr txBox="1"/>
          <p:nvPr/>
        </p:nvSpPr>
        <p:spPr>
          <a:xfrm>
            <a:off x="3059831" y="4310944"/>
            <a:ext cx="4680521" cy="627580"/>
          </a:xfrm>
          <a:prstGeom prst="rect">
            <a:avLst/>
          </a:prstGeom>
          <a:noFill/>
          <a:ln>
            <a:noFill/>
          </a:ln>
        </p:spPr>
        <p:txBody>
          <a:bodyPr anchorCtr="0" anchor="ctr" bIns="45700" lIns="91425" spcFirstLastPara="1" rIns="91425" wrap="square" tIns="45700">
            <a:noAutofit/>
          </a:bodyPr>
          <a:lstStyle/>
          <a:p>
            <a:pPr indent="0" lvl="0" marL="0" marR="0" rtl="0" algn="just">
              <a:spcBef>
                <a:spcPts val="0"/>
              </a:spcBef>
              <a:spcAft>
                <a:spcPts val="0"/>
              </a:spcAft>
              <a:buClr>
                <a:schemeClr val="dk1"/>
              </a:buClr>
              <a:buSzPts val="800"/>
              <a:buFont typeface="Arial"/>
              <a:buNone/>
            </a:pPr>
            <a:r>
              <a:rPr b="0" i="0" lang="en-US" sz="800" u="none" cap="none" strike="noStrike">
                <a:solidFill>
                  <a:schemeClr val="dk1"/>
                </a:solidFill>
                <a:latin typeface="Arial"/>
                <a:ea typeface="Arial"/>
                <a:cs typeface="Arial"/>
                <a:sym typeface="Aria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3"/>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Obstacles on your way towards the goal</a:t>
            </a:r>
            <a:endParaRPr sz="2800"/>
          </a:p>
        </p:txBody>
      </p:sp>
      <p:sp>
        <p:nvSpPr>
          <p:cNvPr id="304" name="Google Shape;304;p13"/>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What can you do?</a:t>
            </a:r>
            <a:endParaRPr/>
          </a:p>
        </p:txBody>
      </p:sp>
      <p:sp>
        <p:nvSpPr>
          <p:cNvPr id="305" name="Google Shape;305;p13"/>
          <p:cNvSpPr txBox="1"/>
          <p:nvPr/>
        </p:nvSpPr>
        <p:spPr>
          <a:xfrm>
            <a:off x="841709" y="1502839"/>
            <a:ext cx="7704900" cy="18162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a:solidFill>
                  <a:srgbClr val="3F3F3F"/>
                </a:solidFill>
              </a:rPr>
              <a:t>The SMART model </a:t>
            </a:r>
            <a:r>
              <a:rPr lang="en-US">
                <a:solidFill>
                  <a:srgbClr val="3F3F3F"/>
                </a:solidFill>
              </a:rPr>
              <a:t>makes it all look so easy! </a:t>
            </a:r>
            <a:endParaRPr/>
          </a:p>
          <a:p>
            <a:pPr indent="0" lvl="0" marL="0" marR="0" rtl="0" algn="just">
              <a:spcBef>
                <a:spcPts val="0"/>
              </a:spcBef>
              <a:spcAft>
                <a:spcPts val="0"/>
              </a:spcAft>
              <a:buNone/>
            </a:pPr>
            <a:r>
              <a:rPr lang="en-US">
                <a:solidFill>
                  <a:srgbClr val="3F3F3F"/>
                </a:solidFill>
              </a:rPr>
              <a:t>But there will probably be obstacles... </a:t>
            </a:r>
            <a:endParaRPr/>
          </a:p>
          <a:p>
            <a:pPr indent="0" lvl="0" marL="0" marR="0" rtl="0" algn="just">
              <a:spcBef>
                <a:spcPts val="0"/>
              </a:spcBef>
              <a:spcAft>
                <a:spcPts val="0"/>
              </a:spcAft>
              <a:buNone/>
            </a:pPr>
            <a:r>
              <a:t/>
            </a:r>
            <a:endParaRPr>
              <a:solidFill>
                <a:srgbClr val="3F3F3F"/>
              </a:solidFill>
            </a:endParaRPr>
          </a:p>
          <a:p>
            <a:pPr indent="0" lvl="0" marL="0" marR="0" rtl="0" algn="just">
              <a:spcBef>
                <a:spcPts val="0"/>
              </a:spcBef>
              <a:spcAft>
                <a:spcPts val="0"/>
              </a:spcAft>
              <a:buNone/>
            </a:pPr>
            <a:r>
              <a:t/>
            </a:r>
            <a:endParaRPr>
              <a:solidFill>
                <a:srgbClr val="3F3F3F"/>
              </a:solidFill>
            </a:endParaRPr>
          </a:p>
          <a:p>
            <a:pPr indent="0" lvl="0" marL="0" marR="0" rtl="0" algn="just">
              <a:spcBef>
                <a:spcPts val="0"/>
              </a:spcBef>
              <a:spcAft>
                <a:spcPts val="0"/>
              </a:spcAft>
              <a:buNone/>
            </a:pPr>
            <a:r>
              <a:t/>
            </a:r>
            <a:endParaRPr>
              <a:solidFill>
                <a:srgbClr val="3F3F3F"/>
              </a:solidFill>
            </a:endParaRPr>
          </a:p>
          <a:p>
            <a:pPr indent="0" lvl="0" marL="0" marR="0" rtl="0" algn="just">
              <a:spcBef>
                <a:spcPts val="0"/>
              </a:spcBef>
              <a:spcAft>
                <a:spcPts val="0"/>
              </a:spcAft>
              <a:buNone/>
            </a:pPr>
            <a:r>
              <a:t/>
            </a:r>
            <a:endParaRPr>
              <a:solidFill>
                <a:srgbClr val="3F3F3F"/>
              </a:solidFill>
            </a:endParaRPr>
          </a:p>
          <a:p>
            <a:pPr indent="0" lvl="0" marL="0" marR="0" rtl="0" algn="just">
              <a:spcBef>
                <a:spcPts val="0"/>
              </a:spcBef>
              <a:spcAft>
                <a:spcPts val="0"/>
              </a:spcAft>
              <a:buNone/>
            </a:pPr>
            <a:r>
              <a:rPr lang="en-US">
                <a:solidFill>
                  <a:srgbClr val="3F3F3F"/>
                </a:solidFill>
              </a:rPr>
              <a:t>Are there any tools out there to help you with that?</a:t>
            </a:r>
            <a:endParaRPr/>
          </a:p>
          <a:p>
            <a:pPr indent="0" lvl="0" marL="0" marR="0" rtl="0" algn="just">
              <a:spcBef>
                <a:spcPts val="0"/>
              </a:spcBef>
              <a:spcAft>
                <a:spcPts val="0"/>
              </a:spcAft>
              <a:buNone/>
            </a:pPr>
            <a:r>
              <a:rPr lang="en-US">
                <a:solidFill>
                  <a:srgbClr val="3F3F3F"/>
                </a:solidFill>
              </a:rPr>
              <a:t>Yes! </a:t>
            </a:r>
            <a:r>
              <a:rPr b="1" lang="en-US">
                <a:solidFill>
                  <a:srgbClr val="3F3F3F"/>
                </a:solidFill>
              </a:rPr>
              <a:t>The IDEAL model </a:t>
            </a:r>
            <a:r>
              <a:rPr lang="en-US">
                <a:solidFill>
                  <a:srgbClr val="3F3F3F"/>
                </a:solidFill>
              </a:rPr>
              <a:t>will guide you through the problem.</a:t>
            </a:r>
            <a:endParaRPr b="1">
              <a:solidFill>
                <a:srgbClr val="3F3F3F"/>
              </a:solidFill>
            </a:endParaRPr>
          </a:p>
        </p:txBody>
      </p:sp>
      <p:sp>
        <p:nvSpPr>
          <p:cNvPr id="306" name="Google Shape;306;p13"/>
          <p:cNvSpPr/>
          <p:nvPr/>
        </p:nvSpPr>
        <p:spPr>
          <a:xfrm>
            <a:off x="7337882" y="1310494"/>
            <a:ext cx="504056" cy="728210"/>
          </a:xfrm>
          <a:custGeom>
            <a:rect b="b" l="l" r="r" t="t"/>
            <a:pathLst>
              <a:path extrusionOk="0" h="3200962" w="2215656">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07" name="Google Shape;307;p13"/>
          <p:cNvSpPr/>
          <p:nvPr/>
        </p:nvSpPr>
        <p:spPr>
          <a:xfrm>
            <a:off x="7349753" y="2571750"/>
            <a:ext cx="657645" cy="728210"/>
          </a:xfrm>
          <a:custGeom>
            <a:rect b="b" l="l" r="r" t="t"/>
            <a:pathLst>
              <a:path extrusionOk="0" h="3200962" w="2890784">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14"/>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IDEAL</a:t>
            </a:r>
            <a:endParaRPr sz="2800"/>
          </a:p>
        </p:txBody>
      </p:sp>
      <p:sp>
        <p:nvSpPr>
          <p:cNvPr id="313" name="Google Shape;313;p14"/>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Problem Solving Model</a:t>
            </a:r>
            <a:endParaRPr/>
          </a:p>
        </p:txBody>
      </p:sp>
      <p:sp>
        <p:nvSpPr>
          <p:cNvPr id="314" name="Google Shape;314;p14"/>
          <p:cNvSpPr/>
          <p:nvPr/>
        </p:nvSpPr>
        <p:spPr>
          <a:xfrm>
            <a:off x="4061224" y="1203598"/>
            <a:ext cx="990802" cy="99080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315" name="Google Shape;315;p14"/>
          <p:cNvSpPr/>
          <p:nvPr/>
        </p:nvSpPr>
        <p:spPr>
          <a:xfrm rot="2160000">
            <a:off x="5020924" y="1965135"/>
            <a:ext cx="264268" cy="334396"/>
          </a:xfrm>
          <a:custGeom>
            <a:rect b="b" l="l" r="r" t="t"/>
            <a:pathLst>
              <a:path extrusionOk="0" h="413891" w="327092">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rgbClr val="BFBFBF"/>
          </a:solidFill>
          <a:ln>
            <a:noFill/>
          </a:ln>
        </p:spPr>
        <p:txBody>
          <a:bodyPr anchorCtr="0" anchor="ctr" bIns="82775" lIns="0" spcFirstLastPara="1" rIns="98125"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316" name="Google Shape;316;p14"/>
          <p:cNvSpPr/>
          <p:nvPr/>
        </p:nvSpPr>
        <p:spPr>
          <a:xfrm>
            <a:off x="5266192" y="2079058"/>
            <a:ext cx="990802" cy="99080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317" name="Google Shape;317;p14"/>
          <p:cNvSpPr/>
          <p:nvPr/>
        </p:nvSpPr>
        <p:spPr>
          <a:xfrm rot="-4320000">
            <a:off x="5401642" y="3108411"/>
            <a:ext cx="264268" cy="334397"/>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318" name="Google Shape;318;p14"/>
          <p:cNvSpPr/>
          <p:nvPr/>
        </p:nvSpPr>
        <p:spPr>
          <a:xfrm>
            <a:off x="4805935" y="3495584"/>
            <a:ext cx="990802" cy="99080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319" name="Google Shape;319;p14"/>
          <p:cNvSpPr/>
          <p:nvPr/>
        </p:nvSpPr>
        <p:spPr>
          <a:xfrm>
            <a:off x="4431970" y="3823786"/>
            <a:ext cx="264269" cy="334397"/>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320" name="Google Shape;320;p14"/>
          <p:cNvSpPr/>
          <p:nvPr/>
        </p:nvSpPr>
        <p:spPr>
          <a:xfrm>
            <a:off x="3316512" y="3495584"/>
            <a:ext cx="990802" cy="99080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321" name="Google Shape;321;p14"/>
          <p:cNvSpPr/>
          <p:nvPr/>
        </p:nvSpPr>
        <p:spPr>
          <a:xfrm rot="4320000">
            <a:off x="3451962" y="3122637"/>
            <a:ext cx="264269" cy="334397"/>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322" name="Google Shape;322;p14"/>
          <p:cNvSpPr/>
          <p:nvPr/>
        </p:nvSpPr>
        <p:spPr>
          <a:xfrm>
            <a:off x="2856255" y="2079058"/>
            <a:ext cx="990802" cy="99080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323" name="Google Shape;323;p14"/>
          <p:cNvSpPr/>
          <p:nvPr/>
        </p:nvSpPr>
        <p:spPr>
          <a:xfrm rot="-2160000">
            <a:off x="3815956" y="1973927"/>
            <a:ext cx="264268" cy="334396"/>
          </a:xfrm>
          <a:custGeom>
            <a:rect b="b" l="l" r="r" t="t"/>
            <a:pathLst>
              <a:path extrusionOk="0" h="413891" w="327092">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rgbClr val="BFBFBF"/>
          </a:solidFill>
          <a:ln>
            <a:noFill/>
          </a:ln>
        </p:spPr>
        <p:txBody>
          <a:bodyPr anchorCtr="0" anchor="ctr" bIns="82775" lIns="0" spcFirstLastPara="1" rIns="98125"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324" name="Google Shape;324;p14"/>
          <p:cNvSpPr/>
          <p:nvPr/>
        </p:nvSpPr>
        <p:spPr>
          <a:xfrm>
            <a:off x="4061224" y="2444656"/>
            <a:ext cx="990802" cy="99080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6BD70"/>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grpSp>
        <p:nvGrpSpPr>
          <p:cNvPr id="325" name="Google Shape;325;p14"/>
          <p:cNvGrpSpPr/>
          <p:nvPr/>
        </p:nvGrpSpPr>
        <p:grpSpPr>
          <a:xfrm>
            <a:off x="467544" y="2047738"/>
            <a:ext cx="2323459" cy="863358"/>
            <a:chOff x="803640" y="3362835"/>
            <a:chExt cx="2059657" cy="863358"/>
          </a:xfrm>
        </p:grpSpPr>
        <p:sp>
          <p:nvSpPr>
            <p:cNvPr id="326" name="Google Shape;326;p14"/>
            <p:cNvSpPr txBox="1"/>
            <p:nvPr/>
          </p:nvSpPr>
          <p:spPr>
            <a:xfrm>
              <a:off x="803640" y="3579862"/>
              <a:ext cx="2059657"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200">
                  <a:solidFill>
                    <a:srgbClr val="3F3F3F"/>
                  </a:solidFill>
                  <a:latin typeface="Arial"/>
                  <a:ea typeface="Arial"/>
                  <a:cs typeface="Arial"/>
                  <a:sym typeface="Arial"/>
                </a:rPr>
                <a:t>Look back and</a:t>
              </a:r>
              <a:r>
                <a:rPr i="1" lang="en-US" sz="1200">
                  <a:solidFill>
                    <a:srgbClr val="3F3F3F"/>
                  </a:solidFill>
                  <a:latin typeface="Arial"/>
                  <a:ea typeface="Arial"/>
                  <a:cs typeface="Arial"/>
                  <a:sym typeface="Arial"/>
                </a:rPr>
                <a:t> learn from this process</a:t>
              </a:r>
              <a:r>
                <a:rPr lang="en-US" sz="1200">
                  <a:solidFill>
                    <a:srgbClr val="3F3F3F"/>
                  </a:solidFill>
                  <a:latin typeface="Arial"/>
                  <a:ea typeface="Arial"/>
                  <a:cs typeface="Arial"/>
                  <a:sym typeface="Arial"/>
                </a:rPr>
                <a:t>! All experience is a lesson.</a:t>
              </a:r>
              <a:endParaRPr sz="1200">
                <a:solidFill>
                  <a:srgbClr val="3F3F3F"/>
                </a:solidFill>
                <a:latin typeface="Arial"/>
                <a:ea typeface="Arial"/>
                <a:cs typeface="Arial"/>
                <a:sym typeface="Arial"/>
              </a:endParaRPr>
            </a:p>
          </p:txBody>
        </p:sp>
        <p:sp>
          <p:nvSpPr>
            <p:cNvPr id="327" name="Google Shape;327;p14"/>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Look back</a:t>
              </a:r>
              <a:endParaRPr b="1" sz="1200">
                <a:solidFill>
                  <a:srgbClr val="3F3F3F"/>
                </a:solidFill>
                <a:latin typeface="Arial"/>
                <a:ea typeface="Arial"/>
                <a:cs typeface="Arial"/>
                <a:sym typeface="Arial"/>
              </a:endParaRPr>
            </a:p>
          </p:txBody>
        </p:sp>
      </p:grpSp>
      <p:grpSp>
        <p:nvGrpSpPr>
          <p:cNvPr id="328" name="Google Shape;328;p14"/>
          <p:cNvGrpSpPr/>
          <p:nvPr/>
        </p:nvGrpSpPr>
        <p:grpSpPr>
          <a:xfrm>
            <a:off x="5297074" y="1338233"/>
            <a:ext cx="3739422" cy="678692"/>
            <a:chOff x="803640" y="3362835"/>
            <a:chExt cx="2279093" cy="678692"/>
          </a:xfrm>
        </p:grpSpPr>
        <p:sp>
          <p:nvSpPr>
            <p:cNvPr id="329" name="Google Shape;329;p14"/>
            <p:cNvSpPr txBox="1"/>
            <p:nvPr/>
          </p:nvSpPr>
          <p:spPr>
            <a:xfrm>
              <a:off x="803640" y="3579862"/>
              <a:ext cx="227909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1200">
                  <a:solidFill>
                    <a:srgbClr val="3F3F3F"/>
                  </a:solidFill>
                  <a:latin typeface="Arial"/>
                  <a:ea typeface="Arial"/>
                  <a:cs typeface="Arial"/>
                  <a:sym typeface="Arial"/>
                </a:rPr>
                <a:t>The real problem </a:t>
              </a:r>
              <a:r>
                <a:rPr lang="en-US" sz="1200">
                  <a:solidFill>
                    <a:srgbClr val="3F3F3F"/>
                  </a:solidFill>
                  <a:latin typeface="Arial"/>
                  <a:ea typeface="Arial"/>
                  <a:cs typeface="Arial"/>
                  <a:sym typeface="Arial"/>
                </a:rPr>
                <a:t>can be something other than what we see right now. Careful if pointing out a culprit.</a:t>
              </a:r>
              <a:endParaRPr sz="1200">
                <a:solidFill>
                  <a:srgbClr val="3F3F3F"/>
                </a:solidFill>
                <a:latin typeface="Arial"/>
                <a:ea typeface="Arial"/>
                <a:cs typeface="Arial"/>
                <a:sym typeface="Arial"/>
              </a:endParaRPr>
            </a:p>
          </p:txBody>
        </p:sp>
        <p:sp>
          <p:nvSpPr>
            <p:cNvPr id="330" name="Google Shape;330;p14"/>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Identify</a:t>
              </a:r>
              <a:endParaRPr b="1" sz="1200">
                <a:solidFill>
                  <a:srgbClr val="3F3F3F"/>
                </a:solidFill>
                <a:latin typeface="Arial"/>
                <a:ea typeface="Arial"/>
                <a:cs typeface="Arial"/>
                <a:sym typeface="Arial"/>
              </a:endParaRPr>
            </a:p>
          </p:txBody>
        </p:sp>
      </p:grpSp>
      <p:grpSp>
        <p:nvGrpSpPr>
          <p:cNvPr id="331" name="Google Shape;331;p14"/>
          <p:cNvGrpSpPr/>
          <p:nvPr/>
        </p:nvGrpSpPr>
        <p:grpSpPr>
          <a:xfrm>
            <a:off x="6368937" y="2211388"/>
            <a:ext cx="2323658" cy="901277"/>
            <a:chOff x="803673" y="3526485"/>
            <a:chExt cx="2059833" cy="901277"/>
          </a:xfrm>
        </p:grpSpPr>
        <p:sp>
          <p:nvSpPr>
            <p:cNvPr id="332" name="Google Shape;332;p14"/>
            <p:cNvSpPr txBox="1"/>
            <p:nvPr/>
          </p:nvSpPr>
          <p:spPr>
            <a:xfrm>
              <a:off x="803706" y="3781262"/>
              <a:ext cx="20598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After finding out what the problem is, analyze </a:t>
              </a:r>
              <a:r>
                <a:rPr i="1" lang="en-US" sz="1200">
                  <a:solidFill>
                    <a:srgbClr val="3F3F3F"/>
                  </a:solidFill>
                  <a:latin typeface="Arial"/>
                  <a:ea typeface="Arial"/>
                  <a:cs typeface="Arial"/>
                  <a:sym typeface="Arial"/>
                </a:rPr>
                <a:t>what is causing it</a:t>
              </a:r>
              <a:endParaRPr i="1" sz="1200">
                <a:solidFill>
                  <a:srgbClr val="3F3F3F"/>
                </a:solidFill>
                <a:latin typeface="Arial"/>
                <a:ea typeface="Arial"/>
                <a:cs typeface="Arial"/>
                <a:sym typeface="Arial"/>
              </a:endParaRPr>
            </a:p>
          </p:txBody>
        </p:sp>
        <p:sp>
          <p:nvSpPr>
            <p:cNvPr id="333" name="Google Shape;333;p14"/>
            <p:cNvSpPr txBox="1"/>
            <p:nvPr/>
          </p:nvSpPr>
          <p:spPr>
            <a:xfrm>
              <a:off x="803673" y="3526485"/>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Define</a:t>
              </a:r>
              <a:endParaRPr b="1" sz="1200">
                <a:solidFill>
                  <a:srgbClr val="3F3F3F"/>
                </a:solidFill>
                <a:latin typeface="Arial"/>
                <a:ea typeface="Arial"/>
                <a:cs typeface="Arial"/>
                <a:sym typeface="Arial"/>
              </a:endParaRPr>
            </a:p>
          </p:txBody>
        </p:sp>
      </p:grpSp>
      <p:grpSp>
        <p:nvGrpSpPr>
          <p:cNvPr id="334" name="Google Shape;334;p14"/>
          <p:cNvGrpSpPr/>
          <p:nvPr/>
        </p:nvGrpSpPr>
        <p:grpSpPr>
          <a:xfrm>
            <a:off x="5868144" y="3493649"/>
            <a:ext cx="2323459" cy="863358"/>
            <a:chOff x="803640" y="3362835"/>
            <a:chExt cx="2059657" cy="863358"/>
          </a:xfrm>
        </p:grpSpPr>
        <p:sp>
          <p:nvSpPr>
            <p:cNvPr id="335" name="Google Shape;335;p14"/>
            <p:cNvSpPr txBox="1"/>
            <p:nvPr/>
          </p:nvSpPr>
          <p:spPr>
            <a:xfrm>
              <a:off x="803640" y="3579862"/>
              <a:ext cx="2059657"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What possible solutions are there, and </a:t>
              </a:r>
              <a:r>
                <a:rPr i="1" lang="en-US" sz="1200">
                  <a:solidFill>
                    <a:srgbClr val="3F3F3F"/>
                  </a:solidFill>
                  <a:latin typeface="Arial"/>
                  <a:ea typeface="Arial"/>
                  <a:cs typeface="Arial"/>
                  <a:sym typeface="Arial"/>
                </a:rPr>
                <a:t>which actions can you take </a:t>
              </a:r>
              <a:r>
                <a:rPr lang="en-US" sz="1200">
                  <a:solidFill>
                    <a:srgbClr val="3F3F3F"/>
                  </a:solidFill>
                  <a:latin typeface="Arial"/>
                  <a:ea typeface="Arial"/>
                  <a:cs typeface="Arial"/>
                  <a:sym typeface="Arial"/>
                </a:rPr>
                <a:t>(as a team)?</a:t>
              </a:r>
              <a:endParaRPr sz="1200">
                <a:solidFill>
                  <a:srgbClr val="3F3F3F"/>
                </a:solidFill>
                <a:latin typeface="Arial"/>
                <a:ea typeface="Arial"/>
                <a:cs typeface="Arial"/>
                <a:sym typeface="Arial"/>
              </a:endParaRPr>
            </a:p>
          </p:txBody>
        </p:sp>
        <p:sp>
          <p:nvSpPr>
            <p:cNvPr id="336" name="Google Shape;336;p14"/>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Explore</a:t>
              </a:r>
              <a:endParaRPr b="1" sz="1200">
                <a:solidFill>
                  <a:srgbClr val="3F3F3F"/>
                </a:solidFill>
                <a:latin typeface="Arial"/>
                <a:ea typeface="Arial"/>
                <a:cs typeface="Arial"/>
                <a:sym typeface="Arial"/>
              </a:endParaRPr>
            </a:p>
          </p:txBody>
        </p:sp>
      </p:grpSp>
      <p:grpSp>
        <p:nvGrpSpPr>
          <p:cNvPr id="337" name="Google Shape;337;p14"/>
          <p:cNvGrpSpPr/>
          <p:nvPr/>
        </p:nvGrpSpPr>
        <p:grpSpPr>
          <a:xfrm>
            <a:off x="891641" y="3465253"/>
            <a:ext cx="2323459" cy="863358"/>
            <a:chOff x="803640" y="3362835"/>
            <a:chExt cx="2059657" cy="863358"/>
          </a:xfrm>
        </p:grpSpPr>
        <p:sp>
          <p:nvSpPr>
            <p:cNvPr id="338" name="Google Shape;338;p14"/>
            <p:cNvSpPr txBox="1"/>
            <p:nvPr/>
          </p:nvSpPr>
          <p:spPr>
            <a:xfrm>
              <a:off x="803640" y="3579862"/>
              <a:ext cx="2059657"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i="1" lang="en-US" sz="1200">
                  <a:solidFill>
                    <a:srgbClr val="3F3F3F"/>
                  </a:solidFill>
                  <a:latin typeface="Arial"/>
                  <a:ea typeface="Arial"/>
                  <a:cs typeface="Arial"/>
                  <a:sym typeface="Arial"/>
                </a:rPr>
                <a:t>Choose an action </a:t>
              </a:r>
              <a:r>
                <a:rPr lang="en-US" sz="1200">
                  <a:solidFill>
                    <a:srgbClr val="3F3F3F"/>
                  </a:solidFill>
                  <a:latin typeface="Arial"/>
                  <a:ea typeface="Arial"/>
                  <a:cs typeface="Arial"/>
                  <a:sym typeface="Arial"/>
                </a:rPr>
                <a:t>and try it out. If it doesn’t solve the issue at hand, try the next one.</a:t>
              </a:r>
              <a:endParaRPr sz="1200">
                <a:solidFill>
                  <a:srgbClr val="3F3F3F"/>
                </a:solidFill>
                <a:latin typeface="Arial"/>
                <a:ea typeface="Arial"/>
                <a:cs typeface="Arial"/>
                <a:sym typeface="Arial"/>
              </a:endParaRPr>
            </a:p>
          </p:txBody>
        </p:sp>
        <p:sp>
          <p:nvSpPr>
            <p:cNvPr id="339" name="Google Shape;339;p14"/>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Action</a:t>
              </a:r>
              <a:endParaRPr b="1" sz="1200">
                <a:solidFill>
                  <a:srgbClr val="3F3F3F"/>
                </a:solidFill>
                <a:latin typeface="Arial"/>
                <a:ea typeface="Arial"/>
                <a:cs typeface="Arial"/>
                <a:sym typeface="Arial"/>
              </a:endParaRPr>
            </a:p>
          </p:txBody>
        </p:sp>
      </p:grpSp>
      <p:sp>
        <p:nvSpPr>
          <p:cNvPr id="340" name="Google Shape;340;p14"/>
          <p:cNvSpPr/>
          <p:nvPr/>
        </p:nvSpPr>
        <p:spPr>
          <a:xfrm rot="-5400000">
            <a:off x="4305129" y="2680445"/>
            <a:ext cx="518895" cy="519236"/>
          </a:xfrm>
          <a:custGeom>
            <a:rect b="b" l="l" r="r" t="t"/>
            <a:pathLst>
              <a:path extrusionOk="0" h="3187558" w="3185463">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41" name="Google Shape;341;p14"/>
          <p:cNvSpPr txBox="1"/>
          <p:nvPr/>
        </p:nvSpPr>
        <p:spPr>
          <a:xfrm>
            <a:off x="4367432" y="1284721"/>
            <a:ext cx="62469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I</a:t>
            </a:r>
            <a:endParaRPr sz="4800">
              <a:solidFill>
                <a:schemeClr val="lt1"/>
              </a:solidFill>
              <a:latin typeface="Jacques Francois Shadow"/>
              <a:ea typeface="Jacques Francois Shadow"/>
              <a:cs typeface="Jacques Francois Shadow"/>
              <a:sym typeface="Jacques Francois Shadow"/>
            </a:endParaRPr>
          </a:p>
        </p:txBody>
      </p:sp>
      <p:sp>
        <p:nvSpPr>
          <p:cNvPr id="342" name="Google Shape;342;p14"/>
          <p:cNvSpPr txBox="1"/>
          <p:nvPr/>
        </p:nvSpPr>
        <p:spPr>
          <a:xfrm>
            <a:off x="5470139" y="2176266"/>
            <a:ext cx="62469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D</a:t>
            </a:r>
            <a:endParaRPr sz="4800">
              <a:solidFill>
                <a:schemeClr val="lt1"/>
              </a:solidFill>
              <a:latin typeface="Jacques Francois Shadow"/>
              <a:ea typeface="Jacques Francois Shadow"/>
              <a:cs typeface="Jacques Francois Shadow"/>
              <a:sym typeface="Jacques Francois Shadow"/>
            </a:endParaRPr>
          </a:p>
        </p:txBody>
      </p:sp>
      <p:sp>
        <p:nvSpPr>
          <p:cNvPr id="343" name="Google Shape;343;p14"/>
          <p:cNvSpPr txBox="1"/>
          <p:nvPr/>
        </p:nvSpPr>
        <p:spPr>
          <a:xfrm>
            <a:off x="5021580" y="3603752"/>
            <a:ext cx="62469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E</a:t>
            </a:r>
            <a:endParaRPr sz="4800">
              <a:solidFill>
                <a:schemeClr val="lt1"/>
              </a:solidFill>
              <a:latin typeface="Jacques Francois Shadow"/>
              <a:ea typeface="Jacques Francois Shadow"/>
              <a:cs typeface="Jacques Francois Shadow"/>
              <a:sym typeface="Jacques Francois Shadow"/>
            </a:endParaRPr>
          </a:p>
        </p:txBody>
      </p:sp>
      <p:sp>
        <p:nvSpPr>
          <p:cNvPr id="344" name="Google Shape;344;p14"/>
          <p:cNvSpPr txBox="1"/>
          <p:nvPr/>
        </p:nvSpPr>
        <p:spPr>
          <a:xfrm>
            <a:off x="3499564" y="3575485"/>
            <a:ext cx="62469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A</a:t>
            </a:r>
            <a:endParaRPr sz="4800">
              <a:solidFill>
                <a:schemeClr val="lt1"/>
              </a:solidFill>
              <a:latin typeface="Jacques Francois Shadow"/>
              <a:ea typeface="Jacques Francois Shadow"/>
              <a:cs typeface="Jacques Francois Shadow"/>
              <a:sym typeface="Jacques Francois Shadow"/>
            </a:endParaRPr>
          </a:p>
        </p:txBody>
      </p:sp>
      <p:sp>
        <p:nvSpPr>
          <p:cNvPr id="345" name="Google Shape;345;p14"/>
          <p:cNvSpPr txBox="1"/>
          <p:nvPr/>
        </p:nvSpPr>
        <p:spPr>
          <a:xfrm>
            <a:off x="3065569" y="2176266"/>
            <a:ext cx="62469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L</a:t>
            </a:r>
            <a:endParaRPr sz="4800">
              <a:solidFill>
                <a:schemeClr val="lt1"/>
              </a:solidFill>
              <a:latin typeface="Jacques Francois Shadow"/>
              <a:ea typeface="Jacques Francois Shadow"/>
              <a:cs typeface="Jacques Francois Shadow"/>
              <a:sym typeface="Jacques Francois Shado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17"/>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SOCIAL SKILLS</a:t>
            </a:r>
            <a:endParaRPr/>
          </a:p>
        </p:txBody>
      </p:sp>
      <p:sp>
        <p:nvSpPr>
          <p:cNvPr id="351" name="Google Shape;351;p17"/>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What is it?</a:t>
            </a:r>
            <a:endParaRPr/>
          </a:p>
        </p:txBody>
      </p:sp>
      <p:sp>
        <p:nvSpPr>
          <p:cNvPr id="352" name="Google Shape;352;p17"/>
          <p:cNvSpPr txBox="1"/>
          <p:nvPr/>
        </p:nvSpPr>
        <p:spPr>
          <a:xfrm>
            <a:off x="827584" y="1347614"/>
            <a:ext cx="7632900" cy="954300"/>
          </a:xfrm>
          <a:prstGeom prst="rect">
            <a:avLst/>
          </a:prstGeom>
          <a:noFill/>
          <a:ln>
            <a:noFill/>
          </a:ln>
        </p:spPr>
        <p:txBody>
          <a:bodyPr anchorCtr="0" anchor="t" bIns="45700" lIns="91425" spcFirstLastPara="1" rIns="91425" wrap="square" tIns="45700">
            <a:spAutoFit/>
          </a:bodyPr>
          <a:lstStyle/>
          <a:p>
            <a:pPr indent="-317500" lvl="0" marL="457200" marR="0" rtl="0" algn="l">
              <a:spcBef>
                <a:spcPts val="0"/>
              </a:spcBef>
              <a:spcAft>
                <a:spcPts val="0"/>
              </a:spcAft>
              <a:buClr>
                <a:srgbClr val="3F3F3F"/>
              </a:buClr>
              <a:buSzPts val="1400"/>
              <a:buChar char="●"/>
            </a:pPr>
            <a:r>
              <a:rPr lang="en-US">
                <a:solidFill>
                  <a:srgbClr val="3F3F3F"/>
                </a:solidFill>
              </a:rPr>
              <a:t>Our </a:t>
            </a:r>
            <a:r>
              <a:rPr b="1" lang="en-US">
                <a:solidFill>
                  <a:srgbClr val="3F3F3F"/>
                </a:solidFill>
              </a:rPr>
              <a:t>social skills</a:t>
            </a:r>
            <a:r>
              <a:rPr lang="en-US">
                <a:solidFill>
                  <a:srgbClr val="3F3F3F"/>
                </a:solidFill>
              </a:rPr>
              <a:t> are the skills we have learned through communicating with  other people, and enable us to interact appropriately and capably in different social contexts</a:t>
            </a:r>
            <a:endParaRPr/>
          </a:p>
          <a:p>
            <a:pPr indent="-317500" lvl="0" marL="457200" marR="0" rtl="0" algn="l">
              <a:spcBef>
                <a:spcPts val="0"/>
              </a:spcBef>
              <a:spcAft>
                <a:spcPts val="0"/>
              </a:spcAft>
              <a:buClr>
                <a:srgbClr val="3F3F3F"/>
              </a:buClr>
              <a:buSzPts val="1400"/>
              <a:buChar char="●"/>
            </a:pPr>
            <a:r>
              <a:rPr lang="en-US">
                <a:solidFill>
                  <a:srgbClr val="3F3F3F"/>
                </a:solidFill>
              </a:rPr>
              <a:t>They include assertiveness, communication, conflict resolution, coping and the ability to regulate one’s behaviour and feelings</a:t>
            </a:r>
            <a:endParaRPr>
              <a:solidFill>
                <a:srgbClr val="3F3F3F"/>
              </a:solidFill>
            </a:endParaRPr>
          </a:p>
        </p:txBody>
      </p:sp>
      <p:sp>
        <p:nvSpPr>
          <p:cNvPr id="353" name="Google Shape;353;p17"/>
          <p:cNvSpPr/>
          <p:nvPr/>
        </p:nvSpPr>
        <p:spPr>
          <a:xfrm>
            <a:off x="4194207" y="3178441"/>
            <a:ext cx="755586" cy="609814"/>
          </a:xfrm>
          <a:custGeom>
            <a:rect b="b" l="l" r="r" t="t"/>
            <a:pathLst>
              <a:path extrusionOk="0" h="2669631" w="3307788">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18"/>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SOCIAL SKILLS</a:t>
            </a:r>
            <a:endParaRPr/>
          </a:p>
        </p:txBody>
      </p:sp>
      <p:sp>
        <p:nvSpPr>
          <p:cNvPr id="359" name="Google Shape;359;p18"/>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Benefits</a:t>
            </a:r>
            <a:endParaRPr sz="1800"/>
          </a:p>
        </p:txBody>
      </p:sp>
      <p:sp>
        <p:nvSpPr>
          <p:cNvPr id="360" name="Google Shape;360;p18"/>
          <p:cNvSpPr txBox="1"/>
          <p:nvPr/>
        </p:nvSpPr>
        <p:spPr>
          <a:xfrm>
            <a:off x="827584" y="1237890"/>
            <a:ext cx="7920900" cy="1385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a:solidFill>
                  <a:srgbClr val="434343"/>
                </a:solidFill>
              </a:rPr>
              <a:t>Having good social skills has countless benefits for you and your society!</a:t>
            </a:r>
            <a:endParaRPr>
              <a:solidFill>
                <a:srgbClr val="434343"/>
              </a:solidFill>
            </a:endParaRPr>
          </a:p>
          <a:p>
            <a:pPr indent="0" lvl="0" marL="0" marR="0" rtl="0" algn="l">
              <a:spcBef>
                <a:spcPts val="0"/>
              </a:spcBef>
              <a:spcAft>
                <a:spcPts val="0"/>
              </a:spcAft>
              <a:buNone/>
            </a:pPr>
            <a:r>
              <a:rPr lang="en-US">
                <a:solidFill>
                  <a:srgbClr val="434343"/>
                </a:solidFill>
              </a:rPr>
              <a:t>However, let‘s list two concrete points. By nurturing your social skills, you:</a:t>
            </a:r>
            <a:endParaRPr>
              <a:solidFill>
                <a:srgbClr val="434343"/>
              </a:solidFill>
            </a:endParaRPr>
          </a:p>
          <a:p>
            <a:pPr indent="0" lvl="0" marL="0" marR="0" rtl="0" algn="l">
              <a:spcBef>
                <a:spcPts val="0"/>
              </a:spcBef>
              <a:spcAft>
                <a:spcPts val="0"/>
              </a:spcAft>
              <a:buNone/>
            </a:pPr>
            <a:r>
              <a:t/>
            </a:r>
            <a:endParaRPr>
              <a:solidFill>
                <a:srgbClr val="434343"/>
              </a:solidFill>
            </a:endParaRPr>
          </a:p>
          <a:p>
            <a:pPr indent="-317500" lvl="0" marL="342900" marR="0" rtl="0" algn="l">
              <a:spcBef>
                <a:spcPts val="0"/>
              </a:spcBef>
              <a:spcAft>
                <a:spcPts val="0"/>
              </a:spcAft>
              <a:buClr>
                <a:srgbClr val="434343"/>
              </a:buClr>
              <a:buSzPts val="1400"/>
              <a:buAutoNum type="arabicPeriod"/>
            </a:pPr>
            <a:r>
              <a:rPr lang="en-US">
                <a:solidFill>
                  <a:srgbClr val="434343"/>
                </a:solidFill>
              </a:rPr>
              <a:t>improve your communication, and good communication is the key to progress</a:t>
            </a:r>
            <a:endParaRPr>
              <a:solidFill>
                <a:srgbClr val="434343"/>
              </a:solidFill>
            </a:endParaRPr>
          </a:p>
          <a:p>
            <a:pPr indent="-317500" lvl="0" marL="342900" marR="0" rtl="0" algn="l">
              <a:spcBef>
                <a:spcPts val="0"/>
              </a:spcBef>
              <a:spcAft>
                <a:spcPts val="0"/>
              </a:spcAft>
              <a:buClr>
                <a:srgbClr val="434343"/>
              </a:buClr>
              <a:buSzPts val="1400"/>
              <a:buAutoNum type="arabicPeriod"/>
            </a:pPr>
            <a:r>
              <a:rPr lang="en-US">
                <a:solidFill>
                  <a:srgbClr val="434343"/>
                </a:solidFill>
              </a:rPr>
              <a:t>improve your emotional intelligence</a:t>
            </a:r>
            <a:endParaRPr>
              <a:solidFill>
                <a:srgbClr val="434343"/>
              </a:solidFill>
            </a:endParaRPr>
          </a:p>
          <a:p>
            <a:pPr indent="-317500" lvl="0" marL="342900" marR="0" rtl="0" algn="l">
              <a:spcBef>
                <a:spcPts val="0"/>
              </a:spcBef>
              <a:spcAft>
                <a:spcPts val="0"/>
              </a:spcAft>
              <a:buClr>
                <a:srgbClr val="434343"/>
              </a:buClr>
              <a:buSzPts val="1400"/>
              <a:buAutoNum type="arabicPeriod"/>
            </a:pPr>
            <a:r>
              <a:rPr lang="en-US">
                <a:solidFill>
                  <a:srgbClr val="434343"/>
                </a:solidFill>
              </a:rPr>
              <a:t>empower yourself to be the protagonist of your own story, to make something happen!</a:t>
            </a:r>
            <a:endParaRPr>
              <a:solidFill>
                <a:srgbClr val="434343"/>
              </a:solidFill>
            </a:endParaRPr>
          </a:p>
        </p:txBody>
      </p:sp>
      <p:sp>
        <p:nvSpPr>
          <p:cNvPr id="361" name="Google Shape;361;p18"/>
          <p:cNvSpPr/>
          <p:nvPr/>
        </p:nvSpPr>
        <p:spPr>
          <a:xfrm>
            <a:off x="4194207" y="3178441"/>
            <a:ext cx="755586" cy="609814"/>
          </a:xfrm>
          <a:custGeom>
            <a:rect b="b" l="l" r="r" t="t"/>
            <a:pathLst>
              <a:path extrusionOk="0" h="2669631" w="3307788">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2" name="Google Shape;362;p18"/>
          <p:cNvSpPr/>
          <p:nvPr/>
        </p:nvSpPr>
        <p:spPr>
          <a:xfrm>
            <a:off x="3419872" y="3250972"/>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3" name="Google Shape;363;p18"/>
          <p:cNvSpPr/>
          <p:nvPr/>
        </p:nvSpPr>
        <p:spPr>
          <a:xfrm>
            <a:off x="2578850" y="3258788"/>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4" name="Google Shape;364;p18"/>
          <p:cNvSpPr/>
          <p:nvPr/>
        </p:nvSpPr>
        <p:spPr>
          <a:xfrm>
            <a:off x="5547668" y="3436915"/>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5" name="Google Shape;365;p18"/>
          <p:cNvSpPr/>
          <p:nvPr/>
        </p:nvSpPr>
        <p:spPr>
          <a:xfrm>
            <a:off x="6322003" y="3410147"/>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6" name="Google Shape;366;p18"/>
          <p:cNvSpPr/>
          <p:nvPr/>
        </p:nvSpPr>
        <p:spPr>
          <a:xfrm rot="10800000">
            <a:off x="2867333" y="3410147"/>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7" name="Google Shape;367;p18"/>
          <p:cNvSpPr/>
          <p:nvPr/>
        </p:nvSpPr>
        <p:spPr>
          <a:xfrm rot="10800000">
            <a:off x="5766392" y="3208062"/>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8" name="Google Shape;368;p18"/>
          <p:cNvSpPr/>
          <p:nvPr/>
        </p:nvSpPr>
        <p:spPr>
          <a:xfrm rot="10800000">
            <a:off x="6028535" y="3208062"/>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9" name="Google Shape;369;p18"/>
          <p:cNvSpPr/>
          <p:nvPr/>
        </p:nvSpPr>
        <p:spPr>
          <a:xfrm rot="10800000">
            <a:off x="3657593" y="3491164"/>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70" name="Google Shape;370;p18"/>
          <p:cNvSpPr/>
          <p:nvPr/>
        </p:nvSpPr>
        <p:spPr>
          <a:xfrm rot="10800000">
            <a:off x="2267909" y="3258788"/>
            <a:ext cx="219879" cy="469045"/>
          </a:xfrm>
          <a:custGeom>
            <a:rect b="b" l="l" r="r" t="t"/>
            <a:pathLst>
              <a:path extrusionOk="0" h="3959924" w="1856332">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71" name="Google Shape;371;p18"/>
          <p:cNvSpPr/>
          <p:nvPr/>
        </p:nvSpPr>
        <p:spPr>
          <a:xfrm>
            <a:off x="6745965" y="3323503"/>
            <a:ext cx="176460" cy="464752"/>
          </a:xfrm>
          <a:custGeom>
            <a:rect b="b" l="l" r="r" t="t"/>
            <a:pathLst>
              <a:path extrusionOk="0" h="3923699" w="1489775">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19"/>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3F3F3F"/>
              </a:buClr>
              <a:buSzPts val="2800"/>
              <a:buNone/>
            </a:pPr>
            <a:r>
              <a:rPr lang="en-US" sz="2800"/>
              <a:t>Four important social skills</a:t>
            </a:r>
            <a:endParaRPr sz="2800"/>
          </a:p>
        </p:txBody>
      </p:sp>
      <p:sp>
        <p:nvSpPr>
          <p:cNvPr id="377" name="Google Shape;377;p19"/>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3F3F3F"/>
              </a:buClr>
              <a:buSzPts val="1800"/>
              <a:buNone/>
            </a:pPr>
            <a:r>
              <a:rPr lang="en-US" sz="1800"/>
              <a:t>…for you to equip yourself with!</a:t>
            </a:r>
            <a:endParaRPr/>
          </a:p>
        </p:txBody>
      </p:sp>
      <p:sp>
        <p:nvSpPr>
          <p:cNvPr id="378" name="Google Shape;378;p19"/>
          <p:cNvSpPr/>
          <p:nvPr/>
        </p:nvSpPr>
        <p:spPr>
          <a:xfrm flipH="1">
            <a:off x="3345827" y="703817"/>
            <a:ext cx="648072" cy="648072"/>
          </a:xfrm>
          <a:prstGeom prst="ellipse">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79" name="Google Shape;379;p19"/>
          <p:cNvSpPr/>
          <p:nvPr/>
        </p:nvSpPr>
        <p:spPr>
          <a:xfrm flipH="1">
            <a:off x="2841771" y="2418039"/>
            <a:ext cx="648072" cy="648072"/>
          </a:xfrm>
          <a:prstGeom prst="ellipse">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80" name="Google Shape;380;p19"/>
          <p:cNvSpPr/>
          <p:nvPr/>
        </p:nvSpPr>
        <p:spPr>
          <a:xfrm flipH="1">
            <a:off x="2841771" y="1560928"/>
            <a:ext cx="648072" cy="648072"/>
          </a:xfrm>
          <a:prstGeom prst="ellipse">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81" name="Google Shape;381;p19"/>
          <p:cNvSpPr/>
          <p:nvPr/>
        </p:nvSpPr>
        <p:spPr>
          <a:xfrm flipH="1">
            <a:off x="3345827" y="3275151"/>
            <a:ext cx="648072" cy="648072"/>
          </a:xfrm>
          <a:prstGeom prst="ellipse">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82" name="Google Shape;382;p19"/>
          <p:cNvSpPr/>
          <p:nvPr/>
        </p:nvSpPr>
        <p:spPr>
          <a:xfrm flipH="1" rot="-2700000">
            <a:off x="3552307" y="3380062"/>
            <a:ext cx="244448" cy="438249"/>
          </a:xfrm>
          <a:custGeom>
            <a:rect b="b" l="l" r="r" t="t"/>
            <a:pathLst>
              <a:path extrusionOk="0" h="4001999" w="2232248">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383" name="Google Shape;383;p19"/>
          <p:cNvGrpSpPr/>
          <p:nvPr/>
        </p:nvGrpSpPr>
        <p:grpSpPr>
          <a:xfrm>
            <a:off x="995241" y="549521"/>
            <a:ext cx="2156275" cy="817191"/>
            <a:chOff x="558264" y="3362835"/>
            <a:chExt cx="2305033" cy="817191"/>
          </a:xfrm>
        </p:grpSpPr>
        <p:sp>
          <p:nvSpPr>
            <p:cNvPr id="384" name="Google Shape;384;p19"/>
            <p:cNvSpPr txBox="1"/>
            <p:nvPr/>
          </p:nvSpPr>
          <p:spPr>
            <a:xfrm>
              <a:off x="558264" y="3579862"/>
              <a:ext cx="2305033" cy="600164"/>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3F3F3F"/>
                  </a:solidFill>
                  <a:latin typeface="Arial"/>
                  <a:ea typeface="Arial"/>
                  <a:cs typeface="Arial"/>
                  <a:sym typeface="Arial"/>
                </a:rPr>
                <a:t>Express yourself! Share your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ideas and feelings and show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interest in </a:t>
              </a:r>
              <a:r>
                <a:rPr lang="en-US" sz="1100">
                  <a:solidFill>
                    <a:srgbClr val="3F3F3F"/>
                  </a:solidFill>
                </a:rPr>
                <a:t>others</a:t>
              </a:r>
              <a:r>
                <a:rPr lang="en-US" sz="1100">
                  <a:solidFill>
                    <a:srgbClr val="3F3F3F"/>
                  </a:solidFill>
                  <a:latin typeface="Arial"/>
                  <a:ea typeface="Arial"/>
                  <a:cs typeface="Arial"/>
                  <a:sym typeface="Arial"/>
                </a:rPr>
                <a:t>. </a:t>
              </a:r>
              <a:endParaRPr sz="1100">
                <a:solidFill>
                  <a:srgbClr val="3F3F3F"/>
                </a:solidFill>
                <a:latin typeface="Arial"/>
                <a:ea typeface="Arial"/>
                <a:cs typeface="Arial"/>
                <a:sym typeface="Arial"/>
              </a:endParaRPr>
            </a:p>
          </p:txBody>
        </p:sp>
        <p:sp>
          <p:nvSpPr>
            <p:cNvPr id="385" name="Google Shape;385;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Communication</a:t>
              </a:r>
              <a:endParaRPr b="1" sz="1200">
                <a:solidFill>
                  <a:srgbClr val="3F3F3F"/>
                </a:solidFill>
                <a:latin typeface="Arial"/>
                <a:ea typeface="Arial"/>
                <a:cs typeface="Arial"/>
                <a:sym typeface="Arial"/>
              </a:endParaRPr>
            </a:p>
          </p:txBody>
        </p:sp>
      </p:grpSp>
      <p:grpSp>
        <p:nvGrpSpPr>
          <p:cNvPr id="386" name="Google Shape;386;p19"/>
          <p:cNvGrpSpPr/>
          <p:nvPr/>
        </p:nvGrpSpPr>
        <p:grpSpPr>
          <a:xfrm>
            <a:off x="311675" y="1406632"/>
            <a:ext cx="2351140" cy="817191"/>
            <a:chOff x="349957" y="3362835"/>
            <a:chExt cx="2513341" cy="817191"/>
          </a:xfrm>
        </p:grpSpPr>
        <p:sp>
          <p:nvSpPr>
            <p:cNvPr id="387" name="Google Shape;387;p19"/>
            <p:cNvSpPr txBox="1"/>
            <p:nvPr/>
          </p:nvSpPr>
          <p:spPr>
            <a:xfrm>
              <a:off x="349957" y="3579862"/>
              <a:ext cx="2513341" cy="600164"/>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3F3F3F"/>
                  </a:solidFill>
                  <a:latin typeface="Arial"/>
                  <a:ea typeface="Arial"/>
                  <a:cs typeface="Arial"/>
                  <a:sym typeface="Arial"/>
                </a:rPr>
                <a:t>Listen actively, hold back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judgement. Show understanding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and empathetic body language. </a:t>
              </a:r>
              <a:endParaRPr sz="1100">
                <a:solidFill>
                  <a:srgbClr val="3F3F3F"/>
                </a:solidFill>
                <a:latin typeface="Arial"/>
                <a:ea typeface="Arial"/>
                <a:cs typeface="Arial"/>
                <a:sym typeface="Arial"/>
              </a:endParaRPr>
            </a:p>
          </p:txBody>
        </p:sp>
        <p:sp>
          <p:nvSpPr>
            <p:cNvPr id="388" name="Google Shape;388;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Empathy</a:t>
              </a:r>
              <a:endParaRPr b="1" sz="1200">
                <a:solidFill>
                  <a:srgbClr val="3F3F3F"/>
                </a:solidFill>
                <a:latin typeface="Arial"/>
                <a:ea typeface="Arial"/>
                <a:cs typeface="Arial"/>
                <a:sym typeface="Arial"/>
              </a:endParaRPr>
            </a:p>
          </p:txBody>
        </p:sp>
      </p:grpSp>
      <p:grpSp>
        <p:nvGrpSpPr>
          <p:cNvPr id="389" name="Google Shape;389;p19"/>
          <p:cNvGrpSpPr/>
          <p:nvPr/>
        </p:nvGrpSpPr>
        <p:grpSpPr>
          <a:xfrm>
            <a:off x="311674" y="2263743"/>
            <a:ext cx="2351141" cy="817191"/>
            <a:chOff x="349955" y="3362835"/>
            <a:chExt cx="2513342" cy="817191"/>
          </a:xfrm>
        </p:grpSpPr>
        <p:sp>
          <p:nvSpPr>
            <p:cNvPr id="390" name="Google Shape;390;p19"/>
            <p:cNvSpPr txBox="1"/>
            <p:nvPr/>
          </p:nvSpPr>
          <p:spPr>
            <a:xfrm>
              <a:off x="349955" y="3579862"/>
              <a:ext cx="2513342" cy="600164"/>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3F3F3F"/>
                  </a:solidFill>
                  <a:latin typeface="Arial"/>
                  <a:ea typeface="Arial"/>
                  <a:cs typeface="Arial"/>
                  <a:sym typeface="Arial"/>
                </a:rPr>
                <a:t>Don‘t be passive or aggressive.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Express yourself with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confidence and respect. </a:t>
              </a:r>
              <a:endParaRPr sz="1100">
                <a:solidFill>
                  <a:srgbClr val="3F3F3F"/>
                </a:solidFill>
                <a:latin typeface="Arial"/>
                <a:ea typeface="Arial"/>
                <a:cs typeface="Arial"/>
                <a:sym typeface="Arial"/>
              </a:endParaRPr>
            </a:p>
          </p:txBody>
        </p:sp>
        <p:sp>
          <p:nvSpPr>
            <p:cNvPr id="391" name="Google Shape;391;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Assertiveness</a:t>
              </a:r>
              <a:endParaRPr b="1" sz="1200">
                <a:solidFill>
                  <a:srgbClr val="3F3F3F"/>
                </a:solidFill>
                <a:latin typeface="Arial"/>
                <a:ea typeface="Arial"/>
                <a:cs typeface="Arial"/>
                <a:sym typeface="Arial"/>
              </a:endParaRPr>
            </a:p>
          </p:txBody>
        </p:sp>
      </p:grpSp>
      <p:grpSp>
        <p:nvGrpSpPr>
          <p:cNvPr id="392" name="Google Shape;392;p19"/>
          <p:cNvGrpSpPr/>
          <p:nvPr/>
        </p:nvGrpSpPr>
        <p:grpSpPr>
          <a:xfrm>
            <a:off x="419178" y="3120855"/>
            <a:ext cx="2697248" cy="986468"/>
            <a:chOff x="-20029" y="3362835"/>
            <a:chExt cx="2883327" cy="986468"/>
          </a:xfrm>
        </p:grpSpPr>
        <p:sp>
          <p:nvSpPr>
            <p:cNvPr id="393" name="Google Shape;393;p19"/>
            <p:cNvSpPr txBox="1"/>
            <p:nvPr/>
          </p:nvSpPr>
          <p:spPr>
            <a:xfrm>
              <a:off x="-20029" y="3579862"/>
              <a:ext cx="2883327" cy="76944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100">
                  <a:solidFill>
                    <a:srgbClr val="3F3F3F"/>
                  </a:solidFill>
                  <a:latin typeface="Arial"/>
                  <a:ea typeface="Arial"/>
                  <a:cs typeface="Arial"/>
                  <a:sym typeface="Arial"/>
                </a:rPr>
                <a:t>Don‘t be afraid of a conflict.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Through cooperation you will find a </a:t>
              </a:r>
              <a:endParaRPr/>
            </a:p>
            <a:p>
              <a:pPr indent="0" lvl="0" marL="0" marR="0" rtl="0" algn="r">
                <a:spcBef>
                  <a:spcPts val="0"/>
                </a:spcBef>
                <a:spcAft>
                  <a:spcPts val="0"/>
                </a:spcAft>
                <a:buNone/>
              </a:pPr>
              <a:r>
                <a:rPr lang="en-US" sz="1100">
                  <a:solidFill>
                    <a:srgbClr val="3F3F3F"/>
                  </a:solidFill>
                  <a:latin typeface="Arial"/>
                  <a:ea typeface="Arial"/>
                  <a:cs typeface="Arial"/>
                  <a:sym typeface="Arial"/>
                </a:rPr>
                <a:t>solution (remember the </a:t>
              </a:r>
              <a:r>
                <a:rPr i="1" lang="en-US" sz="1100">
                  <a:solidFill>
                    <a:srgbClr val="3F3F3F"/>
                  </a:solidFill>
                  <a:latin typeface="Arial"/>
                  <a:ea typeface="Arial"/>
                  <a:cs typeface="Arial"/>
                  <a:sym typeface="Arial"/>
                </a:rPr>
                <a:t>IDEAL</a:t>
              </a:r>
              <a:r>
                <a:rPr lang="en-US" sz="1100">
                  <a:solidFill>
                    <a:srgbClr val="3F3F3F"/>
                  </a:solidFill>
                  <a:latin typeface="Arial"/>
                  <a:ea typeface="Arial"/>
                  <a:cs typeface="Arial"/>
                  <a:sym typeface="Arial"/>
                </a:rPr>
                <a:t> </a:t>
              </a:r>
              <a:endParaRPr/>
            </a:p>
            <a:p>
              <a:pPr indent="0" lvl="0" marL="0" marR="0" rtl="0" algn="r">
                <a:spcBef>
                  <a:spcPts val="0"/>
                </a:spcBef>
                <a:spcAft>
                  <a:spcPts val="0"/>
                </a:spcAft>
                <a:buNone/>
              </a:pPr>
              <a:r>
                <a:rPr i="1" lang="en-US" sz="1100">
                  <a:solidFill>
                    <a:srgbClr val="3F3F3F"/>
                  </a:solidFill>
                  <a:latin typeface="Arial"/>
                  <a:ea typeface="Arial"/>
                  <a:cs typeface="Arial"/>
                  <a:sym typeface="Arial"/>
                </a:rPr>
                <a:t>problem solving model</a:t>
              </a:r>
              <a:r>
                <a:rPr lang="en-US" sz="1100">
                  <a:solidFill>
                    <a:srgbClr val="3F3F3F"/>
                  </a:solidFill>
                  <a:latin typeface="Arial"/>
                  <a:ea typeface="Arial"/>
                  <a:cs typeface="Arial"/>
                  <a:sym typeface="Arial"/>
                </a:rPr>
                <a:t>) </a:t>
              </a:r>
              <a:endParaRPr sz="1100">
                <a:solidFill>
                  <a:srgbClr val="3F3F3F"/>
                </a:solidFill>
                <a:latin typeface="Arial"/>
                <a:ea typeface="Arial"/>
                <a:cs typeface="Arial"/>
                <a:sym typeface="Arial"/>
              </a:endParaRPr>
            </a:p>
          </p:txBody>
        </p:sp>
        <p:sp>
          <p:nvSpPr>
            <p:cNvPr id="394" name="Google Shape;394;p19"/>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Conflict resolution</a:t>
              </a:r>
              <a:endParaRPr b="1" sz="1200">
                <a:solidFill>
                  <a:srgbClr val="3F3F3F"/>
                </a:solidFill>
                <a:latin typeface="Arial"/>
                <a:ea typeface="Arial"/>
                <a:cs typeface="Arial"/>
                <a:sym typeface="Arial"/>
              </a:endParaRPr>
            </a:p>
          </p:txBody>
        </p:sp>
      </p:grpSp>
      <p:sp>
        <p:nvSpPr>
          <p:cNvPr id="395" name="Google Shape;395;p19"/>
          <p:cNvSpPr/>
          <p:nvPr/>
        </p:nvSpPr>
        <p:spPr>
          <a:xfrm>
            <a:off x="4146757" y="987574"/>
            <a:ext cx="765102" cy="2729660"/>
          </a:xfrm>
          <a:custGeom>
            <a:rect b="b" l="l" r="r" t="t"/>
            <a:pathLst>
              <a:path extrusionOk="0" h="2740" w="768">
                <a:moveTo>
                  <a:pt x="339" y="0"/>
                </a:moveTo>
                <a:lnTo>
                  <a:pt x="375" y="3"/>
                </a:lnTo>
                <a:lnTo>
                  <a:pt x="406" y="12"/>
                </a:lnTo>
                <a:lnTo>
                  <a:pt x="431" y="27"/>
                </a:lnTo>
                <a:lnTo>
                  <a:pt x="453" y="45"/>
                </a:lnTo>
                <a:lnTo>
                  <a:pt x="471" y="69"/>
                </a:lnTo>
                <a:lnTo>
                  <a:pt x="486" y="94"/>
                </a:lnTo>
                <a:lnTo>
                  <a:pt x="495" y="123"/>
                </a:lnTo>
                <a:lnTo>
                  <a:pt x="495" y="183"/>
                </a:lnTo>
                <a:lnTo>
                  <a:pt x="508" y="200"/>
                </a:lnTo>
                <a:lnTo>
                  <a:pt x="502" y="221"/>
                </a:lnTo>
                <a:lnTo>
                  <a:pt x="495" y="240"/>
                </a:lnTo>
                <a:lnTo>
                  <a:pt x="484" y="256"/>
                </a:lnTo>
                <a:lnTo>
                  <a:pt x="475" y="271"/>
                </a:lnTo>
                <a:lnTo>
                  <a:pt x="464" y="287"/>
                </a:lnTo>
                <a:lnTo>
                  <a:pt x="455" y="303"/>
                </a:lnTo>
                <a:lnTo>
                  <a:pt x="451" y="323"/>
                </a:lnTo>
                <a:lnTo>
                  <a:pt x="450" y="349"/>
                </a:lnTo>
                <a:lnTo>
                  <a:pt x="455" y="380"/>
                </a:lnTo>
                <a:lnTo>
                  <a:pt x="479" y="389"/>
                </a:lnTo>
                <a:lnTo>
                  <a:pt x="508" y="400"/>
                </a:lnTo>
                <a:lnTo>
                  <a:pt x="539" y="409"/>
                </a:lnTo>
                <a:lnTo>
                  <a:pt x="570" y="420"/>
                </a:lnTo>
                <a:lnTo>
                  <a:pt x="600" y="431"/>
                </a:lnTo>
                <a:lnTo>
                  <a:pt x="628" y="445"/>
                </a:lnTo>
                <a:lnTo>
                  <a:pt x="650" y="460"/>
                </a:lnTo>
                <a:lnTo>
                  <a:pt x="668" y="480"/>
                </a:lnTo>
                <a:lnTo>
                  <a:pt x="682" y="511"/>
                </a:lnTo>
                <a:lnTo>
                  <a:pt x="690" y="545"/>
                </a:lnTo>
                <a:lnTo>
                  <a:pt x="691" y="583"/>
                </a:lnTo>
                <a:lnTo>
                  <a:pt x="693" y="623"/>
                </a:lnTo>
                <a:lnTo>
                  <a:pt x="693" y="665"/>
                </a:lnTo>
                <a:lnTo>
                  <a:pt x="699" y="707"/>
                </a:lnTo>
                <a:lnTo>
                  <a:pt x="710" y="781"/>
                </a:lnTo>
                <a:lnTo>
                  <a:pt x="719" y="858"/>
                </a:lnTo>
                <a:lnTo>
                  <a:pt x="728" y="931"/>
                </a:lnTo>
                <a:lnTo>
                  <a:pt x="739" y="1000"/>
                </a:lnTo>
                <a:lnTo>
                  <a:pt x="742" y="1183"/>
                </a:lnTo>
                <a:lnTo>
                  <a:pt x="742" y="1267"/>
                </a:lnTo>
                <a:lnTo>
                  <a:pt x="748" y="1287"/>
                </a:lnTo>
                <a:lnTo>
                  <a:pt x="753" y="1311"/>
                </a:lnTo>
                <a:lnTo>
                  <a:pt x="759" y="1336"/>
                </a:lnTo>
                <a:lnTo>
                  <a:pt x="762" y="1363"/>
                </a:lnTo>
                <a:lnTo>
                  <a:pt x="766" y="1391"/>
                </a:lnTo>
                <a:lnTo>
                  <a:pt x="768" y="1416"/>
                </a:lnTo>
                <a:lnTo>
                  <a:pt x="764" y="1440"/>
                </a:lnTo>
                <a:lnTo>
                  <a:pt x="757" y="1458"/>
                </a:lnTo>
                <a:lnTo>
                  <a:pt x="742" y="1474"/>
                </a:lnTo>
                <a:lnTo>
                  <a:pt x="722" y="1483"/>
                </a:lnTo>
                <a:lnTo>
                  <a:pt x="713" y="1478"/>
                </a:lnTo>
                <a:lnTo>
                  <a:pt x="699" y="1478"/>
                </a:lnTo>
                <a:lnTo>
                  <a:pt x="682" y="1480"/>
                </a:lnTo>
                <a:lnTo>
                  <a:pt x="668" y="1480"/>
                </a:lnTo>
                <a:lnTo>
                  <a:pt x="659" y="1443"/>
                </a:lnTo>
                <a:lnTo>
                  <a:pt x="677" y="1427"/>
                </a:lnTo>
                <a:lnTo>
                  <a:pt x="686" y="1411"/>
                </a:lnTo>
                <a:lnTo>
                  <a:pt x="688" y="1394"/>
                </a:lnTo>
                <a:lnTo>
                  <a:pt x="688" y="1372"/>
                </a:lnTo>
                <a:lnTo>
                  <a:pt x="688" y="1349"/>
                </a:lnTo>
                <a:lnTo>
                  <a:pt x="691" y="1320"/>
                </a:lnTo>
                <a:lnTo>
                  <a:pt x="695" y="1305"/>
                </a:lnTo>
                <a:lnTo>
                  <a:pt x="700" y="1287"/>
                </a:lnTo>
                <a:lnTo>
                  <a:pt x="699" y="1267"/>
                </a:lnTo>
                <a:lnTo>
                  <a:pt x="642" y="1096"/>
                </a:lnTo>
                <a:lnTo>
                  <a:pt x="639" y="934"/>
                </a:lnTo>
                <a:lnTo>
                  <a:pt x="608" y="827"/>
                </a:lnTo>
                <a:lnTo>
                  <a:pt x="604" y="809"/>
                </a:lnTo>
                <a:lnTo>
                  <a:pt x="600" y="789"/>
                </a:lnTo>
                <a:lnTo>
                  <a:pt x="599" y="767"/>
                </a:lnTo>
                <a:lnTo>
                  <a:pt x="595" y="745"/>
                </a:lnTo>
                <a:lnTo>
                  <a:pt x="588" y="727"/>
                </a:lnTo>
                <a:lnTo>
                  <a:pt x="579" y="714"/>
                </a:lnTo>
                <a:lnTo>
                  <a:pt x="573" y="741"/>
                </a:lnTo>
                <a:lnTo>
                  <a:pt x="566" y="767"/>
                </a:lnTo>
                <a:lnTo>
                  <a:pt x="555" y="792"/>
                </a:lnTo>
                <a:lnTo>
                  <a:pt x="544" y="820"/>
                </a:lnTo>
                <a:lnTo>
                  <a:pt x="535" y="849"/>
                </a:lnTo>
                <a:lnTo>
                  <a:pt x="530" y="880"/>
                </a:lnTo>
                <a:lnTo>
                  <a:pt x="530" y="912"/>
                </a:lnTo>
                <a:lnTo>
                  <a:pt x="535" y="947"/>
                </a:lnTo>
                <a:lnTo>
                  <a:pt x="546" y="983"/>
                </a:lnTo>
                <a:lnTo>
                  <a:pt x="560" y="1018"/>
                </a:lnTo>
                <a:lnTo>
                  <a:pt x="577" y="1052"/>
                </a:lnTo>
                <a:lnTo>
                  <a:pt x="595" y="1089"/>
                </a:lnTo>
                <a:lnTo>
                  <a:pt x="611" y="1125"/>
                </a:lnTo>
                <a:lnTo>
                  <a:pt x="626" y="1165"/>
                </a:lnTo>
                <a:lnTo>
                  <a:pt x="637" y="1207"/>
                </a:lnTo>
                <a:lnTo>
                  <a:pt x="644" y="1251"/>
                </a:lnTo>
                <a:lnTo>
                  <a:pt x="646" y="1300"/>
                </a:lnTo>
                <a:lnTo>
                  <a:pt x="639" y="1351"/>
                </a:lnTo>
                <a:lnTo>
                  <a:pt x="582" y="1680"/>
                </a:lnTo>
                <a:lnTo>
                  <a:pt x="590" y="1734"/>
                </a:lnTo>
                <a:lnTo>
                  <a:pt x="599" y="1792"/>
                </a:lnTo>
                <a:lnTo>
                  <a:pt x="608" y="1851"/>
                </a:lnTo>
                <a:lnTo>
                  <a:pt x="617" y="1912"/>
                </a:lnTo>
                <a:lnTo>
                  <a:pt x="617" y="1972"/>
                </a:lnTo>
                <a:lnTo>
                  <a:pt x="611" y="2034"/>
                </a:lnTo>
                <a:lnTo>
                  <a:pt x="559" y="2320"/>
                </a:lnTo>
                <a:lnTo>
                  <a:pt x="551" y="2351"/>
                </a:lnTo>
                <a:lnTo>
                  <a:pt x="544" y="2387"/>
                </a:lnTo>
                <a:lnTo>
                  <a:pt x="537" y="2425"/>
                </a:lnTo>
                <a:lnTo>
                  <a:pt x="535" y="2463"/>
                </a:lnTo>
                <a:lnTo>
                  <a:pt x="539" y="2503"/>
                </a:lnTo>
                <a:lnTo>
                  <a:pt x="582" y="2696"/>
                </a:lnTo>
                <a:lnTo>
                  <a:pt x="559" y="2711"/>
                </a:lnTo>
                <a:lnTo>
                  <a:pt x="533" y="2723"/>
                </a:lnTo>
                <a:lnTo>
                  <a:pt x="504" y="2734"/>
                </a:lnTo>
                <a:lnTo>
                  <a:pt x="471" y="2740"/>
                </a:lnTo>
                <a:lnTo>
                  <a:pt x="460" y="2714"/>
                </a:lnTo>
                <a:lnTo>
                  <a:pt x="455" y="2687"/>
                </a:lnTo>
                <a:lnTo>
                  <a:pt x="453" y="2656"/>
                </a:lnTo>
                <a:lnTo>
                  <a:pt x="455" y="2625"/>
                </a:lnTo>
                <a:lnTo>
                  <a:pt x="457" y="2591"/>
                </a:lnTo>
                <a:lnTo>
                  <a:pt x="455" y="2556"/>
                </a:lnTo>
                <a:lnTo>
                  <a:pt x="451" y="2523"/>
                </a:lnTo>
                <a:lnTo>
                  <a:pt x="448" y="2492"/>
                </a:lnTo>
                <a:lnTo>
                  <a:pt x="450" y="2461"/>
                </a:lnTo>
                <a:lnTo>
                  <a:pt x="455" y="2431"/>
                </a:lnTo>
                <a:lnTo>
                  <a:pt x="460" y="2398"/>
                </a:lnTo>
                <a:lnTo>
                  <a:pt x="468" y="2363"/>
                </a:lnTo>
                <a:lnTo>
                  <a:pt x="471" y="2327"/>
                </a:lnTo>
                <a:lnTo>
                  <a:pt x="471" y="2287"/>
                </a:lnTo>
                <a:lnTo>
                  <a:pt x="468" y="2243"/>
                </a:lnTo>
                <a:lnTo>
                  <a:pt x="457" y="2192"/>
                </a:lnTo>
                <a:lnTo>
                  <a:pt x="448" y="2136"/>
                </a:lnTo>
                <a:lnTo>
                  <a:pt x="439" y="2074"/>
                </a:lnTo>
                <a:lnTo>
                  <a:pt x="437" y="2012"/>
                </a:lnTo>
                <a:lnTo>
                  <a:pt x="442" y="1951"/>
                </a:lnTo>
                <a:lnTo>
                  <a:pt x="448" y="1925"/>
                </a:lnTo>
                <a:lnTo>
                  <a:pt x="455" y="1894"/>
                </a:lnTo>
                <a:lnTo>
                  <a:pt x="457" y="1863"/>
                </a:lnTo>
                <a:lnTo>
                  <a:pt x="455" y="1831"/>
                </a:lnTo>
                <a:lnTo>
                  <a:pt x="439" y="1754"/>
                </a:lnTo>
                <a:lnTo>
                  <a:pt x="422" y="1678"/>
                </a:lnTo>
                <a:lnTo>
                  <a:pt x="406" y="1598"/>
                </a:lnTo>
                <a:lnTo>
                  <a:pt x="395" y="1516"/>
                </a:lnTo>
                <a:lnTo>
                  <a:pt x="388" y="1431"/>
                </a:lnTo>
                <a:lnTo>
                  <a:pt x="382" y="1431"/>
                </a:lnTo>
                <a:lnTo>
                  <a:pt x="382" y="1436"/>
                </a:lnTo>
                <a:lnTo>
                  <a:pt x="351" y="1680"/>
                </a:lnTo>
                <a:lnTo>
                  <a:pt x="319" y="1807"/>
                </a:lnTo>
                <a:lnTo>
                  <a:pt x="313" y="1861"/>
                </a:lnTo>
                <a:lnTo>
                  <a:pt x="317" y="1914"/>
                </a:lnTo>
                <a:lnTo>
                  <a:pt x="322" y="1965"/>
                </a:lnTo>
                <a:lnTo>
                  <a:pt x="330" y="2018"/>
                </a:lnTo>
                <a:lnTo>
                  <a:pt x="331" y="2072"/>
                </a:lnTo>
                <a:lnTo>
                  <a:pt x="328" y="2127"/>
                </a:lnTo>
                <a:lnTo>
                  <a:pt x="322" y="2152"/>
                </a:lnTo>
                <a:lnTo>
                  <a:pt x="317" y="2185"/>
                </a:lnTo>
                <a:lnTo>
                  <a:pt x="310" y="2223"/>
                </a:lnTo>
                <a:lnTo>
                  <a:pt x="304" y="2263"/>
                </a:lnTo>
                <a:lnTo>
                  <a:pt x="300" y="2303"/>
                </a:lnTo>
                <a:lnTo>
                  <a:pt x="299" y="2343"/>
                </a:lnTo>
                <a:lnTo>
                  <a:pt x="300" y="2380"/>
                </a:lnTo>
                <a:lnTo>
                  <a:pt x="308" y="2411"/>
                </a:lnTo>
                <a:lnTo>
                  <a:pt x="339" y="2474"/>
                </a:lnTo>
                <a:lnTo>
                  <a:pt x="328" y="2511"/>
                </a:lnTo>
                <a:lnTo>
                  <a:pt x="320" y="2556"/>
                </a:lnTo>
                <a:lnTo>
                  <a:pt x="320" y="2603"/>
                </a:lnTo>
                <a:lnTo>
                  <a:pt x="324" y="2647"/>
                </a:lnTo>
                <a:lnTo>
                  <a:pt x="324" y="2689"/>
                </a:lnTo>
                <a:lnTo>
                  <a:pt x="319" y="2727"/>
                </a:lnTo>
                <a:lnTo>
                  <a:pt x="299" y="2734"/>
                </a:lnTo>
                <a:lnTo>
                  <a:pt x="275" y="2736"/>
                </a:lnTo>
                <a:lnTo>
                  <a:pt x="253" y="2729"/>
                </a:lnTo>
                <a:lnTo>
                  <a:pt x="231" y="2718"/>
                </a:lnTo>
                <a:lnTo>
                  <a:pt x="213" y="2700"/>
                </a:lnTo>
                <a:lnTo>
                  <a:pt x="202" y="2678"/>
                </a:lnTo>
                <a:lnTo>
                  <a:pt x="199" y="2651"/>
                </a:lnTo>
                <a:lnTo>
                  <a:pt x="217" y="2616"/>
                </a:lnTo>
                <a:lnTo>
                  <a:pt x="230" y="2574"/>
                </a:lnTo>
                <a:lnTo>
                  <a:pt x="235" y="2529"/>
                </a:lnTo>
                <a:lnTo>
                  <a:pt x="239" y="2480"/>
                </a:lnTo>
                <a:lnTo>
                  <a:pt x="237" y="2429"/>
                </a:lnTo>
                <a:lnTo>
                  <a:pt x="231" y="2376"/>
                </a:lnTo>
                <a:lnTo>
                  <a:pt x="222" y="2321"/>
                </a:lnTo>
                <a:lnTo>
                  <a:pt x="213" y="2267"/>
                </a:lnTo>
                <a:lnTo>
                  <a:pt x="202" y="2216"/>
                </a:lnTo>
                <a:lnTo>
                  <a:pt x="191" y="2165"/>
                </a:lnTo>
                <a:lnTo>
                  <a:pt x="180" y="2118"/>
                </a:lnTo>
                <a:lnTo>
                  <a:pt x="171" y="2074"/>
                </a:lnTo>
                <a:lnTo>
                  <a:pt x="162" y="2034"/>
                </a:lnTo>
                <a:lnTo>
                  <a:pt x="157" y="1980"/>
                </a:lnTo>
                <a:lnTo>
                  <a:pt x="160" y="1923"/>
                </a:lnTo>
                <a:lnTo>
                  <a:pt x="168" y="1867"/>
                </a:lnTo>
                <a:lnTo>
                  <a:pt x="179" y="1812"/>
                </a:lnTo>
                <a:lnTo>
                  <a:pt x="186" y="1756"/>
                </a:lnTo>
                <a:lnTo>
                  <a:pt x="190" y="1700"/>
                </a:lnTo>
                <a:lnTo>
                  <a:pt x="182" y="1643"/>
                </a:lnTo>
                <a:lnTo>
                  <a:pt x="175" y="1607"/>
                </a:lnTo>
                <a:lnTo>
                  <a:pt x="166" y="1565"/>
                </a:lnTo>
                <a:lnTo>
                  <a:pt x="155" y="1518"/>
                </a:lnTo>
                <a:lnTo>
                  <a:pt x="144" y="1467"/>
                </a:lnTo>
                <a:lnTo>
                  <a:pt x="133" y="1414"/>
                </a:lnTo>
                <a:lnTo>
                  <a:pt x="126" y="1363"/>
                </a:lnTo>
                <a:lnTo>
                  <a:pt x="122" y="1312"/>
                </a:lnTo>
                <a:lnTo>
                  <a:pt x="122" y="1265"/>
                </a:lnTo>
                <a:lnTo>
                  <a:pt x="128" y="1223"/>
                </a:lnTo>
                <a:lnTo>
                  <a:pt x="144" y="1163"/>
                </a:lnTo>
                <a:lnTo>
                  <a:pt x="166" y="1107"/>
                </a:lnTo>
                <a:lnTo>
                  <a:pt x="190" y="1051"/>
                </a:lnTo>
                <a:lnTo>
                  <a:pt x="213" y="998"/>
                </a:lnTo>
                <a:lnTo>
                  <a:pt x="231" y="943"/>
                </a:lnTo>
                <a:lnTo>
                  <a:pt x="237" y="905"/>
                </a:lnTo>
                <a:lnTo>
                  <a:pt x="235" y="869"/>
                </a:lnTo>
                <a:lnTo>
                  <a:pt x="228" y="832"/>
                </a:lnTo>
                <a:lnTo>
                  <a:pt x="215" y="800"/>
                </a:lnTo>
                <a:lnTo>
                  <a:pt x="202" y="769"/>
                </a:lnTo>
                <a:lnTo>
                  <a:pt x="191" y="740"/>
                </a:lnTo>
                <a:lnTo>
                  <a:pt x="182" y="711"/>
                </a:lnTo>
                <a:lnTo>
                  <a:pt x="179" y="711"/>
                </a:lnTo>
                <a:lnTo>
                  <a:pt x="170" y="769"/>
                </a:lnTo>
                <a:lnTo>
                  <a:pt x="157" y="825"/>
                </a:lnTo>
                <a:lnTo>
                  <a:pt x="140" y="878"/>
                </a:lnTo>
                <a:lnTo>
                  <a:pt x="128" y="931"/>
                </a:lnTo>
                <a:lnTo>
                  <a:pt x="122" y="969"/>
                </a:lnTo>
                <a:lnTo>
                  <a:pt x="122" y="1005"/>
                </a:lnTo>
                <a:lnTo>
                  <a:pt x="124" y="1041"/>
                </a:lnTo>
                <a:lnTo>
                  <a:pt x="124" y="1078"/>
                </a:lnTo>
                <a:lnTo>
                  <a:pt x="119" y="1111"/>
                </a:lnTo>
                <a:lnTo>
                  <a:pt x="110" y="1145"/>
                </a:lnTo>
                <a:lnTo>
                  <a:pt x="95" y="1181"/>
                </a:lnTo>
                <a:lnTo>
                  <a:pt x="82" y="1223"/>
                </a:lnTo>
                <a:lnTo>
                  <a:pt x="71" y="1267"/>
                </a:lnTo>
                <a:lnTo>
                  <a:pt x="64" y="1311"/>
                </a:lnTo>
                <a:lnTo>
                  <a:pt x="62" y="1358"/>
                </a:lnTo>
                <a:lnTo>
                  <a:pt x="71" y="1403"/>
                </a:lnTo>
                <a:lnTo>
                  <a:pt x="108" y="1451"/>
                </a:lnTo>
                <a:lnTo>
                  <a:pt x="104" y="1456"/>
                </a:lnTo>
                <a:lnTo>
                  <a:pt x="100" y="1460"/>
                </a:lnTo>
                <a:lnTo>
                  <a:pt x="100" y="1463"/>
                </a:lnTo>
                <a:lnTo>
                  <a:pt x="100" y="1469"/>
                </a:lnTo>
                <a:lnTo>
                  <a:pt x="99" y="1472"/>
                </a:lnTo>
                <a:lnTo>
                  <a:pt x="99" y="1480"/>
                </a:lnTo>
                <a:lnTo>
                  <a:pt x="79" y="1481"/>
                </a:lnTo>
                <a:lnTo>
                  <a:pt x="62" y="1481"/>
                </a:lnTo>
                <a:lnTo>
                  <a:pt x="48" y="1481"/>
                </a:lnTo>
                <a:lnTo>
                  <a:pt x="31" y="1483"/>
                </a:lnTo>
                <a:lnTo>
                  <a:pt x="13" y="1452"/>
                </a:lnTo>
                <a:lnTo>
                  <a:pt x="4" y="1423"/>
                </a:lnTo>
                <a:lnTo>
                  <a:pt x="0" y="1392"/>
                </a:lnTo>
                <a:lnTo>
                  <a:pt x="2" y="1361"/>
                </a:lnTo>
                <a:lnTo>
                  <a:pt x="8" y="1327"/>
                </a:lnTo>
                <a:lnTo>
                  <a:pt x="15" y="1291"/>
                </a:lnTo>
                <a:lnTo>
                  <a:pt x="22" y="1251"/>
                </a:lnTo>
                <a:lnTo>
                  <a:pt x="22" y="1036"/>
                </a:lnTo>
                <a:lnTo>
                  <a:pt x="62" y="751"/>
                </a:lnTo>
                <a:lnTo>
                  <a:pt x="68" y="709"/>
                </a:lnTo>
                <a:lnTo>
                  <a:pt x="70" y="665"/>
                </a:lnTo>
                <a:lnTo>
                  <a:pt x="70" y="623"/>
                </a:lnTo>
                <a:lnTo>
                  <a:pt x="71" y="581"/>
                </a:lnTo>
                <a:lnTo>
                  <a:pt x="75" y="541"/>
                </a:lnTo>
                <a:lnTo>
                  <a:pt x="84" y="507"/>
                </a:lnTo>
                <a:lnTo>
                  <a:pt x="99" y="476"/>
                </a:lnTo>
                <a:lnTo>
                  <a:pt x="117" y="458"/>
                </a:lnTo>
                <a:lnTo>
                  <a:pt x="139" y="445"/>
                </a:lnTo>
                <a:lnTo>
                  <a:pt x="164" y="436"/>
                </a:lnTo>
                <a:lnTo>
                  <a:pt x="193" y="429"/>
                </a:lnTo>
                <a:lnTo>
                  <a:pt x="222" y="421"/>
                </a:lnTo>
                <a:lnTo>
                  <a:pt x="251" y="412"/>
                </a:lnTo>
                <a:lnTo>
                  <a:pt x="275" y="403"/>
                </a:lnTo>
                <a:lnTo>
                  <a:pt x="297" y="389"/>
                </a:lnTo>
                <a:lnTo>
                  <a:pt x="311" y="371"/>
                </a:lnTo>
                <a:lnTo>
                  <a:pt x="322" y="347"/>
                </a:lnTo>
                <a:lnTo>
                  <a:pt x="320" y="325"/>
                </a:lnTo>
                <a:lnTo>
                  <a:pt x="313" y="303"/>
                </a:lnTo>
                <a:lnTo>
                  <a:pt x="299" y="281"/>
                </a:lnTo>
                <a:lnTo>
                  <a:pt x="282" y="261"/>
                </a:lnTo>
                <a:lnTo>
                  <a:pt x="266" y="241"/>
                </a:lnTo>
                <a:lnTo>
                  <a:pt x="253" y="221"/>
                </a:lnTo>
                <a:lnTo>
                  <a:pt x="248" y="203"/>
                </a:lnTo>
                <a:lnTo>
                  <a:pt x="253" y="191"/>
                </a:lnTo>
                <a:lnTo>
                  <a:pt x="253" y="174"/>
                </a:lnTo>
                <a:lnTo>
                  <a:pt x="250" y="154"/>
                </a:lnTo>
                <a:lnTo>
                  <a:pt x="250" y="136"/>
                </a:lnTo>
                <a:lnTo>
                  <a:pt x="251" y="116"/>
                </a:lnTo>
                <a:lnTo>
                  <a:pt x="262" y="83"/>
                </a:lnTo>
                <a:lnTo>
                  <a:pt x="280" y="54"/>
                </a:lnTo>
                <a:lnTo>
                  <a:pt x="302" y="27"/>
                </a:lnTo>
                <a:lnTo>
                  <a:pt x="322" y="3"/>
                </a:lnTo>
                <a:lnTo>
                  <a:pt x="339" y="0"/>
                </a:lnTo>
                <a:close/>
              </a:path>
            </a:pathLst>
          </a:custGeom>
          <a:solidFill>
            <a:srgbClr val="F39E5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96" name="Google Shape;396;p19"/>
          <p:cNvSpPr/>
          <p:nvPr/>
        </p:nvSpPr>
        <p:spPr>
          <a:xfrm>
            <a:off x="4932751" y="871952"/>
            <a:ext cx="813539" cy="2829451"/>
          </a:xfrm>
          <a:custGeom>
            <a:rect b="b" l="l" r="r" t="t"/>
            <a:pathLst>
              <a:path extrusionOk="0" h="2998" w="862">
                <a:moveTo>
                  <a:pt x="439" y="0"/>
                </a:moveTo>
                <a:lnTo>
                  <a:pt x="522" y="27"/>
                </a:lnTo>
                <a:lnTo>
                  <a:pt x="551" y="73"/>
                </a:lnTo>
                <a:lnTo>
                  <a:pt x="555" y="76"/>
                </a:lnTo>
                <a:lnTo>
                  <a:pt x="560" y="78"/>
                </a:lnTo>
                <a:lnTo>
                  <a:pt x="564" y="78"/>
                </a:lnTo>
                <a:lnTo>
                  <a:pt x="568" y="80"/>
                </a:lnTo>
                <a:lnTo>
                  <a:pt x="570" y="80"/>
                </a:lnTo>
                <a:lnTo>
                  <a:pt x="573" y="84"/>
                </a:lnTo>
                <a:lnTo>
                  <a:pt x="575" y="87"/>
                </a:lnTo>
                <a:lnTo>
                  <a:pt x="579" y="93"/>
                </a:lnTo>
                <a:lnTo>
                  <a:pt x="579" y="156"/>
                </a:lnTo>
                <a:lnTo>
                  <a:pt x="580" y="180"/>
                </a:lnTo>
                <a:lnTo>
                  <a:pt x="584" y="202"/>
                </a:lnTo>
                <a:lnTo>
                  <a:pt x="588" y="222"/>
                </a:lnTo>
                <a:lnTo>
                  <a:pt x="588" y="240"/>
                </a:lnTo>
                <a:lnTo>
                  <a:pt x="580" y="262"/>
                </a:lnTo>
                <a:lnTo>
                  <a:pt x="570" y="282"/>
                </a:lnTo>
                <a:lnTo>
                  <a:pt x="557" y="302"/>
                </a:lnTo>
                <a:lnTo>
                  <a:pt x="544" y="324"/>
                </a:lnTo>
                <a:lnTo>
                  <a:pt x="533" y="344"/>
                </a:lnTo>
                <a:lnTo>
                  <a:pt x="526" y="367"/>
                </a:lnTo>
                <a:lnTo>
                  <a:pt x="524" y="393"/>
                </a:lnTo>
                <a:lnTo>
                  <a:pt x="531" y="420"/>
                </a:lnTo>
                <a:lnTo>
                  <a:pt x="544" y="438"/>
                </a:lnTo>
                <a:lnTo>
                  <a:pt x="562" y="453"/>
                </a:lnTo>
                <a:lnTo>
                  <a:pt x="586" y="464"/>
                </a:lnTo>
                <a:lnTo>
                  <a:pt x="613" y="473"/>
                </a:lnTo>
                <a:lnTo>
                  <a:pt x="644" y="482"/>
                </a:lnTo>
                <a:lnTo>
                  <a:pt x="675" y="489"/>
                </a:lnTo>
                <a:lnTo>
                  <a:pt x="706" y="498"/>
                </a:lnTo>
                <a:lnTo>
                  <a:pt x="737" y="507"/>
                </a:lnTo>
                <a:lnTo>
                  <a:pt x="762" y="520"/>
                </a:lnTo>
                <a:lnTo>
                  <a:pt x="786" y="536"/>
                </a:lnTo>
                <a:lnTo>
                  <a:pt x="802" y="556"/>
                </a:lnTo>
                <a:lnTo>
                  <a:pt x="819" y="589"/>
                </a:lnTo>
                <a:lnTo>
                  <a:pt x="831" y="629"/>
                </a:lnTo>
                <a:lnTo>
                  <a:pt x="840" y="674"/>
                </a:lnTo>
                <a:lnTo>
                  <a:pt x="846" y="722"/>
                </a:lnTo>
                <a:lnTo>
                  <a:pt x="850" y="774"/>
                </a:lnTo>
                <a:lnTo>
                  <a:pt x="851" y="825"/>
                </a:lnTo>
                <a:lnTo>
                  <a:pt x="851" y="876"/>
                </a:lnTo>
                <a:lnTo>
                  <a:pt x="851" y="925"/>
                </a:lnTo>
                <a:lnTo>
                  <a:pt x="851" y="973"/>
                </a:lnTo>
                <a:lnTo>
                  <a:pt x="862" y="1127"/>
                </a:lnTo>
                <a:lnTo>
                  <a:pt x="850" y="1227"/>
                </a:lnTo>
                <a:lnTo>
                  <a:pt x="844" y="1329"/>
                </a:lnTo>
                <a:lnTo>
                  <a:pt x="846" y="1427"/>
                </a:lnTo>
                <a:lnTo>
                  <a:pt x="853" y="1524"/>
                </a:lnTo>
                <a:lnTo>
                  <a:pt x="862" y="1616"/>
                </a:lnTo>
                <a:lnTo>
                  <a:pt x="862" y="1649"/>
                </a:lnTo>
                <a:lnTo>
                  <a:pt x="853" y="1676"/>
                </a:lnTo>
                <a:lnTo>
                  <a:pt x="839" y="1702"/>
                </a:lnTo>
                <a:lnTo>
                  <a:pt x="817" y="1724"/>
                </a:lnTo>
                <a:lnTo>
                  <a:pt x="793" y="1742"/>
                </a:lnTo>
                <a:lnTo>
                  <a:pt x="768" y="1754"/>
                </a:lnTo>
                <a:lnTo>
                  <a:pt x="742" y="1764"/>
                </a:lnTo>
                <a:lnTo>
                  <a:pt x="742" y="1756"/>
                </a:lnTo>
                <a:lnTo>
                  <a:pt x="740" y="1751"/>
                </a:lnTo>
                <a:lnTo>
                  <a:pt x="739" y="1745"/>
                </a:lnTo>
                <a:lnTo>
                  <a:pt x="739" y="1742"/>
                </a:lnTo>
                <a:lnTo>
                  <a:pt x="739" y="1736"/>
                </a:lnTo>
                <a:lnTo>
                  <a:pt x="739" y="1729"/>
                </a:lnTo>
                <a:lnTo>
                  <a:pt x="744" y="1724"/>
                </a:lnTo>
                <a:lnTo>
                  <a:pt x="750" y="1720"/>
                </a:lnTo>
                <a:lnTo>
                  <a:pt x="753" y="1714"/>
                </a:lnTo>
                <a:lnTo>
                  <a:pt x="757" y="1707"/>
                </a:lnTo>
                <a:lnTo>
                  <a:pt x="759" y="1700"/>
                </a:lnTo>
                <a:lnTo>
                  <a:pt x="755" y="1698"/>
                </a:lnTo>
                <a:lnTo>
                  <a:pt x="751" y="1698"/>
                </a:lnTo>
                <a:lnTo>
                  <a:pt x="750" y="1698"/>
                </a:lnTo>
                <a:lnTo>
                  <a:pt x="750" y="1698"/>
                </a:lnTo>
                <a:lnTo>
                  <a:pt x="750" y="1696"/>
                </a:lnTo>
                <a:lnTo>
                  <a:pt x="750" y="1694"/>
                </a:lnTo>
                <a:lnTo>
                  <a:pt x="748" y="1693"/>
                </a:lnTo>
                <a:lnTo>
                  <a:pt x="748" y="1687"/>
                </a:lnTo>
                <a:lnTo>
                  <a:pt x="770" y="1674"/>
                </a:lnTo>
                <a:lnTo>
                  <a:pt x="790" y="1658"/>
                </a:lnTo>
                <a:lnTo>
                  <a:pt x="808" y="1640"/>
                </a:lnTo>
                <a:lnTo>
                  <a:pt x="806" y="1631"/>
                </a:lnTo>
                <a:lnTo>
                  <a:pt x="804" y="1624"/>
                </a:lnTo>
                <a:lnTo>
                  <a:pt x="802" y="1618"/>
                </a:lnTo>
                <a:lnTo>
                  <a:pt x="799" y="1613"/>
                </a:lnTo>
                <a:lnTo>
                  <a:pt x="788" y="1607"/>
                </a:lnTo>
                <a:lnTo>
                  <a:pt x="779" y="1613"/>
                </a:lnTo>
                <a:lnTo>
                  <a:pt x="775" y="1625"/>
                </a:lnTo>
                <a:lnTo>
                  <a:pt x="771" y="1638"/>
                </a:lnTo>
                <a:lnTo>
                  <a:pt x="766" y="1647"/>
                </a:lnTo>
                <a:lnTo>
                  <a:pt x="757" y="1656"/>
                </a:lnTo>
                <a:lnTo>
                  <a:pt x="742" y="1660"/>
                </a:lnTo>
                <a:lnTo>
                  <a:pt x="735" y="1547"/>
                </a:lnTo>
                <a:lnTo>
                  <a:pt x="768" y="1493"/>
                </a:lnTo>
                <a:lnTo>
                  <a:pt x="768" y="1469"/>
                </a:lnTo>
                <a:lnTo>
                  <a:pt x="766" y="1442"/>
                </a:lnTo>
                <a:lnTo>
                  <a:pt x="759" y="1413"/>
                </a:lnTo>
                <a:lnTo>
                  <a:pt x="751" y="1380"/>
                </a:lnTo>
                <a:lnTo>
                  <a:pt x="742" y="1349"/>
                </a:lnTo>
                <a:lnTo>
                  <a:pt x="733" y="1318"/>
                </a:lnTo>
                <a:lnTo>
                  <a:pt x="724" y="1291"/>
                </a:lnTo>
                <a:lnTo>
                  <a:pt x="719" y="1267"/>
                </a:lnTo>
                <a:lnTo>
                  <a:pt x="722" y="1056"/>
                </a:lnTo>
                <a:lnTo>
                  <a:pt x="702" y="1000"/>
                </a:lnTo>
                <a:lnTo>
                  <a:pt x="699" y="974"/>
                </a:lnTo>
                <a:lnTo>
                  <a:pt x="697" y="945"/>
                </a:lnTo>
                <a:lnTo>
                  <a:pt x="695" y="914"/>
                </a:lnTo>
                <a:lnTo>
                  <a:pt x="695" y="884"/>
                </a:lnTo>
                <a:lnTo>
                  <a:pt x="691" y="854"/>
                </a:lnTo>
                <a:lnTo>
                  <a:pt x="684" y="831"/>
                </a:lnTo>
                <a:lnTo>
                  <a:pt x="671" y="813"/>
                </a:lnTo>
                <a:lnTo>
                  <a:pt x="668" y="809"/>
                </a:lnTo>
                <a:lnTo>
                  <a:pt x="668" y="889"/>
                </a:lnTo>
                <a:lnTo>
                  <a:pt x="653" y="927"/>
                </a:lnTo>
                <a:lnTo>
                  <a:pt x="644" y="969"/>
                </a:lnTo>
                <a:lnTo>
                  <a:pt x="642" y="1014"/>
                </a:lnTo>
                <a:lnTo>
                  <a:pt x="642" y="1060"/>
                </a:lnTo>
                <a:lnTo>
                  <a:pt x="648" y="1105"/>
                </a:lnTo>
                <a:lnTo>
                  <a:pt x="655" y="1149"/>
                </a:lnTo>
                <a:lnTo>
                  <a:pt x="662" y="1187"/>
                </a:lnTo>
                <a:lnTo>
                  <a:pt x="728" y="1620"/>
                </a:lnTo>
                <a:lnTo>
                  <a:pt x="730" y="1656"/>
                </a:lnTo>
                <a:lnTo>
                  <a:pt x="728" y="1698"/>
                </a:lnTo>
                <a:lnTo>
                  <a:pt x="722" y="1744"/>
                </a:lnTo>
                <a:lnTo>
                  <a:pt x="717" y="1789"/>
                </a:lnTo>
                <a:lnTo>
                  <a:pt x="710" y="1836"/>
                </a:lnTo>
                <a:lnTo>
                  <a:pt x="708" y="1882"/>
                </a:lnTo>
                <a:lnTo>
                  <a:pt x="708" y="1924"/>
                </a:lnTo>
                <a:lnTo>
                  <a:pt x="713" y="1974"/>
                </a:lnTo>
                <a:lnTo>
                  <a:pt x="722" y="2027"/>
                </a:lnTo>
                <a:lnTo>
                  <a:pt x="733" y="2082"/>
                </a:lnTo>
                <a:lnTo>
                  <a:pt x="744" y="2140"/>
                </a:lnTo>
                <a:lnTo>
                  <a:pt x="751" y="2198"/>
                </a:lnTo>
                <a:lnTo>
                  <a:pt x="753" y="2256"/>
                </a:lnTo>
                <a:lnTo>
                  <a:pt x="748" y="2313"/>
                </a:lnTo>
                <a:lnTo>
                  <a:pt x="731" y="2387"/>
                </a:lnTo>
                <a:lnTo>
                  <a:pt x="715" y="2458"/>
                </a:lnTo>
                <a:lnTo>
                  <a:pt x="699" y="2531"/>
                </a:lnTo>
                <a:lnTo>
                  <a:pt x="684" y="2607"/>
                </a:lnTo>
                <a:lnTo>
                  <a:pt x="671" y="2687"/>
                </a:lnTo>
                <a:lnTo>
                  <a:pt x="670" y="2727"/>
                </a:lnTo>
                <a:lnTo>
                  <a:pt x="675" y="2762"/>
                </a:lnTo>
                <a:lnTo>
                  <a:pt x="684" y="2796"/>
                </a:lnTo>
                <a:lnTo>
                  <a:pt x="697" y="2829"/>
                </a:lnTo>
                <a:lnTo>
                  <a:pt x="710" y="2862"/>
                </a:lnTo>
                <a:lnTo>
                  <a:pt x="722" y="2894"/>
                </a:lnTo>
                <a:lnTo>
                  <a:pt x="731" y="2927"/>
                </a:lnTo>
                <a:lnTo>
                  <a:pt x="735" y="2964"/>
                </a:lnTo>
                <a:lnTo>
                  <a:pt x="699" y="2980"/>
                </a:lnTo>
                <a:lnTo>
                  <a:pt x="659" y="2989"/>
                </a:lnTo>
                <a:lnTo>
                  <a:pt x="615" y="2991"/>
                </a:lnTo>
                <a:lnTo>
                  <a:pt x="568" y="2989"/>
                </a:lnTo>
                <a:lnTo>
                  <a:pt x="559" y="2962"/>
                </a:lnTo>
                <a:lnTo>
                  <a:pt x="551" y="2929"/>
                </a:lnTo>
                <a:lnTo>
                  <a:pt x="548" y="2894"/>
                </a:lnTo>
                <a:lnTo>
                  <a:pt x="551" y="2856"/>
                </a:lnTo>
                <a:lnTo>
                  <a:pt x="555" y="2784"/>
                </a:lnTo>
                <a:lnTo>
                  <a:pt x="551" y="2773"/>
                </a:lnTo>
                <a:lnTo>
                  <a:pt x="546" y="2760"/>
                </a:lnTo>
                <a:lnTo>
                  <a:pt x="542" y="2745"/>
                </a:lnTo>
                <a:lnTo>
                  <a:pt x="542" y="2727"/>
                </a:lnTo>
                <a:lnTo>
                  <a:pt x="551" y="2696"/>
                </a:lnTo>
                <a:lnTo>
                  <a:pt x="560" y="2664"/>
                </a:lnTo>
                <a:lnTo>
                  <a:pt x="570" y="2627"/>
                </a:lnTo>
                <a:lnTo>
                  <a:pt x="575" y="2589"/>
                </a:lnTo>
                <a:lnTo>
                  <a:pt x="577" y="2545"/>
                </a:lnTo>
                <a:lnTo>
                  <a:pt x="571" y="2500"/>
                </a:lnTo>
                <a:lnTo>
                  <a:pt x="560" y="2453"/>
                </a:lnTo>
                <a:lnTo>
                  <a:pt x="550" y="2402"/>
                </a:lnTo>
                <a:lnTo>
                  <a:pt x="539" y="2349"/>
                </a:lnTo>
                <a:lnTo>
                  <a:pt x="535" y="2294"/>
                </a:lnTo>
                <a:lnTo>
                  <a:pt x="539" y="2240"/>
                </a:lnTo>
                <a:lnTo>
                  <a:pt x="559" y="2116"/>
                </a:lnTo>
                <a:lnTo>
                  <a:pt x="548" y="2076"/>
                </a:lnTo>
                <a:lnTo>
                  <a:pt x="531" y="2036"/>
                </a:lnTo>
                <a:lnTo>
                  <a:pt x="515" y="1994"/>
                </a:lnTo>
                <a:lnTo>
                  <a:pt x="502" y="1953"/>
                </a:lnTo>
                <a:lnTo>
                  <a:pt x="491" y="1784"/>
                </a:lnTo>
                <a:lnTo>
                  <a:pt x="439" y="1540"/>
                </a:lnTo>
                <a:lnTo>
                  <a:pt x="431" y="1540"/>
                </a:lnTo>
                <a:lnTo>
                  <a:pt x="426" y="1556"/>
                </a:lnTo>
                <a:lnTo>
                  <a:pt x="422" y="1576"/>
                </a:lnTo>
                <a:lnTo>
                  <a:pt x="422" y="1600"/>
                </a:lnTo>
                <a:lnTo>
                  <a:pt x="406" y="1642"/>
                </a:lnTo>
                <a:lnTo>
                  <a:pt x="397" y="1685"/>
                </a:lnTo>
                <a:lnTo>
                  <a:pt x="391" y="1733"/>
                </a:lnTo>
                <a:lnTo>
                  <a:pt x="390" y="1782"/>
                </a:lnTo>
                <a:lnTo>
                  <a:pt x="386" y="1833"/>
                </a:lnTo>
                <a:lnTo>
                  <a:pt x="382" y="1885"/>
                </a:lnTo>
                <a:lnTo>
                  <a:pt x="375" y="1936"/>
                </a:lnTo>
                <a:lnTo>
                  <a:pt x="362" y="1985"/>
                </a:lnTo>
                <a:lnTo>
                  <a:pt x="346" y="2031"/>
                </a:lnTo>
                <a:lnTo>
                  <a:pt x="330" y="2076"/>
                </a:lnTo>
                <a:lnTo>
                  <a:pt x="319" y="2120"/>
                </a:lnTo>
                <a:lnTo>
                  <a:pt x="339" y="2209"/>
                </a:lnTo>
                <a:lnTo>
                  <a:pt x="339" y="2364"/>
                </a:lnTo>
                <a:lnTo>
                  <a:pt x="331" y="2400"/>
                </a:lnTo>
                <a:lnTo>
                  <a:pt x="322" y="2438"/>
                </a:lnTo>
                <a:lnTo>
                  <a:pt x="315" y="2482"/>
                </a:lnTo>
                <a:lnTo>
                  <a:pt x="311" y="2525"/>
                </a:lnTo>
                <a:lnTo>
                  <a:pt x="315" y="2569"/>
                </a:lnTo>
                <a:lnTo>
                  <a:pt x="319" y="2664"/>
                </a:lnTo>
                <a:lnTo>
                  <a:pt x="348" y="2727"/>
                </a:lnTo>
                <a:lnTo>
                  <a:pt x="348" y="2744"/>
                </a:lnTo>
                <a:lnTo>
                  <a:pt x="344" y="2758"/>
                </a:lnTo>
                <a:lnTo>
                  <a:pt x="339" y="2773"/>
                </a:lnTo>
                <a:lnTo>
                  <a:pt x="335" y="2784"/>
                </a:lnTo>
                <a:lnTo>
                  <a:pt x="331" y="2822"/>
                </a:lnTo>
                <a:lnTo>
                  <a:pt x="333" y="2862"/>
                </a:lnTo>
                <a:lnTo>
                  <a:pt x="335" y="2902"/>
                </a:lnTo>
                <a:lnTo>
                  <a:pt x="337" y="2944"/>
                </a:lnTo>
                <a:lnTo>
                  <a:pt x="331" y="2984"/>
                </a:lnTo>
                <a:lnTo>
                  <a:pt x="322" y="2984"/>
                </a:lnTo>
                <a:lnTo>
                  <a:pt x="304" y="2993"/>
                </a:lnTo>
                <a:lnTo>
                  <a:pt x="280" y="2998"/>
                </a:lnTo>
                <a:lnTo>
                  <a:pt x="257" y="2998"/>
                </a:lnTo>
                <a:lnTo>
                  <a:pt x="233" y="2996"/>
                </a:lnTo>
                <a:lnTo>
                  <a:pt x="210" y="2989"/>
                </a:lnTo>
                <a:lnTo>
                  <a:pt x="190" y="2980"/>
                </a:lnTo>
                <a:lnTo>
                  <a:pt x="173" y="2965"/>
                </a:lnTo>
                <a:lnTo>
                  <a:pt x="162" y="2949"/>
                </a:lnTo>
                <a:lnTo>
                  <a:pt x="159" y="2929"/>
                </a:lnTo>
                <a:lnTo>
                  <a:pt x="179" y="2885"/>
                </a:lnTo>
                <a:lnTo>
                  <a:pt x="195" y="2838"/>
                </a:lnTo>
                <a:lnTo>
                  <a:pt x="206" y="2784"/>
                </a:lnTo>
                <a:lnTo>
                  <a:pt x="211" y="2727"/>
                </a:lnTo>
                <a:lnTo>
                  <a:pt x="213" y="2671"/>
                </a:lnTo>
                <a:lnTo>
                  <a:pt x="210" y="2613"/>
                </a:lnTo>
                <a:lnTo>
                  <a:pt x="202" y="2556"/>
                </a:lnTo>
                <a:lnTo>
                  <a:pt x="191" y="2504"/>
                </a:lnTo>
                <a:lnTo>
                  <a:pt x="179" y="2467"/>
                </a:lnTo>
                <a:lnTo>
                  <a:pt x="166" y="2431"/>
                </a:lnTo>
                <a:lnTo>
                  <a:pt x="153" y="2389"/>
                </a:lnTo>
                <a:lnTo>
                  <a:pt x="140" y="2347"/>
                </a:lnTo>
                <a:lnTo>
                  <a:pt x="133" y="2302"/>
                </a:lnTo>
                <a:lnTo>
                  <a:pt x="130" y="2254"/>
                </a:lnTo>
                <a:lnTo>
                  <a:pt x="135" y="2204"/>
                </a:lnTo>
                <a:lnTo>
                  <a:pt x="142" y="2165"/>
                </a:lnTo>
                <a:lnTo>
                  <a:pt x="151" y="2120"/>
                </a:lnTo>
                <a:lnTo>
                  <a:pt x="159" y="2071"/>
                </a:lnTo>
                <a:lnTo>
                  <a:pt x="166" y="2022"/>
                </a:lnTo>
                <a:lnTo>
                  <a:pt x="171" y="1971"/>
                </a:lnTo>
                <a:lnTo>
                  <a:pt x="171" y="1924"/>
                </a:lnTo>
                <a:lnTo>
                  <a:pt x="168" y="1880"/>
                </a:lnTo>
                <a:lnTo>
                  <a:pt x="162" y="1847"/>
                </a:lnTo>
                <a:lnTo>
                  <a:pt x="157" y="1809"/>
                </a:lnTo>
                <a:lnTo>
                  <a:pt x="151" y="1765"/>
                </a:lnTo>
                <a:lnTo>
                  <a:pt x="148" y="1718"/>
                </a:lnTo>
                <a:lnTo>
                  <a:pt x="144" y="1673"/>
                </a:lnTo>
                <a:lnTo>
                  <a:pt x="142" y="1629"/>
                </a:lnTo>
                <a:lnTo>
                  <a:pt x="144" y="1591"/>
                </a:lnTo>
                <a:lnTo>
                  <a:pt x="148" y="1560"/>
                </a:lnTo>
                <a:lnTo>
                  <a:pt x="195" y="1224"/>
                </a:lnTo>
                <a:lnTo>
                  <a:pt x="204" y="1189"/>
                </a:lnTo>
                <a:lnTo>
                  <a:pt x="213" y="1153"/>
                </a:lnTo>
                <a:lnTo>
                  <a:pt x="222" y="1113"/>
                </a:lnTo>
                <a:lnTo>
                  <a:pt x="226" y="1071"/>
                </a:lnTo>
                <a:lnTo>
                  <a:pt x="222" y="1029"/>
                </a:lnTo>
                <a:lnTo>
                  <a:pt x="199" y="904"/>
                </a:lnTo>
                <a:lnTo>
                  <a:pt x="195" y="809"/>
                </a:lnTo>
                <a:lnTo>
                  <a:pt x="191" y="813"/>
                </a:lnTo>
                <a:lnTo>
                  <a:pt x="180" y="836"/>
                </a:lnTo>
                <a:lnTo>
                  <a:pt x="175" y="865"/>
                </a:lnTo>
                <a:lnTo>
                  <a:pt x="171" y="896"/>
                </a:lnTo>
                <a:lnTo>
                  <a:pt x="171" y="929"/>
                </a:lnTo>
                <a:lnTo>
                  <a:pt x="168" y="962"/>
                </a:lnTo>
                <a:lnTo>
                  <a:pt x="162" y="993"/>
                </a:lnTo>
                <a:lnTo>
                  <a:pt x="139" y="1067"/>
                </a:lnTo>
                <a:lnTo>
                  <a:pt x="135" y="1107"/>
                </a:lnTo>
                <a:lnTo>
                  <a:pt x="135" y="1147"/>
                </a:lnTo>
                <a:lnTo>
                  <a:pt x="140" y="1189"/>
                </a:lnTo>
                <a:lnTo>
                  <a:pt x="144" y="1229"/>
                </a:lnTo>
                <a:lnTo>
                  <a:pt x="144" y="1269"/>
                </a:lnTo>
                <a:lnTo>
                  <a:pt x="139" y="1309"/>
                </a:lnTo>
                <a:lnTo>
                  <a:pt x="135" y="1325"/>
                </a:lnTo>
                <a:lnTo>
                  <a:pt x="128" y="1347"/>
                </a:lnTo>
                <a:lnTo>
                  <a:pt x="119" y="1373"/>
                </a:lnTo>
                <a:lnTo>
                  <a:pt x="110" y="1402"/>
                </a:lnTo>
                <a:lnTo>
                  <a:pt x="102" y="1429"/>
                </a:lnTo>
                <a:lnTo>
                  <a:pt x="99" y="1456"/>
                </a:lnTo>
                <a:lnTo>
                  <a:pt x="97" y="1480"/>
                </a:lnTo>
                <a:lnTo>
                  <a:pt x="99" y="1500"/>
                </a:lnTo>
                <a:lnTo>
                  <a:pt x="128" y="1544"/>
                </a:lnTo>
                <a:lnTo>
                  <a:pt x="122" y="1656"/>
                </a:lnTo>
                <a:lnTo>
                  <a:pt x="108" y="1660"/>
                </a:lnTo>
                <a:lnTo>
                  <a:pt x="99" y="1640"/>
                </a:lnTo>
                <a:lnTo>
                  <a:pt x="91" y="1616"/>
                </a:lnTo>
                <a:lnTo>
                  <a:pt x="68" y="1607"/>
                </a:lnTo>
                <a:lnTo>
                  <a:pt x="62" y="1636"/>
                </a:lnTo>
                <a:lnTo>
                  <a:pt x="82" y="1656"/>
                </a:lnTo>
                <a:lnTo>
                  <a:pt x="104" y="1678"/>
                </a:lnTo>
                <a:lnTo>
                  <a:pt x="119" y="1700"/>
                </a:lnTo>
                <a:lnTo>
                  <a:pt x="115" y="1702"/>
                </a:lnTo>
                <a:lnTo>
                  <a:pt x="111" y="1702"/>
                </a:lnTo>
                <a:lnTo>
                  <a:pt x="110" y="1702"/>
                </a:lnTo>
                <a:lnTo>
                  <a:pt x="110" y="1704"/>
                </a:lnTo>
                <a:lnTo>
                  <a:pt x="110" y="1704"/>
                </a:lnTo>
                <a:lnTo>
                  <a:pt x="110" y="1705"/>
                </a:lnTo>
                <a:lnTo>
                  <a:pt x="108" y="1707"/>
                </a:lnTo>
                <a:lnTo>
                  <a:pt x="108" y="1713"/>
                </a:lnTo>
                <a:lnTo>
                  <a:pt x="119" y="1718"/>
                </a:lnTo>
                <a:lnTo>
                  <a:pt x="124" y="1729"/>
                </a:lnTo>
                <a:lnTo>
                  <a:pt x="128" y="1744"/>
                </a:lnTo>
                <a:lnTo>
                  <a:pt x="124" y="1749"/>
                </a:lnTo>
                <a:lnTo>
                  <a:pt x="122" y="1754"/>
                </a:lnTo>
                <a:lnTo>
                  <a:pt x="119" y="1760"/>
                </a:lnTo>
                <a:lnTo>
                  <a:pt x="115" y="1764"/>
                </a:lnTo>
                <a:lnTo>
                  <a:pt x="95" y="1751"/>
                </a:lnTo>
                <a:lnTo>
                  <a:pt x="75" y="1740"/>
                </a:lnTo>
                <a:lnTo>
                  <a:pt x="57" y="1729"/>
                </a:lnTo>
                <a:lnTo>
                  <a:pt x="39" y="1714"/>
                </a:lnTo>
                <a:lnTo>
                  <a:pt x="24" y="1696"/>
                </a:lnTo>
                <a:lnTo>
                  <a:pt x="11" y="1673"/>
                </a:lnTo>
                <a:lnTo>
                  <a:pt x="2" y="1640"/>
                </a:lnTo>
                <a:lnTo>
                  <a:pt x="2" y="1607"/>
                </a:lnTo>
                <a:lnTo>
                  <a:pt x="6" y="1574"/>
                </a:lnTo>
                <a:lnTo>
                  <a:pt x="11" y="1540"/>
                </a:lnTo>
                <a:lnTo>
                  <a:pt x="17" y="1505"/>
                </a:lnTo>
                <a:lnTo>
                  <a:pt x="19" y="1473"/>
                </a:lnTo>
                <a:lnTo>
                  <a:pt x="2" y="1140"/>
                </a:lnTo>
                <a:lnTo>
                  <a:pt x="0" y="1105"/>
                </a:lnTo>
                <a:lnTo>
                  <a:pt x="2" y="1071"/>
                </a:lnTo>
                <a:lnTo>
                  <a:pt x="8" y="1038"/>
                </a:lnTo>
                <a:lnTo>
                  <a:pt x="13" y="1005"/>
                </a:lnTo>
                <a:lnTo>
                  <a:pt x="15" y="969"/>
                </a:lnTo>
                <a:lnTo>
                  <a:pt x="11" y="933"/>
                </a:lnTo>
                <a:lnTo>
                  <a:pt x="8" y="904"/>
                </a:lnTo>
                <a:lnTo>
                  <a:pt x="6" y="867"/>
                </a:lnTo>
                <a:lnTo>
                  <a:pt x="8" y="825"/>
                </a:lnTo>
                <a:lnTo>
                  <a:pt x="11" y="782"/>
                </a:lnTo>
                <a:lnTo>
                  <a:pt x="17" y="736"/>
                </a:lnTo>
                <a:lnTo>
                  <a:pt x="22" y="693"/>
                </a:lnTo>
                <a:lnTo>
                  <a:pt x="30" y="653"/>
                </a:lnTo>
                <a:lnTo>
                  <a:pt x="39" y="616"/>
                </a:lnTo>
                <a:lnTo>
                  <a:pt x="46" y="587"/>
                </a:lnTo>
                <a:lnTo>
                  <a:pt x="55" y="567"/>
                </a:lnTo>
                <a:lnTo>
                  <a:pt x="75" y="544"/>
                </a:lnTo>
                <a:lnTo>
                  <a:pt x="99" y="524"/>
                </a:lnTo>
                <a:lnTo>
                  <a:pt x="128" y="509"/>
                </a:lnTo>
                <a:lnTo>
                  <a:pt x="159" y="496"/>
                </a:lnTo>
                <a:lnTo>
                  <a:pt x="191" y="485"/>
                </a:lnTo>
                <a:lnTo>
                  <a:pt x="224" y="476"/>
                </a:lnTo>
                <a:lnTo>
                  <a:pt x="257" y="465"/>
                </a:lnTo>
                <a:lnTo>
                  <a:pt x="288" y="453"/>
                </a:lnTo>
                <a:lnTo>
                  <a:pt x="315" y="436"/>
                </a:lnTo>
                <a:lnTo>
                  <a:pt x="339" y="416"/>
                </a:lnTo>
                <a:lnTo>
                  <a:pt x="339" y="391"/>
                </a:lnTo>
                <a:lnTo>
                  <a:pt x="340" y="364"/>
                </a:lnTo>
                <a:lnTo>
                  <a:pt x="340" y="336"/>
                </a:lnTo>
                <a:lnTo>
                  <a:pt x="339" y="311"/>
                </a:lnTo>
                <a:lnTo>
                  <a:pt x="331" y="293"/>
                </a:lnTo>
                <a:lnTo>
                  <a:pt x="322" y="280"/>
                </a:lnTo>
                <a:lnTo>
                  <a:pt x="313" y="269"/>
                </a:lnTo>
                <a:lnTo>
                  <a:pt x="304" y="254"/>
                </a:lnTo>
                <a:lnTo>
                  <a:pt x="299" y="236"/>
                </a:lnTo>
                <a:lnTo>
                  <a:pt x="299" y="224"/>
                </a:lnTo>
                <a:lnTo>
                  <a:pt x="302" y="214"/>
                </a:lnTo>
                <a:lnTo>
                  <a:pt x="306" y="207"/>
                </a:lnTo>
                <a:lnTo>
                  <a:pt x="311" y="200"/>
                </a:lnTo>
                <a:lnTo>
                  <a:pt x="315" y="193"/>
                </a:lnTo>
                <a:lnTo>
                  <a:pt x="302" y="133"/>
                </a:lnTo>
                <a:lnTo>
                  <a:pt x="313" y="104"/>
                </a:lnTo>
                <a:lnTo>
                  <a:pt x="330" y="74"/>
                </a:lnTo>
                <a:lnTo>
                  <a:pt x="353" y="47"/>
                </a:lnTo>
                <a:lnTo>
                  <a:pt x="380" y="25"/>
                </a:lnTo>
                <a:lnTo>
                  <a:pt x="410" y="9"/>
                </a:lnTo>
                <a:lnTo>
                  <a:pt x="439" y="0"/>
                </a:lnTo>
                <a:close/>
              </a:path>
            </a:pathLst>
          </a:custGeom>
          <a:solidFill>
            <a:srgbClr val="86BD7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id="397" name="Google Shape;397;p19"/>
          <p:cNvPicPr preferRelativeResize="0"/>
          <p:nvPr/>
        </p:nvPicPr>
        <p:blipFill rotWithShape="1">
          <a:blip r:embed="rId3">
            <a:alphaModFix/>
          </a:blip>
          <a:srcRect b="0" l="0" r="0" t="0"/>
          <a:stretch/>
        </p:blipFill>
        <p:spPr>
          <a:xfrm>
            <a:off x="3363228" y="620869"/>
            <a:ext cx="594221" cy="768508"/>
          </a:xfrm>
          <a:prstGeom prst="rect">
            <a:avLst/>
          </a:prstGeom>
          <a:noFill/>
          <a:ln>
            <a:noFill/>
          </a:ln>
        </p:spPr>
      </p:pic>
      <p:sp>
        <p:nvSpPr>
          <p:cNvPr id="398" name="Google Shape;398;p19"/>
          <p:cNvSpPr/>
          <p:nvPr/>
        </p:nvSpPr>
        <p:spPr>
          <a:xfrm>
            <a:off x="2968731" y="1717434"/>
            <a:ext cx="382181" cy="382181"/>
          </a:xfrm>
          <a:prstGeom prst="hear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9" name="Google Shape;399;p19"/>
          <p:cNvSpPr/>
          <p:nvPr/>
        </p:nvSpPr>
        <p:spPr>
          <a:xfrm>
            <a:off x="3010934" y="2570855"/>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20"/>
          <p:cNvSpPr/>
          <p:nvPr/>
        </p:nvSpPr>
        <p:spPr>
          <a:xfrm>
            <a:off x="215516" y="231278"/>
            <a:ext cx="8712968" cy="4788744"/>
          </a:xfrm>
          <a:prstGeom prst="frame">
            <a:avLst>
              <a:gd fmla="val 890" name="adj1"/>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05" name="Google Shape;405;p20"/>
          <p:cNvSpPr/>
          <p:nvPr/>
        </p:nvSpPr>
        <p:spPr>
          <a:xfrm>
            <a:off x="6651775" y="0"/>
            <a:ext cx="2016224" cy="51435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06" name="Google Shape;406;p20"/>
          <p:cNvSpPr txBox="1"/>
          <p:nvPr/>
        </p:nvSpPr>
        <p:spPr>
          <a:xfrm>
            <a:off x="6763892" y="771302"/>
            <a:ext cx="1800200" cy="1440408"/>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Social skills</a:t>
            </a:r>
            <a:endParaRPr/>
          </a:p>
          <a:p>
            <a:pPr indent="0" lvl="0" marL="0" marR="0" rtl="0" algn="r">
              <a:spcBef>
                <a:spcPts val="360"/>
              </a:spcBef>
              <a:spcAft>
                <a:spcPts val="0"/>
              </a:spcAft>
              <a:buClr>
                <a:schemeClr val="lt1"/>
              </a:buClr>
              <a:buSzPts val="1800"/>
              <a:buFont typeface="Arial"/>
              <a:buNone/>
            </a:pPr>
            <a:r>
              <a:rPr lang="en-US" sz="1800">
                <a:solidFill>
                  <a:schemeClr val="lt1"/>
                </a:solidFill>
                <a:latin typeface="Arial"/>
                <a:ea typeface="Arial"/>
                <a:cs typeface="Arial"/>
                <a:sym typeface="Arial"/>
              </a:rPr>
              <a:t>Communication</a:t>
            </a:r>
            <a:endParaRPr sz="1800">
              <a:solidFill>
                <a:schemeClr val="lt1"/>
              </a:solidFill>
              <a:latin typeface="Arial"/>
              <a:ea typeface="Arial"/>
              <a:cs typeface="Arial"/>
              <a:sym typeface="Arial"/>
            </a:endParaRPr>
          </a:p>
        </p:txBody>
      </p:sp>
      <p:grpSp>
        <p:nvGrpSpPr>
          <p:cNvPr id="407" name="Google Shape;407;p20"/>
          <p:cNvGrpSpPr/>
          <p:nvPr/>
        </p:nvGrpSpPr>
        <p:grpSpPr>
          <a:xfrm>
            <a:off x="476002" y="691634"/>
            <a:ext cx="5967974" cy="2273864"/>
            <a:chOff x="3633985" y="1203598"/>
            <a:chExt cx="2363100" cy="2273864"/>
          </a:xfrm>
        </p:grpSpPr>
        <p:sp>
          <p:nvSpPr>
            <p:cNvPr id="408" name="Google Shape;408;p20"/>
            <p:cNvSpPr txBox="1"/>
            <p:nvPr/>
          </p:nvSpPr>
          <p:spPr>
            <a:xfrm>
              <a:off x="3633985" y="1568862"/>
              <a:ext cx="2363100" cy="1908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u="sng">
                  <a:solidFill>
                    <a:srgbClr val="3F3F3F"/>
                  </a:solidFill>
                  <a:latin typeface="Arial"/>
                  <a:ea typeface="Arial"/>
                  <a:cs typeface="Arial"/>
                  <a:sym typeface="Arial"/>
                </a:rPr>
                <a:t>Face to face</a:t>
              </a:r>
              <a:r>
                <a:rPr lang="en-US">
                  <a:solidFill>
                    <a:srgbClr val="3F3F3F"/>
                  </a:solidFill>
                  <a:latin typeface="Arial"/>
                  <a:ea typeface="Arial"/>
                  <a:cs typeface="Arial"/>
                  <a:sym typeface="Arial"/>
                </a:rPr>
                <a:t> communication has proven more meaningful than online communication. </a:t>
              </a:r>
              <a:endParaRPr/>
            </a:p>
            <a:p>
              <a:pPr indent="0" lvl="0" marL="0" marR="0" rtl="0" algn="l">
                <a:spcBef>
                  <a:spcPts val="0"/>
                </a:spcBef>
                <a:spcAft>
                  <a:spcPts val="0"/>
                </a:spcAft>
                <a:buNone/>
              </a:pPr>
              <a:r>
                <a:t/>
              </a:r>
              <a:endParaRPr>
                <a:solidFill>
                  <a:srgbClr val="3F3F3F"/>
                </a:solidFill>
                <a:latin typeface="Arial"/>
                <a:ea typeface="Arial"/>
                <a:cs typeface="Arial"/>
                <a:sym typeface="Arial"/>
              </a:endParaRPr>
            </a:p>
            <a:p>
              <a:pPr indent="0" lvl="0" marL="0" marR="0" rtl="0" algn="l">
                <a:spcBef>
                  <a:spcPts val="0"/>
                </a:spcBef>
                <a:spcAft>
                  <a:spcPts val="0"/>
                </a:spcAft>
                <a:buNone/>
              </a:pPr>
              <a:r>
                <a:rPr lang="en-US">
                  <a:solidFill>
                    <a:srgbClr val="3F3F3F"/>
                  </a:solidFill>
                  <a:latin typeface="Arial"/>
                  <a:ea typeface="Arial"/>
                  <a:cs typeface="Arial"/>
                  <a:sym typeface="Arial"/>
                </a:rPr>
                <a:t>The “togetherness“ plays an important role.</a:t>
              </a:r>
              <a:endParaRPr/>
            </a:p>
            <a:p>
              <a:pPr indent="0" lvl="0" marL="0" marR="0" rtl="0" algn="l">
                <a:spcBef>
                  <a:spcPts val="0"/>
                </a:spcBef>
                <a:spcAft>
                  <a:spcPts val="0"/>
                </a:spcAft>
                <a:buNone/>
              </a:pPr>
              <a:r>
                <a:t/>
              </a:r>
              <a:endParaRPr>
                <a:solidFill>
                  <a:srgbClr val="3F3F3F"/>
                </a:solidFill>
                <a:latin typeface="Arial"/>
                <a:ea typeface="Arial"/>
                <a:cs typeface="Arial"/>
                <a:sym typeface="Arial"/>
              </a:endParaRPr>
            </a:p>
            <a:p>
              <a:pPr indent="0" lvl="0" marL="0" marR="0" rtl="0" algn="l">
                <a:spcBef>
                  <a:spcPts val="0"/>
                </a:spcBef>
                <a:spcAft>
                  <a:spcPts val="0"/>
                </a:spcAft>
                <a:buNone/>
              </a:pPr>
              <a:r>
                <a:rPr lang="en-US">
                  <a:solidFill>
                    <a:srgbClr val="3F3F3F"/>
                  </a:solidFill>
                  <a:latin typeface="Arial"/>
                  <a:ea typeface="Arial"/>
                  <a:cs typeface="Arial"/>
                  <a:sym typeface="Arial"/>
                </a:rPr>
                <a:t>The body language, facial expressions, the ways of talking (tone of voice, </a:t>
              </a:r>
              <a:endParaRPr/>
            </a:p>
            <a:p>
              <a:pPr indent="0" lvl="0" marL="0" marR="0" rtl="0" algn="l">
                <a:spcBef>
                  <a:spcPts val="0"/>
                </a:spcBef>
                <a:spcAft>
                  <a:spcPts val="0"/>
                </a:spcAft>
                <a:buNone/>
              </a:pPr>
              <a:r>
                <a:rPr lang="en-US">
                  <a:solidFill>
                    <a:srgbClr val="3F3F3F"/>
                  </a:solidFill>
                  <a:latin typeface="Arial"/>
                  <a:ea typeface="Arial"/>
                  <a:cs typeface="Arial"/>
                  <a:sym typeface="Arial"/>
                </a:rPr>
                <a:t>pauses, different stress on words) etc.</a:t>
              </a:r>
              <a:endParaRPr/>
            </a:p>
            <a:p>
              <a:pPr indent="0" lvl="0" marL="0" marR="0" rtl="0" algn="r">
                <a:spcBef>
                  <a:spcPts val="0"/>
                </a:spcBef>
                <a:spcAft>
                  <a:spcPts val="0"/>
                </a:spcAft>
                <a:buNone/>
              </a:pPr>
              <a:r>
                <a:t/>
              </a:r>
              <a:endParaRPr sz="1000">
                <a:solidFill>
                  <a:srgbClr val="3F3F3F"/>
                </a:solidFill>
                <a:latin typeface="Arial"/>
                <a:ea typeface="Arial"/>
                <a:cs typeface="Arial"/>
                <a:sym typeface="Arial"/>
              </a:endParaRPr>
            </a:p>
            <a:p>
              <a:pPr indent="0" lvl="0" marL="0" marR="0" rtl="0" algn="r">
                <a:spcBef>
                  <a:spcPts val="0"/>
                </a:spcBef>
                <a:spcAft>
                  <a:spcPts val="0"/>
                </a:spcAft>
                <a:buNone/>
              </a:pPr>
              <a:r>
                <a:rPr lang="en-US" sz="1000">
                  <a:solidFill>
                    <a:srgbClr val="3F3F3F"/>
                  </a:solidFill>
                  <a:latin typeface="Arial"/>
                  <a:ea typeface="Arial"/>
                  <a:cs typeface="Arial"/>
                  <a:sym typeface="Arial"/>
                </a:rPr>
                <a:t>(Dupuis and Ramsey, 2011; O‘Day and Heimberg, 2021; Vasanthakumari, 2019) </a:t>
              </a:r>
              <a:endParaRPr sz="1000">
                <a:solidFill>
                  <a:srgbClr val="3F3F3F"/>
                </a:solidFill>
                <a:latin typeface="Arial"/>
                <a:ea typeface="Arial"/>
                <a:cs typeface="Arial"/>
                <a:sym typeface="Arial"/>
              </a:endParaRPr>
            </a:p>
          </p:txBody>
        </p:sp>
        <p:sp>
          <p:nvSpPr>
            <p:cNvPr id="409" name="Google Shape;409;p20"/>
            <p:cNvSpPr txBox="1"/>
            <p:nvPr/>
          </p:nvSpPr>
          <p:spPr>
            <a:xfrm>
              <a:off x="3687661" y="1203598"/>
              <a:ext cx="2252491"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rgbClr val="3F3F3F"/>
                  </a:solidFill>
                  <a:latin typeface="Arial"/>
                  <a:ea typeface="Arial"/>
                  <a:cs typeface="Arial"/>
                  <a:sym typeface="Arial"/>
                </a:rPr>
                <a:t>Communication</a:t>
              </a:r>
              <a:endParaRPr b="1" sz="1400">
                <a:solidFill>
                  <a:srgbClr val="3F3F3F"/>
                </a:solidFill>
                <a:latin typeface="Arial"/>
                <a:ea typeface="Arial"/>
                <a:cs typeface="Arial"/>
                <a:sym typeface="Arial"/>
              </a:endParaRPr>
            </a:p>
          </p:txBody>
        </p:sp>
      </p:grpSp>
      <p:pic>
        <p:nvPicPr>
          <p:cNvPr id="410" name="Google Shape;410;p20"/>
          <p:cNvPicPr preferRelativeResize="0"/>
          <p:nvPr/>
        </p:nvPicPr>
        <p:blipFill rotWithShape="1">
          <a:blip r:embed="rId3">
            <a:alphaModFix/>
          </a:blip>
          <a:srcRect b="0" l="0" r="0" t="0"/>
          <a:stretch/>
        </p:blipFill>
        <p:spPr>
          <a:xfrm>
            <a:off x="7362778" y="3117194"/>
            <a:ext cx="594221" cy="76850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g1865c46cbc0_0_0"/>
          <p:cNvSpPr/>
          <p:nvPr/>
        </p:nvSpPr>
        <p:spPr>
          <a:xfrm>
            <a:off x="215516" y="231278"/>
            <a:ext cx="8712900" cy="4788600"/>
          </a:xfrm>
          <a:prstGeom prst="frame">
            <a:avLst>
              <a:gd fmla="val 890" name="adj1"/>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16" name="Google Shape;416;g1865c46cbc0_0_0"/>
          <p:cNvSpPr/>
          <p:nvPr/>
        </p:nvSpPr>
        <p:spPr>
          <a:xfrm>
            <a:off x="6651775" y="0"/>
            <a:ext cx="2016300" cy="51435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17" name="Google Shape;417;g1865c46cbc0_0_0"/>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Social skills</a:t>
            </a:r>
            <a:endParaRPr/>
          </a:p>
          <a:p>
            <a:pPr indent="0" lvl="0" marL="0" marR="0" rtl="0" algn="r">
              <a:spcBef>
                <a:spcPts val="360"/>
              </a:spcBef>
              <a:spcAft>
                <a:spcPts val="0"/>
              </a:spcAft>
              <a:buClr>
                <a:schemeClr val="lt1"/>
              </a:buClr>
              <a:buSzPts val="1800"/>
              <a:buFont typeface="Arial"/>
              <a:buNone/>
            </a:pPr>
            <a:r>
              <a:rPr lang="en-US" sz="1800">
                <a:solidFill>
                  <a:schemeClr val="lt1"/>
                </a:solidFill>
                <a:latin typeface="Arial"/>
                <a:ea typeface="Arial"/>
                <a:cs typeface="Arial"/>
                <a:sym typeface="Arial"/>
              </a:rPr>
              <a:t>Communication</a:t>
            </a:r>
            <a:endParaRPr sz="1800">
              <a:solidFill>
                <a:schemeClr val="lt1"/>
              </a:solidFill>
              <a:latin typeface="Arial"/>
              <a:ea typeface="Arial"/>
              <a:cs typeface="Arial"/>
              <a:sym typeface="Arial"/>
            </a:endParaRPr>
          </a:p>
        </p:txBody>
      </p:sp>
      <p:grpSp>
        <p:nvGrpSpPr>
          <p:cNvPr id="418" name="Google Shape;418;g1865c46cbc0_0_0"/>
          <p:cNvGrpSpPr/>
          <p:nvPr/>
        </p:nvGrpSpPr>
        <p:grpSpPr>
          <a:xfrm>
            <a:off x="476056" y="691634"/>
            <a:ext cx="5968009" cy="3828464"/>
            <a:chOff x="3633985" y="1203598"/>
            <a:chExt cx="2363100" cy="3828464"/>
          </a:xfrm>
        </p:grpSpPr>
        <p:sp>
          <p:nvSpPr>
            <p:cNvPr id="419" name="Google Shape;419;g1865c46cbc0_0_0"/>
            <p:cNvSpPr txBox="1"/>
            <p:nvPr/>
          </p:nvSpPr>
          <p:spPr>
            <a:xfrm>
              <a:off x="3633985" y="1568862"/>
              <a:ext cx="2363100" cy="34632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Clr>
                  <a:schemeClr val="dk1"/>
                </a:buClr>
                <a:buSzPts val="1100"/>
                <a:buFont typeface="Arial"/>
                <a:buNone/>
              </a:pPr>
              <a:r>
                <a:rPr lang="en-US" sz="1100">
                  <a:solidFill>
                    <a:srgbClr val="434343"/>
                  </a:solidFill>
                </a:rPr>
                <a:t>Capability in communication has two aspects; skills of </a:t>
              </a:r>
              <a:r>
                <a:rPr i="1" lang="en-US" sz="1100">
                  <a:solidFill>
                    <a:srgbClr val="434343"/>
                  </a:solidFill>
                </a:rPr>
                <a:t>enquiry </a:t>
              </a:r>
              <a:r>
                <a:rPr lang="en-US" sz="1100">
                  <a:solidFill>
                    <a:srgbClr val="434343"/>
                  </a:solidFill>
                </a:rPr>
                <a:t>and skills of </a:t>
              </a:r>
              <a:r>
                <a:rPr i="1" lang="en-US" sz="1100">
                  <a:solidFill>
                    <a:srgbClr val="434343"/>
                  </a:solidFill>
                </a:rPr>
                <a:t>persuasion</a:t>
              </a:r>
              <a:r>
                <a:rPr lang="en-US" sz="1100">
                  <a:solidFill>
                    <a:srgbClr val="434343"/>
                  </a:solidFill>
                </a:rPr>
                <a:t>. </a:t>
              </a:r>
              <a:endParaRPr sz="1100">
                <a:solidFill>
                  <a:srgbClr val="434343"/>
                </a:solidFill>
              </a:endParaRPr>
            </a:p>
            <a:p>
              <a:pPr indent="0" lvl="0" marL="0" rtl="0" algn="just">
                <a:spcBef>
                  <a:spcPts val="0"/>
                </a:spcBef>
                <a:spcAft>
                  <a:spcPts val="0"/>
                </a:spcAft>
                <a:buSzPts val="1100"/>
                <a:buNone/>
              </a:pPr>
              <a:r>
                <a:t/>
              </a:r>
              <a:endParaRPr sz="1100">
                <a:solidFill>
                  <a:srgbClr val="434343"/>
                </a:solidFill>
              </a:endParaRPr>
            </a:p>
            <a:p>
              <a:pPr indent="0" lvl="0" marL="0" rtl="0" algn="just">
                <a:spcBef>
                  <a:spcPts val="0"/>
                </a:spcBef>
                <a:spcAft>
                  <a:spcPts val="0"/>
                </a:spcAft>
                <a:buClr>
                  <a:schemeClr val="dk1"/>
                </a:buClr>
                <a:buSzPts val="1100"/>
                <a:buFont typeface="Arial"/>
                <a:buNone/>
              </a:pPr>
              <a:r>
                <a:rPr lang="en-US" sz="1100">
                  <a:solidFill>
                    <a:srgbClr val="434343"/>
                  </a:solidFill>
                </a:rPr>
                <a:t>Skills of enquiry:</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Paying attention to what is being said</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Treating the speaker as an equal</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Cultivating ease and encouragement</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Asking carefully thought and formulated questions</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Rationing information</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Giving positive feedback</a:t>
              </a:r>
              <a:endParaRPr sz="1100">
                <a:solidFill>
                  <a:srgbClr val="434343"/>
                </a:solidFill>
              </a:endParaRPr>
            </a:p>
            <a:p>
              <a:pPr indent="0" lvl="0" marL="457200" rtl="0" algn="just">
                <a:spcBef>
                  <a:spcPts val="0"/>
                </a:spcBef>
                <a:spcAft>
                  <a:spcPts val="0"/>
                </a:spcAft>
                <a:buClr>
                  <a:schemeClr val="dk1"/>
                </a:buClr>
                <a:buSzPts val="1100"/>
                <a:buFont typeface="Arial"/>
                <a:buNone/>
              </a:pPr>
              <a:r>
                <a:t/>
              </a:r>
              <a:endParaRPr sz="1100">
                <a:solidFill>
                  <a:srgbClr val="434343"/>
                </a:solidFill>
              </a:endParaRPr>
            </a:p>
            <a:p>
              <a:pPr indent="0" lvl="0" marL="0" rtl="0" algn="just">
                <a:spcBef>
                  <a:spcPts val="0"/>
                </a:spcBef>
                <a:spcAft>
                  <a:spcPts val="0"/>
                </a:spcAft>
                <a:buClr>
                  <a:schemeClr val="dk1"/>
                </a:buClr>
                <a:buSzPts val="1100"/>
                <a:buFont typeface="Arial"/>
                <a:buNone/>
              </a:pPr>
              <a:r>
                <a:rPr lang="en-US" sz="1100">
                  <a:solidFill>
                    <a:srgbClr val="434343"/>
                  </a:solidFill>
                </a:rPr>
                <a:t>Skills of persuasion:</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Appeal to the audiences reason and emotions</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Find the appropriate style in language, visuals and other non-verbal communication (considering who your audience are, what they already know, what the setting is and the time of your communication)</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Identify the core idea, and arrange your ideas logically</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Deliver your ideas</a:t>
              </a:r>
              <a:endParaRPr sz="1100">
                <a:solidFill>
                  <a:srgbClr val="434343"/>
                </a:solidFill>
              </a:endParaRPr>
            </a:p>
            <a:p>
              <a:pPr indent="-298450" lvl="0" marL="457200" rtl="0" algn="just">
                <a:spcBef>
                  <a:spcPts val="0"/>
                </a:spcBef>
                <a:spcAft>
                  <a:spcPts val="0"/>
                </a:spcAft>
                <a:buClr>
                  <a:srgbClr val="434343"/>
                </a:buClr>
                <a:buSzPts val="1100"/>
                <a:buAutoNum type="arabicPeriod"/>
              </a:pPr>
              <a:r>
                <a:rPr lang="en-US" sz="1100">
                  <a:solidFill>
                    <a:srgbClr val="434343"/>
                  </a:solidFill>
                </a:rPr>
                <a:t>Use tools such as effective eye contact and metaphors</a:t>
              </a:r>
              <a:endParaRPr sz="1100">
                <a:solidFill>
                  <a:srgbClr val="434343"/>
                </a:solidFill>
              </a:endParaRPr>
            </a:p>
            <a:p>
              <a:pPr indent="0" lvl="0" marL="457200" rtl="0" algn="r">
                <a:spcBef>
                  <a:spcPts val="0"/>
                </a:spcBef>
                <a:spcAft>
                  <a:spcPts val="0"/>
                </a:spcAft>
                <a:buClr>
                  <a:schemeClr val="dk1"/>
                </a:buClr>
                <a:buSzPts val="1100"/>
                <a:buFont typeface="Arial"/>
                <a:buNone/>
              </a:pPr>
              <a:r>
                <a:rPr lang="en-US" sz="900">
                  <a:solidFill>
                    <a:srgbClr val="434343"/>
                  </a:solidFill>
                </a:rPr>
                <a:t>(Barker, 2010)</a:t>
              </a:r>
              <a:endParaRPr sz="900">
                <a:solidFill>
                  <a:srgbClr val="434343"/>
                </a:solidFill>
              </a:endParaRPr>
            </a:p>
            <a:p>
              <a:pPr indent="0" lvl="0" marL="0" marR="0" rtl="0" algn="r">
                <a:spcBef>
                  <a:spcPts val="0"/>
                </a:spcBef>
                <a:spcAft>
                  <a:spcPts val="0"/>
                </a:spcAft>
                <a:buNone/>
              </a:pPr>
              <a:r>
                <a:t/>
              </a:r>
              <a:endParaRPr sz="1200" u="sng">
                <a:solidFill>
                  <a:srgbClr val="434343"/>
                </a:solidFill>
              </a:endParaRPr>
            </a:p>
          </p:txBody>
        </p:sp>
        <p:sp>
          <p:nvSpPr>
            <p:cNvPr id="420" name="Google Shape;420;g1865c46cbc0_0_0"/>
            <p:cNvSpPr txBox="1"/>
            <p:nvPr/>
          </p:nvSpPr>
          <p:spPr>
            <a:xfrm>
              <a:off x="3687661" y="1203598"/>
              <a:ext cx="2252400" cy="307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rgbClr val="3F3F3F"/>
                  </a:solidFill>
                  <a:latin typeface="Arial"/>
                  <a:ea typeface="Arial"/>
                  <a:cs typeface="Arial"/>
                  <a:sym typeface="Arial"/>
                </a:rPr>
                <a:t>Communication</a:t>
              </a:r>
              <a:endParaRPr b="1" sz="1400">
                <a:solidFill>
                  <a:srgbClr val="3F3F3F"/>
                </a:solidFill>
                <a:latin typeface="Arial"/>
                <a:ea typeface="Arial"/>
                <a:cs typeface="Arial"/>
                <a:sym typeface="Arial"/>
              </a:endParaRPr>
            </a:p>
          </p:txBody>
        </p:sp>
      </p:grpSp>
      <p:pic>
        <p:nvPicPr>
          <p:cNvPr id="421" name="Google Shape;421;g1865c46cbc0_0_0"/>
          <p:cNvPicPr preferRelativeResize="0"/>
          <p:nvPr/>
        </p:nvPicPr>
        <p:blipFill rotWithShape="1">
          <a:blip r:embed="rId3">
            <a:alphaModFix/>
          </a:blip>
          <a:srcRect b="0" l="0" r="0" t="0"/>
          <a:stretch/>
        </p:blipFill>
        <p:spPr>
          <a:xfrm>
            <a:off x="7366941" y="3127869"/>
            <a:ext cx="594221" cy="76850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3"/>
          <p:cNvSpPr/>
          <p:nvPr/>
        </p:nvSpPr>
        <p:spPr>
          <a:xfrm>
            <a:off x="215516" y="231278"/>
            <a:ext cx="8712968" cy="4788744"/>
          </a:xfrm>
          <a:prstGeom prst="frame">
            <a:avLst>
              <a:gd fmla="val 890" name="adj1"/>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27" name="Google Shape;427;p23"/>
          <p:cNvSpPr/>
          <p:nvPr/>
        </p:nvSpPr>
        <p:spPr>
          <a:xfrm>
            <a:off x="6651775" y="0"/>
            <a:ext cx="2016224" cy="51435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28" name="Google Shape;428;p23"/>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lang="en-US" sz="2800">
                <a:solidFill>
                  <a:schemeClr val="lt1"/>
                </a:solidFill>
              </a:rPr>
              <a:t>Social skills</a:t>
            </a:r>
            <a:endParaRPr/>
          </a:p>
          <a:p>
            <a:pPr indent="0" lvl="0" marL="0" marR="0" rtl="0" algn="r">
              <a:spcBef>
                <a:spcPts val="360"/>
              </a:spcBef>
              <a:spcAft>
                <a:spcPts val="0"/>
              </a:spcAft>
              <a:buClr>
                <a:schemeClr val="lt1"/>
              </a:buClr>
              <a:buSzPts val="1800"/>
              <a:buFont typeface="Arial"/>
              <a:buNone/>
            </a:pPr>
            <a:r>
              <a:rPr lang="en-US" sz="1800">
                <a:solidFill>
                  <a:schemeClr val="lt1"/>
                </a:solidFill>
              </a:rPr>
              <a:t>Empathy</a:t>
            </a:r>
            <a:endParaRPr sz="1800">
              <a:solidFill>
                <a:schemeClr val="lt1"/>
              </a:solidFill>
              <a:latin typeface="Arial"/>
              <a:ea typeface="Arial"/>
              <a:cs typeface="Arial"/>
              <a:sym typeface="Arial"/>
            </a:endParaRPr>
          </a:p>
        </p:txBody>
      </p:sp>
      <p:grpSp>
        <p:nvGrpSpPr>
          <p:cNvPr id="429" name="Google Shape;429;p23"/>
          <p:cNvGrpSpPr/>
          <p:nvPr/>
        </p:nvGrpSpPr>
        <p:grpSpPr>
          <a:xfrm>
            <a:off x="611604" y="691625"/>
            <a:ext cx="5741023" cy="2489275"/>
            <a:chOff x="3687668" y="1203589"/>
            <a:chExt cx="4725900" cy="2489275"/>
          </a:xfrm>
        </p:grpSpPr>
        <p:sp>
          <p:nvSpPr>
            <p:cNvPr id="430" name="Google Shape;430;p23"/>
            <p:cNvSpPr txBox="1"/>
            <p:nvPr/>
          </p:nvSpPr>
          <p:spPr>
            <a:xfrm>
              <a:off x="3687668" y="1568864"/>
              <a:ext cx="4725900" cy="21240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SzPts val="1100"/>
                <a:buNone/>
              </a:pPr>
              <a:r>
                <a:rPr lang="en-US" sz="1200">
                  <a:solidFill>
                    <a:srgbClr val="434343"/>
                  </a:solidFill>
                </a:rPr>
                <a:t>To nurture your empathic abilities…</a:t>
              </a:r>
              <a:endParaRPr sz="1200">
                <a:solidFill>
                  <a:srgbClr val="434343"/>
                </a:solidFill>
              </a:endParaRPr>
            </a:p>
            <a:p>
              <a:pPr indent="0" lvl="0" marL="0" rtl="0" algn="just">
                <a:spcBef>
                  <a:spcPts val="0"/>
                </a:spcBef>
                <a:spcAft>
                  <a:spcPts val="0"/>
                </a:spcAft>
                <a:buSzPts val="1100"/>
                <a:buNone/>
              </a:pPr>
              <a:r>
                <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consider other people's feelings and emotions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read stories about people, (true stories and fiction), to gain insight into other </a:t>
              </a:r>
              <a:r>
                <a:rPr lang="en-US" sz="1200">
                  <a:solidFill>
                    <a:srgbClr val="434343"/>
                  </a:solidFill>
                </a:rPr>
                <a:t>person's</a:t>
              </a:r>
              <a:r>
                <a:rPr lang="en-US" sz="1200">
                  <a:solidFill>
                    <a:srgbClr val="434343"/>
                  </a:solidFill>
                </a:rPr>
                <a:t> state of feelings and thoughts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step out of your comfort zone</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examine and question your biases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when someone is having a difficult time “join” them in their difficulty</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0" lvl="0" marL="0" rtl="0" algn="just">
                <a:spcBef>
                  <a:spcPts val="0"/>
                </a:spcBef>
                <a:spcAft>
                  <a:spcPts val="0"/>
                </a:spcAft>
                <a:buNone/>
              </a:pPr>
              <a:r>
                <a:rPr lang="en-US" sz="1200">
                  <a:solidFill>
                    <a:srgbClr val="434343"/>
                  </a:solidFill>
                </a:rPr>
                <a:t>Brené Browns take on empathy is very enlightening: </a:t>
              </a:r>
              <a:endParaRPr sz="1200">
                <a:solidFill>
                  <a:srgbClr val="434343"/>
                </a:solidFill>
              </a:endParaRPr>
            </a:p>
            <a:p>
              <a:pPr indent="0" lvl="0" marL="0" rtl="0" algn="just">
                <a:spcBef>
                  <a:spcPts val="0"/>
                </a:spcBef>
                <a:spcAft>
                  <a:spcPts val="0"/>
                </a:spcAft>
                <a:buClr>
                  <a:schemeClr val="dk1"/>
                </a:buClr>
                <a:buSzPts val="1100"/>
                <a:buFont typeface="Arial"/>
                <a:buNone/>
              </a:pPr>
              <a:r>
                <a:rPr lang="en-US" sz="1200" u="sng">
                  <a:solidFill>
                    <a:srgbClr val="434343"/>
                  </a:solidFill>
                  <a:hlinkClick r:id="rId3">
                    <a:extLst>
                      <a:ext uri="{A12FA001-AC4F-418D-AE19-62706E023703}">
                        <ahyp:hlinkClr val="tx"/>
                      </a:ext>
                    </a:extLst>
                  </a:hlinkClick>
                </a:rPr>
                <a:t>https://www.youtube.com/watch?v=1Evwgu369Jw</a:t>
              </a:r>
              <a:r>
                <a:rPr lang="en-US" sz="1200">
                  <a:solidFill>
                    <a:srgbClr val="434343"/>
                  </a:solidFill>
                </a:rPr>
                <a:t> </a:t>
              </a:r>
              <a:endParaRPr sz="1200">
                <a:solidFill>
                  <a:srgbClr val="434343"/>
                </a:solidFill>
              </a:endParaRPr>
            </a:p>
          </p:txBody>
        </p:sp>
        <p:sp>
          <p:nvSpPr>
            <p:cNvPr id="431" name="Google Shape;431;p23"/>
            <p:cNvSpPr txBox="1"/>
            <p:nvPr/>
          </p:nvSpPr>
          <p:spPr>
            <a:xfrm>
              <a:off x="3687668" y="1203589"/>
              <a:ext cx="4725900" cy="307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a:solidFill>
                    <a:srgbClr val="3F3F3F"/>
                  </a:solidFill>
                </a:rPr>
                <a:t>Empathy</a:t>
              </a:r>
              <a:endParaRPr b="1" sz="1400">
                <a:solidFill>
                  <a:srgbClr val="3F3F3F"/>
                </a:solidFill>
                <a:latin typeface="Arial"/>
                <a:ea typeface="Arial"/>
                <a:cs typeface="Arial"/>
                <a:sym typeface="Arial"/>
              </a:endParaRPr>
            </a:p>
          </p:txBody>
        </p:sp>
      </p:grpSp>
      <p:sp>
        <p:nvSpPr>
          <p:cNvPr id="432" name="Google Shape;432;p23"/>
          <p:cNvSpPr/>
          <p:nvPr/>
        </p:nvSpPr>
        <p:spPr>
          <a:xfrm>
            <a:off x="2830991" y="3224377"/>
            <a:ext cx="690313" cy="693873"/>
          </a:xfrm>
          <a:custGeom>
            <a:rect b="b" l="l" r="r" t="t"/>
            <a:pathLst>
              <a:path extrusionOk="0" h="3083879" w="3068057">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33" name="Google Shape;433;p23"/>
          <p:cNvSpPr/>
          <p:nvPr/>
        </p:nvSpPr>
        <p:spPr>
          <a:xfrm>
            <a:off x="3466008" y="3266351"/>
            <a:ext cx="664800" cy="651900"/>
          </a:xfrm>
          <a:prstGeom prst="heart">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g1865c46cbc0_0_11"/>
          <p:cNvSpPr/>
          <p:nvPr/>
        </p:nvSpPr>
        <p:spPr>
          <a:xfrm>
            <a:off x="215516" y="231278"/>
            <a:ext cx="8712900" cy="4788600"/>
          </a:xfrm>
          <a:prstGeom prst="frame">
            <a:avLst>
              <a:gd fmla="val 890" name="adj1"/>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39" name="Google Shape;439;g1865c46cbc0_0_11"/>
          <p:cNvSpPr/>
          <p:nvPr/>
        </p:nvSpPr>
        <p:spPr>
          <a:xfrm>
            <a:off x="6651775" y="0"/>
            <a:ext cx="2016300" cy="51435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0" name="Google Shape;440;g1865c46cbc0_0_11"/>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lang="en-US" sz="2800">
                <a:solidFill>
                  <a:schemeClr val="lt1"/>
                </a:solidFill>
              </a:rPr>
              <a:t>Social skills</a:t>
            </a:r>
            <a:endParaRPr/>
          </a:p>
          <a:p>
            <a:pPr indent="0" lvl="0" marL="0" marR="0" rtl="0" algn="r">
              <a:spcBef>
                <a:spcPts val="360"/>
              </a:spcBef>
              <a:spcAft>
                <a:spcPts val="0"/>
              </a:spcAft>
              <a:buClr>
                <a:schemeClr val="lt1"/>
              </a:buClr>
              <a:buSzPts val="1800"/>
              <a:buFont typeface="Arial"/>
              <a:buNone/>
            </a:pPr>
            <a:r>
              <a:rPr lang="en-US" sz="1800">
                <a:solidFill>
                  <a:schemeClr val="lt1"/>
                </a:solidFill>
              </a:rPr>
              <a:t>Assertiveness</a:t>
            </a:r>
            <a:endParaRPr sz="1800">
              <a:solidFill>
                <a:schemeClr val="lt1"/>
              </a:solidFill>
              <a:latin typeface="Arial"/>
              <a:ea typeface="Arial"/>
              <a:cs typeface="Arial"/>
              <a:sym typeface="Arial"/>
            </a:endParaRPr>
          </a:p>
        </p:txBody>
      </p:sp>
      <p:grpSp>
        <p:nvGrpSpPr>
          <p:cNvPr id="441" name="Google Shape;441;g1865c46cbc0_0_11"/>
          <p:cNvGrpSpPr/>
          <p:nvPr/>
        </p:nvGrpSpPr>
        <p:grpSpPr>
          <a:xfrm>
            <a:off x="611604" y="691625"/>
            <a:ext cx="5741023" cy="2858875"/>
            <a:chOff x="3687668" y="1203589"/>
            <a:chExt cx="4725900" cy="2858875"/>
          </a:xfrm>
        </p:grpSpPr>
        <p:sp>
          <p:nvSpPr>
            <p:cNvPr id="442" name="Google Shape;442;g1865c46cbc0_0_11"/>
            <p:cNvSpPr txBox="1"/>
            <p:nvPr/>
          </p:nvSpPr>
          <p:spPr>
            <a:xfrm>
              <a:off x="3687668" y="1568864"/>
              <a:ext cx="4725900" cy="24936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SzPts val="1100"/>
                <a:buNone/>
              </a:pPr>
              <a:r>
                <a:rPr lang="en-US" sz="1200">
                  <a:solidFill>
                    <a:srgbClr val="434343"/>
                  </a:solidFill>
                </a:rPr>
                <a:t>Assertiveness requires</a:t>
              </a:r>
              <a:endParaRPr sz="1200">
                <a:solidFill>
                  <a:srgbClr val="434343"/>
                </a:solidFill>
              </a:endParaRPr>
            </a:p>
            <a:p>
              <a:pPr indent="0" lvl="0" marL="0" rtl="0" algn="just">
                <a:spcBef>
                  <a:spcPts val="0"/>
                </a:spcBef>
                <a:spcAft>
                  <a:spcPts val="0"/>
                </a:spcAft>
                <a:buSzPts val="1100"/>
                <a:buNone/>
              </a:pPr>
              <a:r>
                <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self knowledge: get to know your own emotions, values and principles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confidence: believe in yourself and voice your opinions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that you regulate your emotions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you saying </a:t>
              </a:r>
              <a:r>
                <a:rPr i="1" lang="en-US" sz="1200">
                  <a:solidFill>
                    <a:srgbClr val="434343"/>
                  </a:solidFill>
                </a:rPr>
                <a:t>no</a:t>
              </a:r>
              <a:r>
                <a:rPr lang="en-US" sz="1200">
                  <a:solidFill>
                    <a:srgbClr val="434343"/>
                  </a:solidFill>
                </a:rPr>
                <a:t> when relevant! But do it respectfully and with arguments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using</a:t>
              </a:r>
              <a:r>
                <a:rPr i="1" lang="en-US" sz="1200">
                  <a:solidFill>
                    <a:srgbClr val="434343"/>
                  </a:solidFill>
                </a:rPr>
                <a:t> I statements</a:t>
              </a:r>
              <a:r>
                <a:rPr lang="en-US" sz="1200">
                  <a:solidFill>
                    <a:srgbClr val="434343"/>
                  </a:solidFill>
                </a:rPr>
                <a:t>, such as: “I feel we should…” instead of “We should…”, or “I think this is…” instead of “This is…”</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0" lvl="0" marL="0" rtl="0" algn="just">
                <a:spcBef>
                  <a:spcPts val="0"/>
                </a:spcBef>
                <a:spcAft>
                  <a:spcPts val="0"/>
                </a:spcAft>
                <a:buNone/>
              </a:pPr>
              <a:r>
                <a:rPr lang="en-US" sz="1200">
                  <a:solidFill>
                    <a:srgbClr val="434343"/>
                  </a:solidFill>
                </a:rPr>
                <a:t>Respect is crucial when it comes to assertiveness. </a:t>
              </a:r>
              <a:endParaRPr sz="1200">
                <a:solidFill>
                  <a:srgbClr val="434343"/>
                </a:solidFill>
              </a:endParaRPr>
            </a:p>
            <a:p>
              <a:pPr indent="0" lvl="0" marL="0" rtl="0" algn="just">
                <a:spcBef>
                  <a:spcPts val="0"/>
                </a:spcBef>
                <a:spcAft>
                  <a:spcPts val="0"/>
                </a:spcAft>
                <a:buNone/>
              </a:pPr>
              <a:r>
                <a:rPr lang="en-US" sz="1200">
                  <a:solidFill>
                    <a:srgbClr val="434343"/>
                  </a:solidFill>
                </a:rPr>
                <a:t>You have to respect your own beliefs, but also the other parts standpoint!</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0" lvl="0" marL="0" rtl="0" algn="just">
                <a:spcBef>
                  <a:spcPts val="0"/>
                </a:spcBef>
                <a:spcAft>
                  <a:spcPts val="0"/>
                </a:spcAft>
                <a:buNone/>
              </a:pPr>
              <a:r>
                <a:t/>
              </a:r>
              <a:endParaRPr sz="1200">
                <a:solidFill>
                  <a:srgbClr val="434343"/>
                </a:solidFill>
              </a:endParaRPr>
            </a:p>
          </p:txBody>
        </p:sp>
        <p:sp>
          <p:nvSpPr>
            <p:cNvPr id="443" name="Google Shape;443;g1865c46cbc0_0_11"/>
            <p:cNvSpPr txBox="1"/>
            <p:nvPr/>
          </p:nvSpPr>
          <p:spPr>
            <a:xfrm>
              <a:off x="3687668" y="1203589"/>
              <a:ext cx="4725900" cy="307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a:solidFill>
                    <a:srgbClr val="3F3F3F"/>
                  </a:solidFill>
                </a:rPr>
                <a:t>Assertiveness</a:t>
              </a:r>
              <a:endParaRPr b="1" sz="1400">
                <a:solidFill>
                  <a:srgbClr val="3F3F3F"/>
                </a:solidFill>
                <a:latin typeface="Arial"/>
                <a:ea typeface="Arial"/>
                <a:cs typeface="Arial"/>
                <a:sym typeface="Arial"/>
              </a:endParaRPr>
            </a:p>
          </p:txBody>
        </p:sp>
      </p:grpSp>
      <p:sp>
        <p:nvSpPr>
          <p:cNvPr id="444" name="Google Shape;444;g1865c46cbc0_0_11"/>
          <p:cNvSpPr/>
          <p:nvPr/>
        </p:nvSpPr>
        <p:spPr>
          <a:xfrm>
            <a:off x="7496768" y="2953519"/>
            <a:ext cx="334559" cy="337353"/>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5" name="Google Shape;445;g1865c46cbc0_0_11"/>
          <p:cNvSpPr/>
          <p:nvPr/>
        </p:nvSpPr>
        <p:spPr>
          <a:xfrm>
            <a:off x="7223271" y="322974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6" name="Google Shape;446;g1865c46cbc0_0_11"/>
          <p:cNvSpPr/>
          <p:nvPr/>
        </p:nvSpPr>
        <p:spPr>
          <a:xfrm rot="755600">
            <a:off x="7684721" y="3193079"/>
            <a:ext cx="397824" cy="401147"/>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7" name="Google Shape;447;g1865c46cbc0_0_11"/>
          <p:cNvSpPr/>
          <p:nvPr/>
        </p:nvSpPr>
        <p:spPr>
          <a:xfrm>
            <a:off x="7564646" y="358939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g1865c46cbc0_0_28"/>
          <p:cNvSpPr/>
          <p:nvPr/>
        </p:nvSpPr>
        <p:spPr>
          <a:xfrm>
            <a:off x="215516" y="231278"/>
            <a:ext cx="8712900" cy="4788600"/>
          </a:xfrm>
          <a:prstGeom prst="frame">
            <a:avLst>
              <a:gd fmla="val 890" name="adj1"/>
            </a:avLst>
          </a:prstGeom>
          <a:solidFill>
            <a:srgbClr val="BFBFB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53" name="Google Shape;453;g1865c46cbc0_0_28"/>
          <p:cNvSpPr/>
          <p:nvPr/>
        </p:nvSpPr>
        <p:spPr>
          <a:xfrm>
            <a:off x="6651775" y="0"/>
            <a:ext cx="2016300" cy="5143500"/>
          </a:xfrm>
          <a:prstGeom prst="rect">
            <a:avLst/>
          </a:prstGeom>
          <a:solidFill>
            <a:srgbClr val="BFBFB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54" name="Google Shape;454;g1865c46cbc0_0_28"/>
          <p:cNvSpPr txBox="1"/>
          <p:nvPr/>
        </p:nvSpPr>
        <p:spPr>
          <a:xfrm>
            <a:off x="6763892" y="771302"/>
            <a:ext cx="1800300" cy="14403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lt1"/>
              </a:buClr>
              <a:buSzPts val="2800"/>
              <a:buFont typeface="Arial"/>
              <a:buNone/>
            </a:pPr>
            <a:r>
              <a:rPr b="1" lang="en-US" sz="2800">
                <a:solidFill>
                  <a:schemeClr val="lt1"/>
                </a:solidFill>
              </a:rPr>
              <a:t>Social skills</a:t>
            </a:r>
            <a:endParaRPr/>
          </a:p>
          <a:p>
            <a:pPr indent="0" lvl="0" marL="0" marR="0" rtl="0" algn="r">
              <a:spcBef>
                <a:spcPts val="360"/>
              </a:spcBef>
              <a:spcAft>
                <a:spcPts val="0"/>
              </a:spcAft>
              <a:buClr>
                <a:schemeClr val="lt1"/>
              </a:buClr>
              <a:buSzPts val="1800"/>
              <a:buFont typeface="Arial"/>
              <a:buNone/>
            </a:pPr>
            <a:r>
              <a:rPr lang="en-US" sz="1800">
                <a:solidFill>
                  <a:schemeClr val="lt1"/>
                </a:solidFill>
              </a:rPr>
              <a:t>Conflict resolution</a:t>
            </a:r>
            <a:endParaRPr sz="1800">
              <a:solidFill>
                <a:schemeClr val="lt1"/>
              </a:solidFill>
              <a:latin typeface="Arial"/>
              <a:ea typeface="Arial"/>
              <a:cs typeface="Arial"/>
              <a:sym typeface="Arial"/>
            </a:endParaRPr>
          </a:p>
        </p:txBody>
      </p:sp>
      <p:grpSp>
        <p:nvGrpSpPr>
          <p:cNvPr id="455" name="Google Shape;455;g1865c46cbc0_0_28"/>
          <p:cNvGrpSpPr/>
          <p:nvPr/>
        </p:nvGrpSpPr>
        <p:grpSpPr>
          <a:xfrm>
            <a:off x="611600" y="691625"/>
            <a:ext cx="5741028" cy="2858875"/>
            <a:chOff x="3687664" y="1203589"/>
            <a:chExt cx="4725904" cy="2858875"/>
          </a:xfrm>
        </p:grpSpPr>
        <p:sp>
          <p:nvSpPr>
            <p:cNvPr id="456" name="Google Shape;456;g1865c46cbc0_0_28"/>
            <p:cNvSpPr txBox="1"/>
            <p:nvPr/>
          </p:nvSpPr>
          <p:spPr>
            <a:xfrm>
              <a:off x="3687664" y="1568864"/>
              <a:ext cx="4725900" cy="24936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SzPts val="1100"/>
                <a:buNone/>
              </a:pPr>
              <a:r>
                <a:rPr lang="en-US" sz="1200">
                  <a:solidFill>
                    <a:srgbClr val="434343"/>
                  </a:solidFill>
                </a:rPr>
                <a:t>For a successful conflict resolution you need all the mentioned social skills:</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communication:</a:t>
              </a:r>
              <a:endParaRPr sz="1200">
                <a:solidFill>
                  <a:srgbClr val="434343"/>
                </a:solidFill>
              </a:endParaRPr>
            </a:p>
            <a:p>
              <a:pPr indent="-304800" lvl="1" marL="914400" rtl="0" algn="just">
                <a:spcBef>
                  <a:spcPts val="0"/>
                </a:spcBef>
                <a:spcAft>
                  <a:spcPts val="0"/>
                </a:spcAft>
                <a:buClr>
                  <a:srgbClr val="434343"/>
                </a:buClr>
                <a:buSzPts val="1200"/>
                <a:buChar char="○"/>
              </a:pPr>
              <a:r>
                <a:rPr lang="en-US" sz="1200">
                  <a:solidFill>
                    <a:srgbClr val="434343"/>
                  </a:solidFill>
                </a:rPr>
                <a:t>active listening along with clear and respectful expression</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empathy:</a:t>
              </a:r>
              <a:endParaRPr sz="1200">
                <a:solidFill>
                  <a:srgbClr val="434343"/>
                </a:solidFill>
              </a:endParaRPr>
            </a:p>
            <a:p>
              <a:pPr indent="-304800" lvl="1" marL="914400" rtl="0" algn="just">
                <a:spcBef>
                  <a:spcPts val="0"/>
                </a:spcBef>
                <a:spcAft>
                  <a:spcPts val="0"/>
                </a:spcAft>
                <a:buClr>
                  <a:srgbClr val="434343"/>
                </a:buClr>
                <a:buSzPts val="1200"/>
                <a:buChar char="○"/>
              </a:pPr>
              <a:r>
                <a:rPr lang="en-US" sz="1200">
                  <a:solidFill>
                    <a:srgbClr val="434343"/>
                  </a:solidFill>
                </a:rPr>
                <a:t>REALLY consider the other parts emotions</a:t>
              </a:r>
              <a:endParaRPr sz="1200">
                <a:solidFill>
                  <a:srgbClr val="434343"/>
                </a:solidFill>
              </a:endParaRPr>
            </a:p>
            <a:p>
              <a:pPr indent="-304800" lvl="0" marL="457200" rtl="0" algn="just">
                <a:spcBef>
                  <a:spcPts val="0"/>
                </a:spcBef>
                <a:spcAft>
                  <a:spcPts val="0"/>
                </a:spcAft>
                <a:buClr>
                  <a:srgbClr val="434343"/>
                </a:buClr>
                <a:buSzPts val="1200"/>
                <a:buChar char="●"/>
              </a:pPr>
              <a:r>
                <a:rPr lang="en-US" sz="1200">
                  <a:solidFill>
                    <a:srgbClr val="434343"/>
                  </a:solidFill>
                </a:rPr>
                <a:t>assertiveness:</a:t>
              </a:r>
              <a:endParaRPr sz="1200">
                <a:solidFill>
                  <a:srgbClr val="434343"/>
                </a:solidFill>
              </a:endParaRPr>
            </a:p>
            <a:p>
              <a:pPr indent="-304800" lvl="1" marL="914400" rtl="0" algn="just">
                <a:spcBef>
                  <a:spcPts val="0"/>
                </a:spcBef>
                <a:spcAft>
                  <a:spcPts val="0"/>
                </a:spcAft>
                <a:buClr>
                  <a:srgbClr val="434343"/>
                </a:buClr>
                <a:buSzPts val="1200"/>
                <a:buChar char="○"/>
              </a:pPr>
              <a:r>
                <a:rPr lang="en-US" sz="1200">
                  <a:solidFill>
                    <a:srgbClr val="434343"/>
                  </a:solidFill>
                </a:rPr>
                <a:t>stay true to your own emotions and principles</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0" lvl="0" marL="0" rtl="0" algn="just">
                <a:spcBef>
                  <a:spcPts val="0"/>
                </a:spcBef>
                <a:spcAft>
                  <a:spcPts val="0"/>
                </a:spcAft>
                <a:buNone/>
              </a:pPr>
              <a:r>
                <a:rPr lang="en-US" sz="1200">
                  <a:solidFill>
                    <a:srgbClr val="434343"/>
                  </a:solidFill>
                </a:rPr>
                <a:t>Don’t be afraid to change your mind and develop compromises.</a:t>
              </a:r>
              <a:endParaRPr sz="1200">
                <a:solidFill>
                  <a:srgbClr val="434343"/>
                </a:solidFill>
              </a:endParaRPr>
            </a:p>
            <a:p>
              <a:pPr indent="0" lvl="0" marL="0" rtl="0" algn="just">
                <a:spcBef>
                  <a:spcPts val="0"/>
                </a:spcBef>
                <a:spcAft>
                  <a:spcPts val="0"/>
                </a:spcAft>
                <a:buNone/>
              </a:pPr>
              <a:r>
                <a:t/>
              </a:r>
              <a:endParaRPr sz="1200">
                <a:solidFill>
                  <a:srgbClr val="434343"/>
                </a:solidFill>
              </a:endParaRPr>
            </a:p>
            <a:p>
              <a:pPr indent="0" lvl="0" marL="0" rtl="0" algn="just">
                <a:spcBef>
                  <a:spcPts val="0"/>
                </a:spcBef>
                <a:spcAft>
                  <a:spcPts val="0"/>
                </a:spcAft>
                <a:buNone/>
              </a:pPr>
              <a:r>
                <a:t/>
              </a:r>
              <a:endParaRPr sz="1200">
                <a:solidFill>
                  <a:srgbClr val="434343"/>
                </a:solidFill>
              </a:endParaRPr>
            </a:p>
          </p:txBody>
        </p:sp>
        <p:sp>
          <p:nvSpPr>
            <p:cNvPr id="457" name="Google Shape;457;g1865c46cbc0_0_28"/>
            <p:cNvSpPr txBox="1"/>
            <p:nvPr/>
          </p:nvSpPr>
          <p:spPr>
            <a:xfrm>
              <a:off x="3687668" y="1203589"/>
              <a:ext cx="4725900" cy="307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a:solidFill>
                    <a:srgbClr val="3F3F3F"/>
                  </a:solidFill>
                </a:rPr>
                <a:t>Conflict Resolution</a:t>
              </a:r>
              <a:endParaRPr b="1" sz="1400">
                <a:solidFill>
                  <a:srgbClr val="3F3F3F"/>
                </a:solidFill>
                <a:latin typeface="Arial"/>
                <a:ea typeface="Arial"/>
                <a:cs typeface="Arial"/>
                <a:sym typeface="Arial"/>
              </a:endParaRPr>
            </a:p>
          </p:txBody>
        </p:sp>
      </p:grpSp>
      <p:sp>
        <p:nvSpPr>
          <p:cNvPr id="458" name="Google Shape;458;g1865c46cbc0_0_28"/>
          <p:cNvSpPr/>
          <p:nvPr/>
        </p:nvSpPr>
        <p:spPr>
          <a:xfrm>
            <a:off x="7496768" y="2953519"/>
            <a:ext cx="334559" cy="337353"/>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59" name="Google Shape;459;g1865c46cbc0_0_28"/>
          <p:cNvSpPr/>
          <p:nvPr/>
        </p:nvSpPr>
        <p:spPr>
          <a:xfrm>
            <a:off x="7223271" y="322974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0" name="Google Shape;460;g1865c46cbc0_0_28"/>
          <p:cNvSpPr/>
          <p:nvPr/>
        </p:nvSpPr>
        <p:spPr>
          <a:xfrm rot="755600">
            <a:off x="7684721" y="3193079"/>
            <a:ext cx="397824" cy="401147"/>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1" name="Google Shape;461;g1865c46cbc0_0_28"/>
          <p:cNvSpPr/>
          <p:nvPr/>
        </p:nvSpPr>
        <p:spPr>
          <a:xfrm>
            <a:off x="7564646" y="3589396"/>
            <a:ext cx="495643" cy="499782"/>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2" name="Google Shape;462;g1865c46cbc0_0_28"/>
          <p:cNvSpPr txBox="1"/>
          <p:nvPr/>
        </p:nvSpPr>
        <p:spPr>
          <a:xfrm>
            <a:off x="1522375" y="3577675"/>
            <a:ext cx="3877200" cy="554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chemeClr val="dk1"/>
              </a:buClr>
              <a:buSzPts val="1100"/>
              <a:buFont typeface="Arial"/>
              <a:buNone/>
            </a:pPr>
            <a:r>
              <a:rPr lang="en-US" sz="1200">
                <a:solidFill>
                  <a:srgbClr val="3F3F3F"/>
                </a:solidFill>
              </a:rPr>
              <a:t>Aaand remember the IDEAL problem solving model! </a:t>
            </a:r>
            <a:endParaRPr sz="1200">
              <a:solidFill>
                <a:srgbClr val="3F3F3F"/>
              </a:solidFill>
            </a:endParaRPr>
          </a:p>
          <a:p>
            <a:pPr indent="0" lvl="0" marL="0" rtl="0" algn="just">
              <a:spcBef>
                <a:spcPts val="0"/>
              </a:spcBef>
              <a:spcAft>
                <a:spcPts val="0"/>
              </a:spcAft>
              <a:buClr>
                <a:schemeClr val="dk1"/>
              </a:buClr>
              <a:buSzPts val="1100"/>
              <a:buFont typeface="Arial"/>
              <a:buNone/>
            </a:pPr>
            <a:r>
              <a:rPr lang="en-US" sz="1200">
                <a:solidFill>
                  <a:srgbClr val="3F3F3F"/>
                </a:solidFill>
              </a:rPr>
              <a:t>It comes in handy in many situations </a:t>
            </a:r>
            <a:endParaRPr sz="1200">
              <a:solidFill>
                <a:srgbClr val="3F3F3F"/>
              </a:solidFill>
            </a:endParaRPr>
          </a:p>
        </p:txBody>
      </p:sp>
      <p:sp>
        <p:nvSpPr>
          <p:cNvPr id="463" name="Google Shape;463;g1865c46cbc0_0_28"/>
          <p:cNvSpPr/>
          <p:nvPr/>
        </p:nvSpPr>
        <p:spPr>
          <a:xfrm rot="10800000">
            <a:off x="964675" y="3753625"/>
            <a:ext cx="557700" cy="736200"/>
          </a:xfrm>
          <a:prstGeom prst="bentUpArrow">
            <a:avLst>
              <a:gd fmla="val 25000" name="adj1"/>
              <a:gd fmla="val 25000" name="adj2"/>
              <a:gd fmla="val 25000" name="adj3"/>
            </a:avLst>
          </a:prstGeom>
          <a:solidFill>
            <a:srgbClr val="BFBFB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Introduction: Soft skills</a:t>
            </a:r>
            <a:endParaRPr sz="2800"/>
          </a:p>
        </p:txBody>
      </p:sp>
      <p:sp>
        <p:nvSpPr>
          <p:cNvPr id="128" name="Google Shape;128;p3"/>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Let’s start with taking a look at the concept!</a:t>
            </a:r>
            <a:endParaRPr/>
          </a:p>
        </p:txBody>
      </p:sp>
      <p:sp>
        <p:nvSpPr>
          <p:cNvPr id="129" name="Google Shape;129;p3"/>
          <p:cNvSpPr txBox="1"/>
          <p:nvPr/>
        </p:nvSpPr>
        <p:spPr>
          <a:xfrm>
            <a:off x="827584" y="1347614"/>
            <a:ext cx="7704900" cy="1169700"/>
          </a:xfrm>
          <a:prstGeom prst="rect">
            <a:avLst/>
          </a:prstGeom>
          <a:noFill/>
          <a:ln>
            <a:noFill/>
          </a:ln>
        </p:spPr>
        <p:txBody>
          <a:bodyPr anchorCtr="0" anchor="t" bIns="45700" lIns="91425" spcFirstLastPara="1" rIns="91425" wrap="square" tIns="45700">
            <a:spAutoFit/>
          </a:bodyPr>
          <a:lstStyle/>
          <a:p>
            <a:pPr indent="-317500" lvl="0" marL="342900" marR="0" rtl="0" algn="just">
              <a:spcBef>
                <a:spcPts val="0"/>
              </a:spcBef>
              <a:spcAft>
                <a:spcPts val="0"/>
              </a:spcAft>
              <a:buClr>
                <a:srgbClr val="434343"/>
              </a:buClr>
              <a:buSzPts val="1400"/>
              <a:buChar char="o"/>
            </a:pPr>
            <a:r>
              <a:rPr i="0" lang="en-US" u="none" cap="none" strike="noStrike">
                <a:solidFill>
                  <a:srgbClr val="434343"/>
                </a:solidFill>
              </a:rPr>
              <a:t>Also called </a:t>
            </a:r>
            <a:r>
              <a:rPr i="1" lang="en-US" u="none" cap="none" strike="noStrike">
                <a:solidFill>
                  <a:srgbClr val="434343"/>
                </a:solidFill>
              </a:rPr>
              <a:t>life skills </a:t>
            </a:r>
            <a:r>
              <a:rPr i="0" lang="en-US" u="none" cap="none" strike="noStrike">
                <a:solidFill>
                  <a:srgbClr val="434343"/>
                </a:solidFill>
              </a:rPr>
              <a:t>or </a:t>
            </a:r>
            <a:r>
              <a:rPr i="1" lang="en-US" u="none" cap="none" strike="noStrike">
                <a:solidFill>
                  <a:srgbClr val="434343"/>
                </a:solidFill>
              </a:rPr>
              <a:t>people skills</a:t>
            </a:r>
            <a:endParaRPr>
              <a:solidFill>
                <a:srgbClr val="434343"/>
              </a:solidFill>
            </a:endParaRPr>
          </a:p>
          <a:p>
            <a:pPr indent="-317500" lvl="0" marL="342900" marR="0" rtl="0" algn="just">
              <a:spcBef>
                <a:spcPts val="0"/>
              </a:spcBef>
              <a:spcAft>
                <a:spcPts val="0"/>
              </a:spcAft>
              <a:buClr>
                <a:srgbClr val="434343"/>
              </a:buClr>
              <a:buSzPts val="1400"/>
              <a:buFont typeface="Courier New"/>
              <a:buChar char="o"/>
            </a:pPr>
            <a:r>
              <a:rPr i="0" lang="en-US" u="none" cap="none" strike="noStrike">
                <a:solidFill>
                  <a:srgbClr val="434343"/>
                </a:solidFill>
              </a:rPr>
              <a:t>A combination of interpersonal and social skills </a:t>
            </a:r>
            <a:endParaRPr>
              <a:solidFill>
                <a:srgbClr val="434343"/>
              </a:solidFill>
            </a:endParaRPr>
          </a:p>
          <a:p>
            <a:pPr indent="-317500" lvl="0" marL="342900" marR="0" rtl="0" algn="just">
              <a:spcBef>
                <a:spcPts val="0"/>
              </a:spcBef>
              <a:spcAft>
                <a:spcPts val="0"/>
              </a:spcAft>
              <a:buClr>
                <a:srgbClr val="434343"/>
              </a:buClr>
              <a:buSzPts val="1400"/>
              <a:buChar char="o"/>
            </a:pPr>
            <a:r>
              <a:rPr i="0" lang="en-US" u="none" cap="none" strike="noStrike">
                <a:solidFill>
                  <a:srgbClr val="434343"/>
                </a:solidFill>
              </a:rPr>
              <a:t>Allow someone to interact effectively and easily with others</a:t>
            </a:r>
            <a:endParaRPr>
              <a:solidFill>
                <a:srgbClr val="434343"/>
              </a:solidFill>
            </a:endParaRPr>
          </a:p>
          <a:p>
            <a:pPr indent="-317500" lvl="0" marL="342900" marR="0" rtl="0" algn="just">
              <a:spcBef>
                <a:spcPts val="0"/>
              </a:spcBef>
              <a:spcAft>
                <a:spcPts val="0"/>
              </a:spcAft>
              <a:buClr>
                <a:srgbClr val="434343"/>
              </a:buClr>
              <a:buSzPts val="1400"/>
              <a:buFont typeface="Courier New"/>
              <a:buChar char="o"/>
            </a:pPr>
            <a:r>
              <a:rPr i="0" lang="en-US" u="none" cap="none" strike="noStrike">
                <a:solidFill>
                  <a:srgbClr val="434343"/>
                </a:solidFill>
              </a:rPr>
              <a:t>Hard skills are learned through formal training and education, while the soft skills are obtained throughout daily life, personal experiences and reflections  </a:t>
            </a:r>
            <a:endParaRPr i="0" u="none" cap="none" strike="noStrike">
              <a:solidFill>
                <a:srgbClr val="434343"/>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g1865c46cbc0_0_41"/>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IDEAL</a:t>
            </a:r>
            <a:endParaRPr sz="2800"/>
          </a:p>
        </p:txBody>
      </p:sp>
      <p:sp>
        <p:nvSpPr>
          <p:cNvPr id="469" name="Google Shape;469;g1865c46cbc0_0_41"/>
          <p:cNvSpPr txBox="1"/>
          <p:nvPr>
            <p:ph idx="2" type="body"/>
          </p:nvPr>
        </p:nvSpPr>
        <p:spPr>
          <a:xfrm>
            <a:off x="0" y="699542"/>
            <a:ext cx="9144000" cy="288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Problem Solving Model</a:t>
            </a:r>
            <a:endParaRPr/>
          </a:p>
        </p:txBody>
      </p:sp>
      <p:sp>
        <p:nvSpPr>
          <p:cNvPr id="470" name="Google Shape;470;g1865c46cbc0_0_41"/>
          <p:cNvSpPr/>
          <p:nvPr/>
        </p:nvSpPr>
        <p:spPr>
          <a:xfrm>
            <a:off x="4061224" y="120359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471" name="Google Shape;471;g1865c46cbc0_0_41"/>
          <p:cNvSpPr/>
          <p:nvPr/>
        </p:nvSpPr>
        <p:spPr>
          <a:xfrm rot="2163208">
            <a:off x="5020855" y="1965095"/>
            <a:ext cx="263990" cy="334044"/>
          </a:xfrm>
          <a:custGeom>
            <a:rect b="b" l="l" r="r" t="t"/>
            <a:pathLst>
              <a:path extrusionOk="0" h="413891" w="327092">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rgbClr val="BFBFBF"/>
          </a:solidFill>
          <a:ln>
            <a:noFill/>
          </a:ln>
        </p:spPr>
        <p:txBody>
          <a:bodyPr anchorCtr="0" anchor="ctr" bIns="82775" lIns="0" spcFirstLastPara="1" rIns="98125"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472" name="Google Shape;472;g1865c46cbc0_0_41"/>
          <p:cNvSpPr/>
          <p:nvPr/>
        </p:nvSpPr>
        <p:spPr>
          <a:xfrm>
            <a:off x="5266192" y="207905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473" name="Google Shape;473;g1865c46cbc0_0_41"/>
          <p:cNvSpPr/>
          <p:nvPr/>
        </p:nvSpPr>
        <p:spPr>
          <a:xfrm rot="-4317472">
            <a:off x="5401634" y="3108780"/>
            <a:ext cx="264026" cy="334089"/>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474" name="Google Shape;474;g1865c46cbc0_0_41"/>
          <p:cNvSpPr/>
          <p:nvPr/>
        </p:nvSpPr>
        <p:spPr>
          <a:xfrm>
            <a:off x="4805935" y="3495584"/>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475" name="Google Shape;475;g1865c46cbc0_0_41"/>
          <p:cNvSpPr/>
          <p:nvPr/>
        </p:nvSpPr>
        <p:spPr>
          <a:xfrm>
            <a:off x="4431970" y="3823786"/>
            <a:ext cx="264127" cy="334217"/>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476" name="Google Shape;476;g1865c46cbc0_0_41"/>
          <p:cNvSpPr/>
          <p:nvPr/>
        </p:nvSpPr>
        <p:spPr>
          <a:xfrm>
            <a:off x="3316512" y="3495584"/>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7B5B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477" name="Google Shape;477;g1865c46cbc0_0_41"/>
          <p:cNvSpPr/>
          <p:nvPr/>
        </p:nvSpPr>
        <p:spPr>
          <a:xfrm rot="4317472">
            <a:off x="3452323" y="3122714"/>
            <a:ext cx="264026" cy="334089"/>
          </a:xfrm>
          <a:custGeom>
            <a:rect b="b" l="l" r="r" t="t"/>
            <a:pathLst>
              <a:path extrusionOk="0" h="413891" w="327092">
                <a:moveTo>
                  <a:pt x="327092" y="331113"/>
                </a:moveTo>
                <a:lnTo>
                  <a:pt x="163546" y="331113"/>
                </a:lnTo>
                <a:lnTo>
                  <a:pt x="163546" y="413891"/>
                </a:lnTo>
                <a:lnTo>
                  <a:pt x="0" y="206945"/>
                </a:lnTo>
                <a:lnTo>
                  <a:pt x="163546" y="0"/>
                </a:lnTo>
                <a:lnTo>
                  <a:pt x="163546" y="82778"/>
                </a:lnTo>
                <a:lnTo>
                  <a:pt x="327092" y="82778"/>
                </a:lnTo>
                <a:lnTo>
                  <a:pt x="327092" y="331113"/>
                </a:lnTo>
                <a:close/>
              </a:path>
            </a:pathLst>
          </a:custGeom>
          <a:solidFill>
            <a:srgbClr val="BFBFBF"/>
          </a:solidFill>
          <a:ln>
            <a:noFill/>
          </a:ln>
        </p:spPr>
        <p:txBody>
          <a:bodyPr anchorCtr="0" anchor="ctr" bIns="82775" lIns="98125" spcFirstLastPara="1" rIns="0"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478" name="Google Shape;478;g1865c46cbc0_0_41"/>
          <p:cNvSpPr/>
          <p:nvPr/>
        </p:nvSpPr>
        <p:spPr>
          <a:xfrm>
            <a:off x="2856255" y="2079058"/>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F39E5A"/>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sp>
        <p:nvSpPr>
          <p:cNvPr id="479" name="Google Shape;479;g1865c46cbc0_0_41"/>
          <p:cNvSpPr/>
          <p:nvPr/>
        </p:nvSpPr>
        <p:spPr>
          <a:xfrm rot="-2163208">
            <a:off x="3815933" y="1973851"/>
            <a:ext cx="263990" cy="334044"/>
          </a:xfrm>
          <a:custGeom>
            <a:rect b="b" l="l" r="r" t="t"/>
            <a:pathLst>
              <a:path extrusionOk="0" h="413891" w="327092">
                <a:moveTo>
                  <a:pt x="0" y="82778"/>
                </a:moveTo>
                <a:lnTo>
                  <a:pt x="163546" y="82778"/>
                </a:lnTo>
                <a:lnTo>
                  <a:pt x="163546" y="0"/>
                </a:lnTo>
                <a:lnTo>
                  <a:pt x="327092" y="206946"/>
                </a:lnTo>
                <a:lnTo>
                  <a:pt x="163546" y="413891"/>
                </a:lnTo>
                <a:lnTo>
                  <a:pt x="163546" y="331113"/>
                </a:lnTo>
                <a:lnTo>
                  <a:pt x="0" y="331113"/>
                </a:lnTo>
                <a:lnTo>
                  <a:pt x="0" y="82778"/>
                </a:lnTo>
                <a:close/>
              </a:path>
            </a:pathLst>
          </a:custGeom>
          <a:solidFill>
            <a:srgbClr val="BFBFBF"/>
          </a:solidFill>
          <a:ln>
            <a:noFill/>
          </a:ln>
        </p:spPr>
        <p:txBody>
          <a:bodyPr anchorCtr="0" anchor="ctr" bIns="82775" lIns="0" spcFirstLastPara="1" rIns="98125" wrap="square" tIns="82775">
            <a:noAutofit/>
          </a:bodyPr>
          <a:lstStyle/>
          <a:p>
            <a:pPr indent="0" lvl="0" marL="0" marR="0" rtl="0" algn="ctr">
              <a:lnSpc>
                <a:spcPct val="90000"/>
              </a:lnSpc>
              <a:spcBef>
                <a:spcPts val="0"/>
              </a:spcBef>
              <a:spcAft>
                <a:spcPts val="0"/>
              </a:spcAft>
              <a:buNone/>
            </a:pPr>
            <a:r>
              <a:t/>
            </a:r>
            <a:endParaRPr sz="1200">
              <a:solidFill>
                <a:schemeClr val="lt1"/>
              </a:solidFill>
              <a:latin typeface="Arial"/>
              <a:ea typeface="Arial"/>
              <a:cs typeface="Arial"/>
              <a:sym typeface="Arial"/>
            </a:endParaRPr>
          </a:p>
        </p:txBody>
      </p:sp>
      <p:sp>
        <p:nvSpPr>
          <p:cNvPr id="480" name="Google Shape;480;g1865c46cbc0_0_41"/>
          <p:cNvSpPr/>
          <p:nvPr/>
        </p:nvSpPr>
        <p:spPr>
          <a:xfrm>
            <a:off x="4061224" y="2444656"/>
            <a:ext cx="990272" cy="990272"/>
          </a:xfrm>
          <a:custGeom>
            <a:rect b="b" l="l" r="r" t="t"/>
            <a:pathLst>
              <a:path extrusionOk="0" h="1226343" w="1226343">
                <a:moveTo>
                  <a:pt x="0" y="613172"/>
                </a:moveTo>
                <a:cubicBezTo>
                  <a:pt x="0" y="274526"/>
                  <a:pt x="274526" y="0"/>
                  <a:pt x="613172" y="0"/>
                </a:cubicBezTo>
                <a:cubicBezTo>
                  <a:pt x="951818" y="0"/>
                  <a:pt x="1226344" y="274526"/>
                  <a:pt x="1226344" y="613172"/>
                </a:cubicBezTo>
                <a:cubicBezTo>
                  <a:pt x="1226344" y="951818"/>
                  <a:pt x="951818" y="1226344"/>
                  <a:pt x="613172" y="1226344"/>
                </a:cubicBezTo>
                <a:cubicBezTo>
                  <a:pt x="274526" y="1226344"/>
                  <a:pt x="0" y="951818"/>
                  <a:pt x="0" y="613172"/>
                </a:cubicBezTo>
                <a:close/>
              </a:path>
            </a:pathLst>
          </a:custGeom>
          <a:solidFill>
            <a:srgbClr val="86BD70"/>
          </a:solidFill>
          <a:ln cap="flat" cmpd="sng" w="25400">
            <a:solidFill>
              <a:schemeClr val="lt1"/>
            </a:solidFill>
            <a:prstDash val="solid"/>
            <a:round/>
            <a:headEnd len="sm" w="sm" type="none"/>
            <a:tailEnd len="sm" w="sm" type="none"/>
          </a:ln>
        </p:spPr>
        <p:txBody>
          <a:bodyPr anchorCtr="0" anchor="ctr" bIns="217675" lIns="217675" spcFirstLastPara="1" rIns="217675" wrap="square" tIns="217675">
            <a:noAutofit/>
          </a:bodyPr>
          <a:lstStyle/>
          <a:p>
            <a:pPr indent="0" lvl="0" marL="0" marR="0" rtl="0" algn="ctr">
              <a:lnSpc>
                <a:spcPct val="90000"/>
              </a:lnSpc>
              <a:spcBef>
                <a:spcPts val="0"/>
              </a:spcBef>
              <a:spcAft>
                <a:spcPts val="0"/>
              </a:spcAft>
              <a:buNone/>
            </a:pPr>
            <a:r>
              <a:t/>
            </a:r>
            <a:endParaRPr sz="3000">
              <a:solidFill>
                <a:schemeClr val="lt1"/>
              </a:solidFill>
              <a:latin typeface="Arial"/>
              <a:ea typeface="Arial"/>
              <a:cs typeface="Arial"/>
              <a:sym typeface="Arial"/>
            </a:endParaRPr>
          </a:p>
        </p:txBody>
      </p:sp>
      <p:grpSp>
        <p:nvGrpSpPr>
          <p:cNvPr id="481" name="Google Shape;481;g1865c46cbc0_0_41"/>
          <p:cNvGrpSpPr/>
          <p:nvPr/>
        </p:nvGrpSpPr>
        <p:grpSpPr>
          <a:xfrm>
            <a:off x="467560" y="2047738"/>
            <a:ext cx="2323660" cy="863527"/>
            <a:chOff x="803640" y="3362835"/>
            <a:chExt cx="2059800" cy="863527"/>
          </a:xfrm>
        </p:grpSpPr>
        <p:sp>
          <p:nvSpPr>
            <p:cNvPr id="482" name="Google Shape;482;g1865c46cbc0_0_41"/>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200">
                  <a:solidFill>
                    <a:srgbClr val="3F3F3F"/>
                  </a:solidFill>
                  <a:latin typeface="Arial"/>
                  <a:ea typeface="Arial"/>
                  <a:cs typeface="Arial"/>
                  <a:sym typeface="Arial"/>
                </a:rPr>
                <a:t>Look back and</a:t>
              </a:r>
              <a:r>
                <a:rPr i="1" lang="en-US" sz="1200">
                  <a:solidFill>
                    <a:srgbClr val="3F3F3F"/>
                  </a:solidFill>
                  <a:latin typeface="Arial"/>
                  <a:ea typeface="Arial"/>
                  <a:cs typeface="Arial"/>
                  <a:sym typeface="Arial"/>
                </a:rPr>
                <a:t> learn from this process</a:t>
              </a:r>
              <a:r>
                <a:rPr lang="en-US" sz="1200">
                  <a:solidFill>
                    <a:srgbClr val="3F3F3F"/>
                  </a:solidFill>
                  <a:latin typeface="Arial"/>
                  <a:ea typeface="Arial"/>
                  <a:cs typeface="Arial"/>
                  <a:sym typeface="Arial"/>
                </a:rPr>
                <a:t>! All experience is a lesson.</a:t>
              </a:r>
              <a:endParaRPr sz="1200">
                <a:solidFill>
                  <a:srgbClr val="3F3F3F"/>
                </a:solidFill>
                <a:latin typeface="Arial"/>
                <a:ea typeface="Arial"/>
                <a:cs typeface="Arial"/>
                <a:sym typeface="Arial"/>
              </a:endParaRPr>
            </a:p>
          </p:txBody>
        </p:sp>
        <p:sp>
          <p:nvSpPr>
            <p:cNvPr id="483" name="Google Shape;483;g1865c46cbc0_0_41"/>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Look back</a:t>
              </a:r>
              <a:endParaRPr b="1" sz="1200">
                <a:solidFill>
                  <a:srgbClr val="3F3F3F"/>
                </a:solidFill>
                <a:latin typeface="Arial"/>
                <a:ea typeface="Arial"/>
                <a:cs typeface="Arial"/>
                <a:sym typeface="Arial"/>
              </a:endParaRPr>
            </a:p>
          </p:txBody>
        </p:sp>
      </p:grpSp>
      <p:grpSp>
        <p:nvGrpSpPr>
          <p:cNvPr id="484" name="Google Shape;484;g1865c46cbc0_0_41"/>
          <p:cNvGrpSpPr/>
          <p:nvPr/>
        </p:nvGrpSpPr>
        <p:grpSpPr>
          <a:xfrm>
            <a:off x="5297114" y="1338233"/>
            <a:ext cx="3739547" cy="678727"/>
            <a:chOff x="803640" y="3362835"/>
            <a:chExt cx="2279100" cy="678727"/>
          </a:xfrm>
        </p:grpSpPr>
        <p:sp>
          <p:nvSpPr>
            <p:cNvPr id="485" name="Google Shape;485;g1865c46cbc0_0_41"/>
            <p:cNvSpPr txBox="1"/>
            <p:nvPr/>
          </p:nvSpPr>
          <p:spPr>
            <a:xfrm>
              <a:off x="803640" y="3579862"/>
              <a:ext cx="22791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1200">
                  <a:solidFill>
                    <a:srgbClr val="3F3F3F"/>
                  </a:solidFill>
                  <a:latin typeface="Arial"/>
                  <a:ea typeface="Arial"/>
                  <a:cs typeface="Arial"/>
                  <a:sym typeface="Arial"/>
                </a:rPr>
                <a:t>The real problem </a:t>
              </a:r>
              <a:r>
                <a:rPr lang="en-US" sz="1200">
                  <a:solidFill>
                    <a:srgbClr val="3F3F3F"/>
                  </a:solidFill>
                  <a:latin typeface="Arial"/>
                  <a:ea typeface="Arial"/>
                  <a:cs typeface="Arial"/>
                  <a:sym typeface="Arial"/>
                </a:rPr>
                <a:t>can be something other than what we see right now. Careful if pointing out a culprit.</a:t>
              </a:r>
              <a:endParaRPr sz="1200">
                <a:solidFill>
                  <a:srgbClr val="3F3F3F"/>
                </a:solidFill>
                <a:latin typeface="Arial"/>
                <a:ea typeface="Arial"/>
                <a:cs typeface="Arial"/>
                <a:sym typeface="Arial"/>
              </a:endParaRPr>
            </a:p>
          </p:txBody>
        </p:sp>
        <p:sp>
          <p:nvSpPr>
            <p:cNvPr id="486" name="Google Shape;486;g1865c46cbc0_0_41"/>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Identify</a:t>
              </a:r>
              <a:endParaRPr b="1" sz="1200">
                <a:solidFill>
                  <a:srgbClr val="3F3F3F"/>
                </a:solidFill>
                <a:latin typeface="Arial"/>
                <a:ea typeface="Arial"/>
                <a:cs typeface="Arial"/>
                <a:sym typeface="Arial"/>
              </a:endParaRPr>
            </a:p>
          </p:txBody>
        </p:sp>
      </p:grpSp>
      <p:grpSp>
        <p:nvGrpSpPr>
          <p:cNvPr id="487" name="Google Shape;487;g1865c46cbc0_0_41"/>
          <p:cNvGrpSpPr/>
          <p:nvPr/>
        </p:nvGrpSpPr>
        <p:grpSpPr>
          <a:xfrm>
            <a:off x="6368952" y="2211388"/>
            <a:ext cx="2323698" cy="901277"/>
            <a:chOff x="803673" y="3526485"/>
            <a:chExt cx="2059833" cy="901277"/>
          </a:xfrm>
        </p:grpSpPr>
        <p:sp>
          <p:nvSpPr>
            <p:cNvPr id="488" name="Google Shape;488;g1865c46cbc0_0_41"/>
            <p:cNvSpPr txBox="1"/>
            <p:nvPr/>
          </p:nvSpPr>
          <p:spPr>
            <a:xfrm>
              <a:off x="803706" y="3781262"/>
              <a:ext cx="20598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After finding out what the problem is, analyze </a:t>
              </a:r>
              <a:r>
                <a:rPr i="1" lang="en-US" sz="1200">
                  <a:solidFill>
                    <a:srgbClr val="3F3F3F"/>
                  </a:solidFill>
                  <a:latin typeface="Arial"/>
                  <a:ea typeface="Arial"/>
                  <a:cs typeface="Arial"/>
                  <a:sym typeface="Arial"/>
                </a:rPr>
                <a:t>what is causing it</a:t>
              </a:r>
              <a:endParaRPr i="1" sz="1200">
                <a:solidFill>
                  <a:srgbClr val="3F3F3F"/>
                </a:solidFill>
                <a:latin typeface="Arial"/>
                <a:ea typeface="Arial"/>
                <a:cs typeface="Arial"/>
                <a:sym typeface="Arial"/>
              </a:endParaRPr>
            </a:p>
          </p:txBody>
        </p:sp>
        <p:sp>
          <p:nvSpPr>
            <p:cNvPr id="489" name="Google Shape;489;g1865c46cbc0_0_41"/>
            <p:cNvSpPr txBox="1"/>
            <p:nvPr/>
          </p:nvSpPr>
          <p:spPr>
            <a:xfrm>
              <a:off x="803673" y="3526485"/>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Define</a:t>
              </a:r>
              <a:endParaRPr b="1" sz="1200">
                <a:solidFill>
                  <a:srgbClr val="3F3F3F"/>
                </a:solidFill>
                <a:latin typeface="Arial"/>
                <a:ea typeface="Arial"/>
                <a:cs typeface="Arial"/>
                <a:sym typeface="Arial"/>
              </a:endParaRPr>
            </a:p>
          </p:txBody>
        </p:sp>
      </p:grpSp>
      <p:grpSp>
        <p:nvGrpSpPr>
          <p:cNvPr id="490" name="Google Shape;490;g1865c46cbc0_0_41"/>
          <p:cNvGrpSpPr/>
          <p:nvPr/>
        </p:nvGrpSpPr>
        <p:grpSpPr>
          <a:xfrm>
            <a:off x="5868160" y="3493649"/>
            <a:ext cx="2323660" cy="863527"/>
            <a:chOff x="803640" y="3362835"/>
            <a:chExt cx="2059800" cy="863527"/>
          </a:xfrm>
        </p:grpSpPr>
        <p:sp>
          <p:nvSpPr>
            <p:cNvPr id="491" name="Google Shape;491;g1865c46cbc0_0_41"/>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What possible solutions are there, and </a:t>
              </a:r>
              <a:r>
                <a:rPr i="1" lang="en-US" sz="1200">
                  <a:solidFill>
                    <a:srgbClr val="3F3F3F"/>
                  </a:solidFill>
                  <a:latin typeface="Arial"/>
                  <a:ea typeface="Arial"/>
                  <a:cs typeface="Arial"/>
                  <a:sym typeface="Arial"/>
                </a:rPr>
                <a:t>which actions can you take </a:t>
              </a:r>
              <a:r>
                <a:rPr lang="en-US" sz="1200">
                  <a:solidFill>
                    <a:srgbClr val="3F3F3F"/>
                  </a:solidFill>
                  <a:latin typeface="Arial"/>
                  <a:ea typeface="Arial"/>
                  <a:cs typeface="Arial"/>
                  <a:sym typeface="Arial"/>
                </a:rPr>
                <a:t>(as a team)?</a:t>
              </a:r>
              <a:endParaRPr sz="1200">
                <a:solidFill>
                  <a:srgbClr val="3F3F3F"/>
                </a:solidFill>
                <a:latin typeface="Arial"/>
                <a:ea typeface="Arial"/>
                <a:cs typeface="Arial"/>
                <a:sym typeface="Arial"/>
              </a:endParaRPr>
            </a:p>
          </p:txBody>
        </p:sp>
        <p:sp>
          <p:nvSpPr>
            <p:cNvPr id="492" name="Google Shape;492;g1865c46cbc0_0_41"/>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Explore</a:t>
              </a:r>
              <a:endParaRPr b="1" sz="1200">
                <a:solidFill>
                  <a:srgbClr val="3F3F3F"/>
                </a:solidFill>
                <a:latin typeface="Arial"/>
                <a:ea typeface="Arial"/>
                <a:cs typeface="Arial"/>
                <a:sym typeface="Arial"/>
              </a:endParaRPr>
            </a:p>
          </p:txBody>
        </p:sp>
      </p:grpSp>
      <p:grpSp>
        <p:nvGrpSpPr>
          <p:cNvPr id="493" name="Google Shape;493;g1865c46cbc0_0_41"/>
          <p:cNvGrpSpPr/>
          <p:nvPr/>
        </p:nvGrpSpPr>
        <p:grpSpPr>
          <a:xfrm>
            <a:off x="891657" y="3465253"/>
            <a:ext cx="2323660" cy="863527"/>
            <a:chOff x="803640" y="3362835"/>
            <a:chExt cx="2059800" cy="863527"/>
          </a:xfrm>
        </p:grpSpPr>
        <p:sp>
          <p:nvSpPr>
            <p:cNvPr id="494" name="Google Shape;494;g1865c46cbc0_0_41"/>
            <p:cNvSpPr txBox="1"/>
            <p:nvPr/>
          </p:nvSpPr>
          <p:spPr>
            <a:xfrm>
              <a:off x="803640" y="3579862"/>
              <a:ext cx="2059800" cy="6465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i="1" lang="en-US" sz="1200">
                  <a:solidFill>
                    <a:srgbClr val="3F3F3F"/>
                  </a:solidFill>
                  <a:latin typeface="Arial"/>
                  <a:ea typeface="Arial"/>
                  <a:cs typeface="Arial"/>
                  <a:sym typeface="Arial"/>
                </a:rPr>
                <a:t>Choose an action </a:t>
              </a:r>
              <a:r>
                <a:rPr lang="en-US" sz="1200">
                  <a:solidFill>
                    <a:srgbClr val="3F3F3F"/>
                  </a:solidFill>
                  <a:latin typeface="Arial"/>
                  <a:ea typeface="Arial"/>
                  <a:cs typeface="Arial"/>
                  <a:sym typeface="Arial"/>
                </a:rPr>
                <a:t>and try it out. If it doesn’t solve the issue at hand, try the next one.</a:t>
              </a:r>
              <a:endParaRPr sz="1200">
                <a:solidFill>
                  <a:srgbClr val="3F3F3F"/>
                </a:solidFill>
                <a:latin typeface="Arial"/>
                <a:ea typeface="Arial"/>
                <a:cs typeface="Arial"/>
                <a:sym typeface="Arial"/>
              </a:endParaRPr>
            </a:p>
          </p:txBody>
        </p:sp>
        <p:sp>
          <p:nvSpPr>
            <p:cNvPr id="495" name="Google Shape;495;g1865c46cbc0_0_41"/>
            <p:cNvSpPr txBox="1"/>
            <p:nvPr/>
          </p:nvSpPr>
          <p:spPr>
            <a:xfrm>
              <a:off x="803640" y="3362835"/>
              <a:ext cx="2059800" cy="276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latin typeface="Arial"/>
                  <a:ea typeface="Arial"/>
                  <a:cs typeface="Arial"/>
                  <a:sym typeface="Arial"/>
                </a:rPr>
                <a:t>Action</a:t>
              </a:r>
              <a:endParaRPr b="1" sz="1200">
                <a:solidFill>
                  <a:srgbClr val="3F3F3F"/>
                </a:solidFill>
                <a:latin typeface="Arial"/>
                <a:ea typeface="Arial"/>
                <a:cs typeface="Arial"/>
                <a:sym typeface="Arial"/>
              </a:endParaRPr>
            </a:p>
          </p:txBody>
        </p:sp>
      </p:grpSp>
      <p:sp>
        <p:nvSpPr>
          <p:cNvPr id="496" name="Google Shape;496;g1865c46cbc0_0_41"/>
          <p:cNvSpPr/>
          <p:nvPr/>
        </p:nvSpPr>
        <p:spPr>
          <a:xfrm rot="-5400000">
            <a:off x="4305129" y="2681703"/>
            <a:ext cx="517638" cy="517978"/>
          </a:xfrm>
          <a:custGeom>
            <a:rect b="b" l="l" r="r" t="t"/>
            <a:pathLst>
              <a:path extrusionOk="0" h="3187558" w="3185463">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497" name="Google Shape;497;g1865c46cbc0_0_41"/>
          <p:cNvSpPr txBox="1"/>
          <p:nvPr/>
        </p:nvSpPr>
        <p:spPr>
          <a:xfrm>
            <a:off x="4367432" y="1284721"/>
            <a:ext cx="6246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I</a:t>
            </a:r>
            <a:endParaRPr sz="4800">
              <a:solidFill>
                <a:schemeClr val="lt1"/>
              </a:solidFill>
              <a:latin typeface="Jacques Francois Shadow"/>
              <a:ea typeface="Jacques Francois Shadow"/>
              <a:cs typeface="Jacques Francois Shadow"/>
              <a:sym typeface="Jacques Francois Shadow"/>
            </a:endParaRPr>
          </a:p>
        </p:txBody>
      </p:sp>
      <p:sp>
        <p:nvSpPr>
          <p:cNvPr id="498" name="Google Shape;498;g1865c46cbc0_0_41"/>
          <p:cNvSpPr txBox="1"/>
          <p:nvPr/>
        </p:nvSpPr>
        <p:spPr>
          <a:xfrm>
            <a:off x="5470139" y="2176266"/>
            <a:ext cx="6246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D</a:t>
            </a:r>
            <a:endParaRPr sz="4800">
              <a:solidFill>
                <a:schemeClr val="lt1"/>
              </a:solidFill>
              <a:latin typeface="Jacques Francois Shadow"/>
              <a:ea typeface="Jacques Francois Shadow"/>
              <a:cs typeface="Jacques Francois Shadow"/>
              <a:sym typeface="Jacques Francois Shadow"/>
            </a:endParaRPr>
          </a:p>
        </p:txBody>
      </p:sp>
      <p:sp>
        <p:nvSpPr>
          <p:cNvPr id="499" name="Google Shape;499;g1865c46cbc0_0_41"/>
          <p:cNvSpPr txBox="1"/>
          <p:nvPr/>
        </p:nvSpPr>
        <p:spPr>
          <a:xfrm>
            <a:off x="5021580" y="3603752"/>
            <a:ext cx="6246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E</a:t>
            </a:r>
            <a:endParaRPr sz="4800">
              <a:solidFill>
                <a:schemeClr val="lt1"/>
              </a:solidFill>
              <a:latin typeface="Jacques Francois Shadow"/>
              <a:ea typeface="Jacques Francois Shadow"/>
              <a:cs typeface="Jacques Francois Shadow"/>
              <a:sym typeface="Jacques Francois Shadow"/>
            </a:endParaRPr>
          </a:p>
        </p:txBody>
      </p:sp>
      <p:sp>
        <p:nvSpPr>
          <p:cNvPr id="500" name="Google Shape;500;g1865c46cbc0_0_41"/>
          <p:cNvSpPr txBox="1"/>
          <p:nvPr/>
        </p:nvSpPr>
        <p:spPr>
          <a:xfrm>
            <a:off x="3499564" y="3575485"/>
            <a:ext cx="6246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A</a:t>
            </a:r>
            <a:endParaRPr sz="4800">
              <a:solidFill>
                <a:schemeClr val="lt1"/>
              </a:solidFill>
              <a:latin typeface="Jacques Francois Shadow"/>
              <a:ea typeface="Jacques Francois Shadow"/>
              <a:cs typeface="Jacques Francois Shadow"/>
              <a:sym typeface="Jacques Francois Shadow"/>
            </a:endParaRPr>
          </a:p>
        </p:txBody>
      </p:sp>
      <p:sp>
        <p:nvSpPr>
          <p:cNvPr id="501" name="Google Shape;501;g1865c46cbc0_0_41"/>
          <p:cNvSpPr txBox="1"/>
          <p:nvPr/>
        </p:nvSpPr>
        <p:spPr>
          <a:xfrm>
            <a:off x="3065569" y="2176266"/>
            <a:ext cx="6246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800">
                <a:solidFill>
                  <a:schemeClr val="lt1"/>
                </a:solidFill>
                <a:latin typeface="Jacques Francois Shadow"/>
                <a:ea typeface="Jacques Francois Shadow"/>
                <a:cs typeface="Jacques Francois Shadow"/>
                <a:sym typeface="Jacques Francois Shadow"/>
              </a:rPr>
              <a:t>L</a:t>
            </a:r>
            <a:endParaRPr sz="4800">
              <a:solidFill>
                <a:schemeClr val="lt1"/>
              </a:solidFill>
              <a:latin typeface="Jacques Francois Shadow"/>
              <a:ea typeface="Jacques Francois Shadow"/>
              <a:cs typeface="Jacques Francois Shadow"/>
              <a:sym typeface="Jacques Francois Shadow"/>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26"/>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Quests</a:t>
            </a:r>
            <a:endParaRPr sz="2800"/>
          </a:p>
        </p:txBody>
      </p:sp>
      <p:sp>
        <p:nvSpPr>
          <p:cNvPr id="507" name="Google Shape;507;p26"/>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400"/>
              <a:buNone/>
            </a:pPr>
            <a:r>
              <a:rPr lang="en-US"/>
              <a:t>Based on what you have studied in this unit, can you solve the exercises in the following slides?</a:t>
            </a:r>
            <a:endParaRPr/>
          </a:p>
        </p:txBody>
      </p:sp>
      <p:grpSp>
        <p:nvGrpSpPr>
          <p:cNvPr id="508" name="Google Shape;508;p26"/>
          <p:cNvGrpSpPr/>
          <p:nvPr/>
        </p:nvGrpSpPr>
        <p:grpSpPr>
          <a:xfrm>
            <a:off x="1758855" y="1399721"/>
            <a:ext cx="5642572" cy="2726588"/>
            <a:chOff x="1521716" y="1275606"/>
            <a:chExt cx="5642572" cy="2726588"/>
          </a:xfrm>
        </p:grpSpPr>
        <p:grpSp>
          <p:nvGrpSpPr>
            <p:cNvPr id="509" name="Google Shape;509;p26"/>
            <p:cNvGrpSpPr/>
            <p:nvPr/>
          </p:nvGrpSpPr>
          <p:grpSpPr>
            <a:xfrm>
              <a:off x="1521716" y="1596158"/>
              <a:ext cx="3168352" cy="2406036"/>
              <a:chOff x="1521716" y="1596158"/>
              <a:chExt cx="3168352" cy="2406036"/>
            </a:xfrm>
          </p:grpSpPr>
          <p:grpSp>
            <p:nvGrpSpPr>
              <p:cNvPr id="510" name="Google Shape;510;p26"/>
              <p:cNvGrpSpPr/>
              <p:nvPr/>
            </p:nvGrpSpPr>
            <p:grpSpPr>
              <a:xfrm>
                <a:off x="1521716" y="1596158"/>
                <a:ext cx="3168352" cy="2406036"/>
                <a:chOff x="1691680" y="-1532706"/>
                <a:chExt cx="7101775" cy="5393065"/>
              </a:xfrm>
            </p:grpSpPr>
            <p:sp>
              <p:nvSpPr>
                <p:cNvPr id="511" name="Google Shape;511;p26"/>
                <p:cNvSpPr/>
                <p:nvPr/>
              </p:nvSpPr>
              <p:spPr>
                <a:xfrm>
                  <a:off x="1691680" y="-1532706"/>
                  <a:ext cx="4896544" cy="4896544"/>
                </a:xfrm>
                <a:prstGeom prst="donut">
                  <a:avLst>
                    <a:gd fmla="val 17523"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12" name="Google Shape;512;p26"/>
                <p:cNvSpPr/>
                <p:nvPr/>
              </p:nvSpPr>
              <p:spPr>
                <a:xfrm>
                  <a:off x="4355976" y="2009174"/>
                  <a:ext cx="4437479" cy="1851185"/>
                </a:xfrm>
                <a:prstGeom prst="rightArrow">
                  <a:avLst>
                    <a:gd fmla="val 45464" name="adj1"/>
                    <a:gd fmla="val 50000" name="adj2"/>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
            <p:nvSpPr>
              <p:cNvPr id="513" name="Google Shape;513;p26"/>
              <p:cNvSpPr/>
              <p:nvPr/>
            </p:nvSpPr>
            <p:spPr>
              <a:xfrm>
                <a:off x="2263185" y="2337627"/>
                <a:ext cx="701581" cy="701581"/>
              </a:xfrm>
              <a:prstGeom prst="ellipse">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514" name="Google Shape;514;p26"/>
            <p:cNvGrpSpPr/>
            <p:nvPr/>
          </p:nvGrpSpPr>
          <p:grpSpPr>
            <a:xfrm>
              <a:off x="3995936" y="1275606"/>
              <a:ext cx="3168352" cy="2406036"/>
              <a:chOff x="3851920" y="1401130"/>
              <a:chExt cx="3168352" cy="2406036"/>
            </a:xfrm>
          </p:grpSpPr>
          <p:grpSp>
            <p:nvGrpSpPr>
              <p:cNvPr id="515" name="Google Shape;515;p26"/>
              <p:cNvGrpSpPr/>
              <p:nvPr/>
            </p:nvGrpSpPr>
            <p:grpSpPr>
              <a:xfrm rot="10800000">
                <a:off x="3851920" y="1401130"/>
                <a:ext cx="3168352" cy="2406036"/>
                <a:chOff x="1691680" y="-1532706"/>
                <a:chExt cx="7101775" cy="5393065"/>
              </a:xfrm>
            </p:grpSpPr>
            <p:sp>
              <p:nvSpPr>
                <p:cNvPr id="516" name="Google Shape;516;p26"/>
                <p:cNvSpPr/>
                <p:nvPr/>
              </p:nvSpPr>
              <p:spPr>
                <a:xfrm>
                  <a:off x="1691680" y="-1532706"/>
                  <a:ext cx="4896544" cy="4896544"/>
                </a:xfrm>
                <a:prstGeom prst="donut">
                  <a:avLst>
                    <a:gd fmla="val 17523"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17" name="Google Shape;517;p26"/>
                <p:cNvSpPr/>
                <p:nvPr/>
              </p:nvSpPr>
              <p:spPr>
                <a:xfrm>
                  <a:off x="4355976" y="2009174"/>
                  <a:ext cx="4437479" cy="1851185"/>
                </a:xfrm>
                <a:prstGeom prst="rightArrow">
                  <a:avLst>
                    <a:gd fmla="val 45464" name="adj1"/>
                    <a:gd fmla="val 50000" name="adj2"/>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
            <p:nvSpPr>
              <p:cNvPr id="518" name="Google Shape;518;p26"/>
              <p:cNvSpPr/>
              <p:nvPr/>
            </p:nvSpPr>
            <p:spPr>
              <a:xfrm>
                <a:off x="5577220" y="2364114"/>
                <a:ext cx="701581" cy="701581"/>
              </a:xfrm>
              <a:prstGeom prst="ellipse">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sp>
        <p:nvSpPr>
          <p:cNvPr id="519" name="Google Shape;519;p26"/>
          <p:cNvSpPr/>
          <p:nvPr/>
        </p:nvSpPr>
        <p:spPr>
          <a:xfrm>
            <a:off x="4072185" y="2325122"/>
            <a:ext cx="1015912" cy="875786"/>
          </a:xfrm>
          <a:prstGeom prst="triangle">
            <a:avLst>
              <a:gd fmla="val 50000" name="adj"/>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20" name="Google Shape;520;p26"/>
          <p:cNvSpPr/>
          <p:nvPr/>
        </p:nvSpPr>
        <p:spPr>
          <a:xfrm>
            <a:off x="4414226" y="2721165"/>
            <a:ext cx="331830" cy="332339"/>
          </a:xfrm>
          <a:custGeom>
            <a:rect b="b" l="l" r="r" t="t"/>
            <a:pathLst>
              <a:path extrusionOk="0" h="3202496" w="3197597">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21" name="Google Shape;521;p26"/>
          <p:cNvSpPr txBox="1"/>
          <p:nvPr/>
        </p:nvSpPr>
        <p:spPr>
          <a:xfrm>
            <a:off x="4644008" y="1101973"/>
            <a:ext cx="432048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You will have to make decisions about complicated situations in which you will use the knowledge you have acquired.</a:t>
            </a:r>
            <a:endParaRPr sz="1200">
              <a:solidFill>
                <a:srgbClr val="3F3F3F"/>
              </a:solidFill>
              <a:latin typeface="Arial"/>
              <a:ea typeface="Arial"/>
              <a:cs typeface="Arial"/>
              <a:sym typeface="Arial"/>
            </a:endParaRPr>
          </a:p>
        </p:txBody>
      </p:sp>
      <p:sp>
        <p:nvSpPr>
          <p:cNvPr id="522" name="Google Shape;522;p26"/>
          <p:cNvSpPr txBox="1"/>
          <p:nvPr/>
        </p:nvSpPr>
        <p:spPr>
          <a:xfrm>
            <a:off x="382331" y="3982293"/>
            <a:ext cx="4031895"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200">
                <a:solidFill>
                  <a:srgbClr val="3F3F3F"/>
                </a:solidFill>
                <a:latin typeface="Arial"/>
                <a:ea typeface="Arial"/>
                <a:cs typeface="Arial"/>
                <a:sym typeface="Arial"/>
              </a:rPr>
              <a:t>You will have to open your mind and think as if you were really in that situation, using your best tool: your brain.</a:t>
            </a:r>
            <a:endParaRPr sz="1200">
              <a:solidFill>
                <a:srgbClr val="3F3F3F"/>
              </a:solidFill>
              <a:latin typeface="Arial"/>
              <a:ea typeface="Arial"/>
              <a:cs typeface="Arial"/>
              <a:sym typeface="Arial"/>
            </a:endParaRPr>
          </a:p>
        </p:txBody>
      </p:sp>
      <p:sp>
        <p:nvSpPr>
          <p:cNvPr id="523" name="Google Shape;523;p26"/>
          <p:cNvSpPr txBox="1"/>
          <p:nvPr/>
        </p:nvSpPr>
        <p:spPr>
          <a:xfrm>
            <a:off x="2144843" y="3574869"/>
            <a:ext cx="2336966"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chemeClr val="lt1"/>
                </a:solidFill>
                <a:latin typeface="Arial"/>
                <a:ea typeface="Arial"/>
                <a:cs typeface="Arial"/>
                <a:sym typeface="Arial"/>
              </a:rPr>
              <a:t>Expand your thinking</a:t>
            </a:r>
            <a:endParaRPr b="1" sz="1200">
              <a:solidFill>
                <a:schemeClr val="lt1"/>
              </a:solidFill>
              <a:latin typeface="Arial"/>
              <a:ea typeface="Arial"/>
              <a:cs typeface="Arial"/>
              <a:sym typeface="Arial"/>
            </a:endParaRPr>
          </a:p>
        </p:txBody>
      </p:sp>
      <p:sp>
        <p:nvSpPr>
          <p:cNvPr id="524" name="Google Shape;524;p26"/>
          <p:cNvSpPr txBox="1"/>
          <p:nvPr/>
        </p:nvSpPr>
        <p:spPr>
          <a:xfrm>
            <a:off x="4669945" y="1674160"/>
            <a:ext cx="2336966"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chemeClr val="lt1"/>
                </a:solidFill>
                <a:latin typeface="Arial"/>
                <a:ea typeface="Arial"/>
                <a:cs typeface="Arial"/>
                <a:sym typeface="Arial"/>
              </a:rPr>
              <a:t>Take decisions</a:t>
            </a:r>
            <a:endParaRPr b="1" sz="1200">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8" name="Shape 528"/>
        <p:cNvGrpSpPr/>
        <p:nvPr/>
      </p:nvGrpSpPr>
      <p:grpSpPr>
        <a:xfrm>
          <a:off x="0" y="0"/>
          <a:ext cx="0" cy="0"/>
          <a:chOff x="0" y="0"/>
          <a:chExt cx="0" cy="0"/>
        </a:xfrm>
      </p:grpSpPr>
      <p:sp>
        <p:nvSpPr>
          <p:cNvPr id="529" name="Google Shape;529;p27"/>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1: Skill </a:t>
            </a:r>
            <a:r>
              <a:rPr lang="en-US" sz="2800"/>
              <a:t>Development</a:t>
            </a:r>
            <a:r>
              <a:rPr lang="en-US" sz="2800"/>
              <a:t>, Networking</a:t>
            </a:r>
            <a:endParaRPr/>
          </a:p>
        </p:txBody>
      </p:sp>
      <p:sp>
        <p:nvSpPr>
          <p:cNvPr id="530" name="Google Shape;530;p27"/>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50000"/>
              </a:lnSpc>
              <a:spcBef>
                <a:spcPts val="0"/>
              </a:spcBef>
              <a:spcAft>
                <a:spcPts val="0"/>
              </a:spcAft>
              <a:buSzPts val="1100"/>
              <a:buNone/>
            </a:pPr>
            <a:r>
              <a:rPr lang="en-US">
                <a:solidFill>
                  <a:srgbClr val="3F3F3F"/>
                </a:solidFill>
              </a:rPr>
              <a:t>Internet users experience a dwindling  social network.</a:t>
            </a:r>
            <a:endParaRPr>
              <a:solidFill>
                <a:srgbClr val="3F3F3F"/>
              </a:solidFill>
            </a:endParaRPr>
          </a:p>
          <a:p>
            <a:pPr indent="0" lvl="0" marL="0" rtl="0" algn="ctr">
              <a:lnSpc>
                <a:spcPct val="150000"/>
              </a:lnSpc>
              <a:spcBef>
                <a:spcPts val="0"/>
              </a:spcBef>
              <a:spcAft>
                <a:spcPts val="0"/>
              </a:spcAft>
              <a:buClr>
                <a:schemeClr val="dk1"/>
              </a:buClr>
              <a:buSzPts val="1100"/>
              <a:buFont typeface="Arial"/>
              <a:buNone/>
            </a:pPr>
            <a:r>
              <a:rPr lang="en-US">
                <a:solidFill>
                  <a:srgbClr val="3F3F3F"/>
                </a:solidFill>
              </a:rPr>
              <a:t>It is important to interact face to face with other individuals, also new people.</a:t>
            </a:r>
            <a:endParaRPr>
              <a:solidFill>
                <a:srgbClr val="3F3F3F"/>
              </a:solidFill>
            </a:endParaRPr>
          </a:p>
        </p:txBody>
      </p:sp>
      <p:sp>
        <p:nvSpPr>
          <p:cNvPr id="531" name="Google Shape;531;p27"/>
          <p:cNvSpPr/>
          <p:nvPr/>
        </p:nvSpPr>
        <p:spPr>
          <a:xfrm>
            <a:off x="4886017" y="1612784"/>
            <a:ext cx="3600300" cy="220830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50000"/>
              </a:lnSpc>
              <a:spcBef>
                <a:spcPts val="0"/>
              </a:spcBef>
              <a:spcAft>
                <a:spcPts val="1000"/>
              </a:spcAft>
              <a:buClr>
                <a:schemeClr val="dk1"/>
              </a:buClr>
              <a:buSzPts val="1100"/>
              <a:buFont typeface="Arial"/>
              <a:buNone/>
            </a:pPr>
            <a:r>
              <a:rPr lang="en-US">
                <a:solidFill>
                  <a:srgbClr val="434343"/>
                </a:solidFill>
              </a:rPr>
              <a:t>On this occasion, you will have to do some active networking. Networking as a face to face interaction, is great for the purpose of breaking the ice and practising your social skills.</a:t>
            </a:r>
            <a:endParaRPr>
              <a:solidFill>
                <a:srgbClr val="434343"/>
              </a:solidFill>
              <a:latin typeface="Arial"/>
              <a:ea typeface="Arial"/>
              <a:cs typeface="Arial"/>
              <a:sym typeface="Arial"/>
            </a:endParaRPr>
          </a:p>
        </p:txBody>
      </p:sp>
      <p:sp>
        <p:nvSpPr>
          <p:cNvPr id="532" name="Google Shape;532;p27"/>
          <p:cNvSpPr/>
          <p:nvPr/>
        </p:nvSpPr>
        <p:spPr>
          <a:xfrm>
            <a:off x="553035" y="1005351"/>
            <a:ext cx="346557" cy="442500"/>
          </a:xfrm>
          <a:custGeom>
            <a:rect b="b" l="l" r="r" t="t"/>
            <a:pathLst>
              <a:path extrusionOk="0" h="3213371" w="254853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33" name="Google Shape;533;p27"/>
          <p:cNvSpPr/>
          <p:nvPr/>
        </p:nvSpPr>
        <p:spPr>
          <a:xfrm>
            <a:off x="4898237" y="1106791"/>
            <a:ext cx="346557" cy="341870"/>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34" name="Google Shape;534;p27"/>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Introduction: What’s this all about?</a:t>
            </a:r>
            <a:endParaRPr b="1" sz="1800"/>
          </a:p>
        </p:txBody>
      </p:sp>
      <p:sp>
        <p:nvSpPr>
          <p:cNvPr id="535" name="Google Shape;535;p27"/>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1800"/>
              <a:buFont typeface="Arial"/>
              <a:buNone/>
            </a:pPr>
            <a:r>
              <a:rPr b="1" lang="en-US" sz="1800">
                <a:solidFill>
                  <a:srgbClr val="3F3F3F"/>
                </a:solidFill>
                <a:latin typeface="Arial"/>
                <a:ea typeface="Arial"/>
                <a:cs typeface="Arial"/>
                <a:sym typeface="Arial"/>
              </a:rPr>
              <a:t>Task: What’s the activity?</a:t>
            </a:r>
            <a:endParaRPr b="1" sz="1800">
              <a:solidFill>
                <a:srgbClr val="3F3F3F"/>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28"/>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1: </a:t>
            </a:r>
            <a:r>
              <a:rPr lang="en-US" sz="2800">
                <a:solidFill>
                  <a:schemeClr val="hlink"/>
                </a:solidFill>
              </a:rPr>
              <a:t>Skill Development, Networking</a:t>
            </a:r>
            <a:endParaRPr/>
          </a:p>
        </p:txBody>
      </p:sp>
      <p:sp>
        <p:nvSpPr>
          <p:cNvPr id="541" name="Google Shape;541;p28"/>
          <p:cNvSpPr/>
          <p:nvPr/>
        </p:nvSpPr>
        <p:spPr>
          <a:xfrm>
            <a:off x="564699" y="1119221"/>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42" name="Google Shape;542;p28"/>
          <p:cNvSpPr/>
          <p:nvPr/>
        </p:nvSpPr>
        <p:spPr>
          <a:xfrm flipH="1" rot="-5400000">
            <a:off x="4880939" y="1033252"/>
            <a:ext cx="419678" cy="409521"/>
          </a:xfrm>
          <a:custGeom>
            <a:rect b="b" l="l" r="r" t="t"/>
            <a:pathLst>
              <a:path extrusionOk="0" h="2758049" w="2928608">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43" name="Google Shape;543;p28"/>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3F3F3F"/>
                </a:solidFill>
              </a:rPr>
              <a:t>Pick 5 questions.</a:t>
            </a:r>
            <a:endParaRPr>
              <a:solidFill>
                <a:srgbClr val="3F3F3F"/>
              </a:solidFill>
            </a:endParaRPr>
          </a:p>
          <a:p>
            <a:pPr indent="0" lvl="0" marL="0" marR="0" rtl="0" algn="ctr">
              <a:spcBef>
                <a:spcPts val="0"/>
              </a:spcBef>
              <a:spcAft>
                <a:spcPts val="0"/>
              </a:spcAft>
              <a:buNone/>
            </a:pPr>
            <a:r>
              <a:rPr lang="en-US">
                <a:solidFill>
                  <a:srgbClr val="3F3F3F"/>
                </a:solidFill>
              </a:rPr>
              <a:t>Use them as guideline in your conversations.</a:t>
            </a:r>
            <a:endParaRPr>
              <a:solidFill>
                <a:srgbClr val="3F3F3F"/>
              </a:solidFill>
            </a:endParaRPr>
          </a:p>
          <a:p>
            <a:pPr indent="0" lvl="0" marL="0" marR="0" rtl="0" algn="ctr">
              <a:spcBef>
                <a:spcPts val="0"/>
              </a:spcBef>
              <a:spcAft>
                <a:spcPts val="0"/>
              </a:spcAft>
              <a:buNone/>
            </a:pPr>
            <a:r>
              <a:rPr lang="en-US">
                <a:solidFill>
                  <a:srgbClr val="3F3F3F"/>
                </a:solidFill>
              </a:rPr>
              <a:t>Have one on one talks in the room.</a:t>
            </a:r>
            <a:endParaRPr>
              <a:solidFill>
                <a:srgbClr val="3F3F3F"/>
              </a:solidFill>
            </a:endParaRPr>
          </a:p>
          <a:p>
            <a:pPr indent="0" lvl="0" marL="0" marR="0" rtl="0" algn="ctr">
              <a:spcBef>
                <a:spcPts val="0"/>
              </a:spcBef>
              <a:spcAft>
                <a:spcPts val="0"/>
              </a:spcAft>
              <a:buNone/>
            </a:pPr>
            <a:r>
              <a:rPr lang="en-US">
                <a:solidFill>
                  <a:srgbClr val="3F3F3F"/>
                </a:solidFill>
              </a:rPr>
              <a:t>Write down </a:t>
            </a:r>
            <a:r>
              <a:rPr lang="en-US">
                <a:solidFill>
                  <a:srgbClr val="3F3F3F"/>
                </a:solidFill>
              </a:rPr>
              <a:t>noticeable</a:t>
            </a:r>
            <a:r>
              <a:rPr lang="en-US">
                <a:solidFill>
                  <a:srgbClr val="3F3F3F"/>
                </a:solidFill>
              </a:rPr>
              <a:t> answers.</a:t>
            </a:r>
            <a:endParaRPr>
              <a:solidFill>
                <a:srgbClr val="3F3F3F"/>
              </a:solidFill>
            </a:endParaRPr>
          </a:p>
          <a:p>
            <a:pPr indent="0" lvl="0" marL="0" marR="0" rtl="0" algn="ctr">
              <a:spcBef>
                <a:spcPts val="0"/>
              </a:spcBef>
              <a:spcAft>
                <a:spcPts val="0"/>
              </a:spcAft>
              <a:buNone/>
            </a:pPr>
            <a:r>
              <a:rPr lang="en-US">
                <a:solidFill>
                  <a:srgbClr val="3F3F3F"/>
                </a:solidFill>
              </a:rPr>
              <a:t>Repeat.</a:t>
            </a:r>
            <a:endParaRPr>
              <a:solidFill>
                <a:srgbClr val="3F3F3F"/>
              </a:solidFill>
            </a:endParaRPr>
          </a:p>
        </p:txBody>
      </p:sp>
      <p:sp>
        <p:nvSpPr>
          <p:cNvPr id="544" name="Google Shape;544;p28"/>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50000"/>
              </a:lnSpc>
              <a:spcBef>
                <a:spcPts val="0"/>
              </a:spcBef>
              <a:spcAft>
                <a:spcPts val="0"/>
              </a:spcAft>
              <a:buClr>
                <a:schemeClr val="dk1"/>
              </a:buClr>
              <a:buSzPts val="1100"/>
              <a:buFont typeface="Arial"/>
              <a:buNone/>
            </a:pPr>
            <a:r>
              <a:rPr lang="en-US">
                <a:solidFill>
                  <a:srgbClr val="3F3F3F"/>
                </a:solidFill>
              </a:rPr>
              <a:t>You will broaden your network and thereby your possibilities.</a:t>
            </a:r>
            <a:endParaRPr>
              <a:solidFill>
                <a:srgbClr val="3F3F3F"/>
              </a:solidFill>
            </a:endParaRPr>
          </a:p>
          <a:p>
            <a:pPr indent="0" lvl="0" marL="0" rtl="0" algn="ctr">
              <a:lnSpc>
                <a:spcPct val="150000"/>
              </a:lnSpc>
              <a:spcBef>
                <a:spcPts val="0"/>
              </a:spcBef>
              <a:spcAft>
                <a:spcPts val="0"/>
              </a:spcAft>
              <a:buNone/>
            </a:pPr>
            <a:r>
              <a:rPr lang="en-US">
                <a:solidFill>
                  <a:srgbClr val="3F3F3F"/>
                </a:solidFill>
              </a:rPr>
              <a:t>Better communication skills and your self-awareness skills.</a:t>
            </a:r>
            <a:endParaRPr>
              <a:solidFill>
                <a:srgbClr val="3F3F3F"/>
              </a:solidFill>
            </a:endParaRPr>
          </a:p>
          <a:p>
            <a:pPr indent="0" lvl="0" marL="0" rtl="0" algn="ctr">
              <a:lnSpc>
                <a:spcPct val="150000"/>
              </a:lnSpc>
              <a:spcBef>
                <a:spcPts val="0"/>
              </a:spcBef>
              <a:spcAft>
                <a:spcPts val="0"/>
              </a:spcAft>
              <a:buNone/>
            </a:pPr>
            <a:r>
              <a:rPr lang="en-US">
                <a:solidFill>
                  <a:srgbClr val="3F3F3F"/>
                </a:solidFill>
              </a:rPr>
              <a:t>You will feel empowered by overcoming the fear of mingling face to face with strangers.</a:t>
            </a:r>
            <a:endParaRPr>
              <a:solidFill>
                <a:srgbClr val="3F3F3F"/>
              </a:solidFill>
            </a:endParaRPr>
          </a:p>
          <a:p>
            <a:pPr indent="0" lvl="0" marL="0" marR="0" rtl="0" algn="l">
              <a:spcBef>
                <a:spcPts val="0"/>
              </a:spcBef>
              <a:spcAft>
                <a:spcPts val="0"/>
              </a:spcAft>
              <a:buNone/>
            </a:pPr>
            <a:r>
              <a:t/>
            </a:r>
            <a:endParaRPr sz="800">
              <a:solidFill>
                <a:srgbClr val="3F3F3F"/>
              </a:solidFill>
            </a:endParaRPr>
          </a:p>
        </p:txBody>
      </p:sp>
      <p:sp>
        <p:nvSpPr>
          <p:cNvPr id="545" name="Google Shape;545;p28"/>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Process: What am I going to do?</a:t>
            </a:r>
            <a:endParaRPr b="1" sz="1800"/>
          </a:p>
        </p:txBody>
      </p:sp>
      <p:sp>
        <p:nvSpPr>
          <p:cNvPr id="546" name="Google Shape;546;p28"/>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1800"/>
              <a:buFont typeface="Arial"/>
              <a:buNone/>
            </a:pPr>
            <a:r>
              <a:rPr b="1" lang="en-US" sz="1800">
                <a:solidFill>
                  <a:srgbClr val="3F3F3F"/>
                </a:solidFill>
                <a:latin typeface="Arial"/>
                <a:ea typeface="Arial"/>
                <a:cs typeface="Arial"/>
                <a:sym typeface="Arial"/>
              </a:rPr>
              <a:t>Learning outcomes: What will I learn?</a:t>
            </a:r>
            <a:endParaRPr b="1" sz="1800">
              <a:solidFill>
                <a:srgbClr val="3F3F3F"/>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0" name="Shape 550"/>
        <p:cNvGrpSpPr/>
        <p:nvPr/>
      </p:nvGrpSpPr>
      <p:grpSpPr>
        <a:xfrm>
          <a:off x="0" y="0"/>
          <a:ext cx="0" cy="0"/>
          <a:chOff x="0" y="0"/>
          <a:chExt cx="0" cy="0"/>
        </a:xfrm>
      </p:grpSpPr>
      <p:sp>
        <p:nvSpPr>
          <p:cNvPr id="551" name="Google Shape;551;p29"/>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1: </a:t>
            </a:r>
            <a:r>
              <a:rPr lang="en-US" sz="2800">
                <a:solidFill>
                  <a:schemeClr val="hlink"/>
                </a:solidFill>
              </a:rPr>
              <a:t>Skill Development, Networking</a:t>
            </a:r>
            <a:endParaRPr/>
          </a:p>
        </p:txBody>
      </p:sp>
      <p:sp>
        <p:nvSpPr>
          <p:cNvPr id="552" name="Google Shape;552;p29"/>
          <p:cNvSpPr/>
          <p:nvPr/>
        </p:nvSpPr>
        <p:spPr>
          <a:xfrm>
            <a:off x="553034" y="1612785"/>
            <a:ext cx="7979406"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solidFill>
                  <a:srgbClr val="3F3F3F"/>
                </a:solidFill>
              </a:rPr>
              <a:t>You will learn, that with practice, you can overcome your unease about socialising with new people.</a:t>
            </a:r>
            <a:endParaRPr>
              <a:solidFill>
                <a:srgbClr val="3F3F3F"/>
              </a:solidFill>
            </a:endParaRPr>
          </a:p>
          <a:p>
            <a:pPr indent="0" lvl="0" marL="0" rtl="0" algn="l">
              <a:lnSpc>
                <a:spcPct val="150000"/>
              </a:lnSpc>
              <a:spcBef>
                <a:spcPts val="1000"/>
              </a:spcBef>
              <a:spcAft>
                <a:spcPts val="0"/>
              </a:spcAft>
              <a:buClr>
                <a:schemeClr val="dk1"/>
              </a:buClr>
              <a:buSzPts val="1100"/>
              <a:buFont typeface="Arial"/>
              <a:buNone/>
            </a:pPr>
            <a:r>
              <a:rPr lang="en-US">
                <a:solidFill>
                  <a:srgbClr val="3F3F3F"/>
                </a:solidFill>
              </a:rPr>
              <a:t>You will learn how to network in real life. You can take it to the next level and team up with someone from your network - to make an idea a reality.</a:t>
            </a:r>
            <a:endParaRPr>
              <a:solidFill>
                <a:srgbClr val="3F3F3F"/>
              </a:solidFill>
            </a:endParaRPr>
          </a:p>
          <a:p>
            <a:pPr indent="0" lvl="0" marL="0" rtl="0" algn="l">
              <a:lnSpc>
                <a:spcPct val="150000"/>
              </a:lnSpc>
              <a:spcBef>
                <a:spcPts val="1000"/>
              </a:spcBef>
              <a:spcAft>
                <a:spcPts val="1000"/>
              </a:spcAft>
              <a:buClr>
                <a:schemeClr val="dk1"/>
              </a:buClr>
              <a:buSzPts val="1100"/>
              <a:buFont typeface="Arial"/>
              <a:buNone/>
            </a:pPr>
            <a:r>
              <a:rPr lang="en-US">
                <a:solidFill>
                  <a:srgbClr val="3F3F3F"/>
                </a:solidFill>
              </a:rPr>
              <a:t>You can also explore online platforms where people network for professional purposes, like for example Linkedin. </a:t>
            </a:r>
            <a:endParaRPr>
              <a:solidFill>
                <a:srgbClr val="3F3F3F"/>
              </a:solidFill>
            </a:endParaRPr>
          </a:p>
        </p:txBody>
      </p:sp>
      <p:sp>
        <p:nvSpPr>
          <p:cNvPr id="553" name="Google Shape;553;p29"/>
          <p:cNvSpPr txBox="1"/>
          <p:nvPr>
            <p:ph idx="2" type="body"/>
          </p:nvPr>
        </p:nvSpPr>
        <p:spPr>
          <a:xfrm>
            <a:off x="899592" y="1170912"/>
            <a:ext cx="5112568"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Conclusion: What will I take home?</a:t>
            </a:r>
            <a:endParaRPr b="1" sz="1800"/>
          </a:p>
        </p:txBody>
      </p:sp>
      <p:sp>
        <p:nvSpPr>
          <p:cNvPr id="554" name="Google Shape;554;p29"/>
          <p:cNvSpPr/>
          <p:nvPr/>
        </p:nvSpPr>
        <p:spPr>
          <a:xfrm>
            <a:off x="558587" y="1076899"/>
            <a:ext cx="341005" cy="376812"/>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8" name="Shape 558"/>
        <p:cNvGrpSpPr/>
        <p:nvPr/>
      </p:nvGrpSpPr>
      <p:grpSpPr>
        <a:xfrm>
          <a:off x="0" y="0"/>
          <a:ext cx="0" cy="0"/>
          <a:chOff x="0" y="0"/>
          <a:chExt cx="0" cy="0"/>
        </a:xfrm>
      </p:grpSpPr>
      <p:sp>
        <p:nvSpPr>
          <p:cNvPr id="559" name="Google Shape;559;p30"/>
          <p:cNvSpPr txBox="1"/>
          <p:nvPr>
            <p:ph idx="1" type="body"/>
          </p:nvPr>
        </p:nvSpPr>
        <p:spPr>
          <a:xfrm>
            <a:off x="0" y="157103"/>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2: </a:t>
            </a:r>
            <a:r>
              <a:rPr lang="en-US" sz="2800">
                <a:solidFill>
                  <a:schemeClr val="hlink"/>
                </a:solidFill>
              </a:rPr>
              <a:t>Goal Setting and Public Speaking</a:t>
            </a:r>
            <a:endParaRPr sz="2800"/>
          </a:p>
        </p:txBody>
      </p:sp>
      <p:sp>
        <p:nvSpPr>
          <p:cNvPr id="560" name="Google Shape;560;p30"/>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rPr lang="en-US">
                <a:solidFill>
                  <a:srgbClr val="3F3F3F"/>
                </a:solidFill>
              </a:rPr>
              <a:t>You are running for </a:t>
            </a:r>
            <a:endParaRPr>
              <a:solidFill>
                <a:srgbClr val="3F3F3F"/>
              </a:solidFill>
            </a:endParaRPr>
          </a:p>
          <a:p>
            <a:pPr indent="0" lvl="0" marL="0" rtl="0" algn="ctr">
              <a:lnSpc>
                <a:spcPct val="100000"/>
              </a:lnSpc>
              <a:spcBef>
                <a:spcPts val="1000"/>
              </a:spcBef>
              <a:spcAft>
                <a:spcPts val="0"/>
              </a:spcAft>
              <a:buNone/>
            </a:pPr>
            <a:r>
              <a:rPr lang="en-US">
                <a:solidFill>
                  <a:srgbClr val="3F3F3F"/>
                </a:solidFill>
              </a:rPr>
              <a:t>“president of the world”!</a:t>
            </a:r>
            <a:endParaRPr>
              <a:solidFill>
                <a:srgbClr val="3F3F3F"/>
              </a:solidFill>
            </a:endParaRPr>
          </a:p>
          <a:p>
            <a:pPr indent="0" lvl="0" marL="0" rtl="0" algn="ctr">
              <a:lnSpc>
                <a:spcPct val="150000"/>
              </a:lnSpc>
              <a:spcBef>
                <a:spcPts val="1000"/>
              </a:spcBef>
              <a:spcAft>
                <a:spcPts val="1000"/>
              </a:spcAft>
              <a:buClr>
                <a:schemeClr val="dk1"/>
              </a:buClr>
              <a:buSzPts val="1100"/>
              <a:buFont typeface="Arial"/>
              <a:buNone/>
            </a:pPr>
            <a:r>
              <a:rPr lang="en-US">
                <a:solidFill>
                  <a:srgbClr val="3F3F3F"/>
                </a:solidFill>
              </a:rPr>
              <a:t>You are to write and </a:t>
            </a:r>
            <a:r>
              <a:rPr lang="en-US">
                <a:solidFill>
                  <a:srgbClr val="3F3F3F"/>
                </a:solidFill>
              </a:rPr>
              <a:t>deliver</a:t>
            </a:r>
            <a:r>
              <a:rPr lang="en-US">
                <a:solidFill>
                  <a:srgbClr val="3F3F3F"/>
                </a:solidFill>
              </a:rPr>
              <a:t> your own election speech. </a:t>
            </a:r>
            <a:endParaRPr>
              <a:solidFill>
                <a:srgbClr val="3F3F3F"/>
              </a:solidFill>
              <a:latin typeface="Arial"/>
              <a:ea typeface="Arial"/>
              <a:cs typeface="Arial"/>
              <a:sym typeface="Arial"/>
            </a:endParaRPr>
          </a:p>
        </p:txBody>
      </p:sp>
      <p:sp>
        <p:nvSpPr>
          <p:cNvPr id="561" name="Google Shape;561;p30"/>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rPr lang="en-US" sz="1300">
                <a:solidFill>
                  <a:srgbClr val="3F3F3F"/>
                </a:solidFill>
              </a:rPr>
              <a:t>Quickly point down an idea to change the world, that aligns with your values. </a:t>
            </a:r>
            <a:endParaRPr sz="1300">
              <a:solidFill>
                <a:srgbClr val="3F3F3F"/>
              </a:solidFill>
            </a:endParaRPr>
          </a:p>
          <a:p>
            <a:pPr indent="0" lvl="0" marL="0" rtl="0" algn="ctr">
              <a:lnSpc>
                <a:spcPct val="100000"/>
              </a:lnSpc>
              <a:spcBef>
                <a:spcPts val="1000"/>
              </a:spcBef>
              <a:spcAft>
                <a:spcPts val="0"/>
              </a:spcAft>
              <a:buNone/>
            </a:pPr>
            <a:r>
              <a:rPr lang="en-US" sz="1300">
                <a:solidFill>
                  <a:srgbClr val="3F3F3F"/>
                </a:solidFill>
              </a:rPr>
              <a:t>In 15 minutes, write a short speech about your (imagined) political aspirations towards that idea.</a:t>
            </a:r>
            <a:endParaRPr sz="1300">
              <a:solidFill>
                <a:srgbClr val="3F3F3F"/>
              </a:solidFill>
            </a:endParaRPr>
          </a:p>
          <a:p>
            <a:pPr indent="0" lvl="0" marL="0" rtl="0" algn="ctr">
              <a:lnSpc>
                <a:spcPct val="100000"/>
              </a:lnSpc>
              <a:spcBef>
                <a:spcPts val="1000"/>
              </a:spcBef>
              <a:spcAft>
                <a:spcPts val="0"/>
              </a:spcAft>
              <a:buNone/>
            </a:pPr>
            <a:r>
              <a:rPr lang="en-US" sz="1300">
                <a:solidFill>
                  <a:srgbClr val="3F3F3F"/>
                </a:solidFill>
              </a:rPr>
              <a:t>Use the </a:t>
            </a:r>
            <a:r>
              <a:rPr lang="en-US" sz="1300" u="sng">
                <a:solidFill>
                  <a:srgbClr val="3F3F3F"/>
                </a:solidFill>
              </a:rPr>
              <a:t>Election Speech Template</a:t>
            </a:r>
            <a:r>
              <a:rPr lang="en-US" sz="1300">
                <a:solidFill>
                  <a:srgbClr val="3F3F3F"/>
                </a:solidFill>
              </a:rPr>
              <a:t> provided in the resources section as a guide.</a:t>
            </a:r>
            <a:endParaRPr sz="1300">
              <a:solidFill>
                <a:srgbClr val="3F3F3F"/>
              </a:solidFill>
            </a:endParaRPr>
          </a:p>
          <a:p>
            <a:pPr indent="0" lvl="0" marL="0" rtl="0" algn="ctr">
              <a:lnSpc>
                <a:spcPct val="100000"/>
              </a:lnSpc>
              <a:spcBef>
                <a:spcPts val="1000"/>
              </a:spcBef>
              <a:spcAft>
                <a:spcPts val="1000"/>
              </a:spcAft>
              <a:buNone/>
            </a:pPr>
            <a:r>
              <a:rPr lang="en-US" sz="1300">
                <a:solidFill>
                  <a:srgbClr val="3F3F3F"/>
                </a:solidFill>
              </a:rPr>
              <a:t>Deliver your speeches.</a:t>
            </a:r>
            <a:endParaRPr sz="1300">
              <a:solidFill>
                <a:schemeClr val="hlink"/>
              </a:solidFill>
            </a:endParaRPr>
          </a:p>
        </p:txBody>
      </p:sp>
      <p:sp>
        <p:nvSpPr>
          <p:cNvPr id="562" name="Google Shape;562;p30"/>
          <p:cNvSpPr/>
          <p:nvPr/>
        </p:nvSpPr>
        <p:spPr>
          <a:xfrm>
            <a:off x="553035" y="1005351"/>
            <a:ext cx="346557" cy="442500"/>
          </a:xfrm>
          <a:custGeom>
            <a:rect b="b" l="l" r="r" t="t"/>
            <a:pathLst>
              <a:path extrusionOk="0" h="3213371" w="254853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63" name="Google Shape;563;p30"/>
          <p:cNvSpPr/>
          <p:nvPr/>
        </p:nvSpPr>
        <p:spPr>
          <a:xfrm>
            <a:off x="4898237" y="1106791"/>
            <a:ext cx="346557" cy="341870"/>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64" name="Google Shape;564;p30"/>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Introduction: What’s this all about?</a:t>
            </a:r>
            <a:endParaRPr b="1" sz="1800"/>
          </a:p>
        </p:txBody>
      </p:sp>
      <p:sp>
        <p:nvSpPr>
          <p:cNvPr id="565" name="Google Shape;565;p30"/>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1800"/>
              <a:buFont typeface="Arial"/>
              <a:buNone/>
            </a:pPr>
            <a:r>
              <a:rPr b="1" lang="en-US" sz="1800">
                <a:solidFill>
                  <a:srgbClr val="3F3F3F"/>
                </a:solidFill>
                <a:latin typeface="Arial"/>
                <a:ea typeface="Arial"/>
                <a:cs typeface="Arial"/>
                <a:sym typeface="Arial"/>
              </a:rPr>
              <a:t>Task: What’s the activity?</a:t>
            </a:r>
            <a:endParaRPr b="1" sz="1800">
              <a:solidFill>
                <a:srgbClr val="3F3F3F"/>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sp>
        <p:nvSpPr>
          <p:cNvPr id="570" name="Google Shape;570;p31"/>
          <p:cNvSpPr txBox="1"/>
          <p:nvPr>
            <p:ph idx="1" type="body"/>
          </p:nvPr>
        </p:nvSpPr>
        <p:spPr>
          <a:xfrm>
            <a:off x="0" y="360453"/>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Font typeface="Arial"/>
              <a:buNone/>
            </a:pPr>
            <a:r>
              <a:rPr lang="en-US" sz="2800">
                <a:solidFill>
                  <a:schemeClr val="hlink"/>
                </a:solidFill>
              </a:rPr>
              <a:t>Quest 2: Goal Setting and Public Speaking</a:t>
            </a:r>
            <a:endParaRPr sz="2800">
              <a:solidFill>
                <a:schemeClr val="hlink"/>
              </a:solidFill>
            </a:endParaRPr>
          </a:p>
          <a:p>
            <a:pPr indent="0" lvl="0" marL="0" rtl="0" algn="ctr">
              <a:spcBef>
                <a:spcPts val="0"/>
              </a:spcBef>
              <a:spcAft>
                <a:spcPts val="0"/>
              </a:spcAft>
              <a:buClr>
                <a:srgbClr val="3F3F3F"/>
              </a:buClr>
              <a:buSzPts val="2800"/>
              <a:buNone/>
            </a:pPr>
            <a:r>
              <a:t/>
            </a:r>
            <a:endParaRPr sz="2800"/>
          </a:p>
        </p:txBody>
      </p:sp>
      <p:sp>
        <p:nvSpPr>
          <p:cNvPr id="571" name="Google Shape;571;p31"/>
          <p:cNvSpPr/>
          <p:nvPr/>
        </p:nvSpPr>
        <p:spPr>
          <a:xfrm>
            <a:off x="564699" y="1119221"/>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72" name="Google Shape;572;p31"/>
          <p:cNvSpPr/>
          <p:nvPr/>
        </p:nvSpPr>
        <p:spPr>
          <a:xfrm flipH="1" rot="-5400000">
            <a:off x="4880939" y="1033252"/>
            <a:ext cx="419678" cy="409521"/>
          </a:xfrm>
          <a:custGeom>
            <a:rect b="b" l="l" r="r" t="t"/>
            <a:pathLst>
              <a:path extrusionOk="0" h="2758049" w="2928608">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73" name="Google Shape;573;p31"/>
          <p:cNvSpPr/>
          <p:nvPr/>
        </p:nvSpPr>
        <p:spPr>
          <a:xfrm>
            <a:off x="564710" y="1612785"/>
            <a:ext cx="3600300" cy="220830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317500" lvl="0" marL="457200" rtl="0" algn="just">
              <a:lnSpc>
                <a:spcPct val="100000"/>
              </a:lnSpc>
              <a:spcBef>
                <a:spcPts val="0"/>
              </a:spcBef>
              <a:spcAft>
                <a:spcPts val="0"/>
              </a:spcAft>
              <a:buClr>
                <a:srgbClr val="3F3F3F"/>
              </a:buClr>
              <a:buSzPts val="1400"/>
              <a:buAutoNum type="arabicPeriod"/>
            </a:pPr>
            <a:r>
              <a:rPr lang="en-US">
                <a:solidFill>
                  <a:srgbClr val="3F3F3F"/>
                </a:solidFill>
              </a:rPr>
              <a:t>Make a </a:t>
            </a:r>
            <a:r>
              <a:rPr i="1" lang="en-US">
                <a:solidFill>
                  <a:srgbClr val="3F3F3F"/>
                </a:solidFill>
              </a:rPr>
              <a:t>strong introduction </a:t>
            </a:r>
            <a:endParaRPr i="1">
              <a:solidFill>
                <a:srgbClr val="3F3F3F"/>
              </a:solidFill>
            </a:endParaRPr>
          </a:p>
          <a:p>
            <a:pPr indent="-317500" lvl="0" marL="457200" rtl="0" algn="just">
              <a:lnSpc>
                <a:spcPct val="100000"/>
              </a:lnSpc>
              <a:spcBef>
                <a:spcPts val="0"/>
              </a:spcBef>
              <a:spcAft>
                <a:spcPts val="0"/>
              </a:spcAft>
              <a:buClr>
                <a:srgbClr val="3F3F3F"/>
              </a:buClr>
              <a:buSzPts val="1400"/>
              <a:buAutoNum type="arabicPeriod"/>
            </a:pPr>
            <a:r>
              <a:rPr lang="en-US">
                <a:solidFill>
                  <a:srgbClr val="3F3F3F"/>
                </a:solidFill>
              </a:rPr>
              <a:t>Define your imagined political goal with the </a:t>
            </a:r>
            <a:r>
              <a:rPr i="1" lang="en-US">
                <a:solidFill>
                  <a:srgbClr val="3F3F3F"/>
                </a:solidFill>
              </a:rPr>
              <a:t>SMART model.</a:t>
            </a:r>
            <a:endParaRPr i="1">
              <a:solidFill>
                <a:srgbClr val="3F3F3F"/>
              </a:solidFill>
            </a:endParaRPr>
          </a:p>
          <a:p>
            <a:pPr indent="-317500" lvl="0" marL="457200" rtl="0" algn="just">
              <a:lnSpc>
                <a:spcPct val="100000"/>
              </a:lnSpc>
              <a:spcBef>
                <a:spcPts val="0"/>
              </a:spcBef>
              <a:spcAft>
                <a:spcPts val="0"/>
              </a:spcAft>
              <a:buClr>
                <a:srgbClr val="3F3F3F"/>
              </a:buClr>
              <a:buSzPts val="1400"/>
              <a:buAutoNum type="arabicPeriod"/>
            </a:pPr>
            <a:r>
              <a:rPr lang="en-US">
                <a:solidFill>
                  <a:srgbClr val="3F3F3F"/>
                </a:solidFill>
              </a:rPr>
              <a:t>Illustrate the </a:t>
            </a:r>
            <a:r>
              <a:rPr i="1" lang="en-US">
                <a:solidFill>
                  <a:srgbClr val="3F3F3F"/>
                </a:solidFill>
              </a:rPr>
              <a:t>benefits</a:t>
            </a:r>
            <a:r>
              <a:rPr lang="en-US">
                <a:solidFill>
                  <a:srgbClr val="3F3F3F"/>
                </a:solidFill>
              </a:rPr>
              <a:t> of your plan.</a:t>
            </a:r>
            <a:endParaRPr>
              <a:solidFill>
                <a:srgbClr val="3F3F3F"/>
              </a:solidFill>
            </a:endParaRPr>
          </a:p>
          <a:p>
            <a:pPr indent="-317500" lvl="0" marL="457200" rtl="0" algn="just">
              <a:lnSpc>
                <a:spcPct val="100000"/>
              </a:lnSpc>
              <a:spcBef>
                <a:spcPts val="0"/>
              </a:spcBef>
              <a:spcAft>
                <a:spcPts val="0"/>
              </a:spcAft>
              <a:buClr>
                <a:srgbClr val="3F3F3F"/>
              </a:buClr>
              <a:buSzPts val="1400"/>
              <a:buAutoNum type="arabicPeriod"/>
            </a:pPr>
            <a:r>
              <a:rPr lang="en-US">
                <a:solidFill>
                  <a:srgbClr val="3F3F3F"/>
                </a:solidFill>
              </a:rPr>
              <a:t>Convince the public of </a:t>
            </a:r>
            <a:r>
              <a:rPr i="1" lang="en-US">
                <a:solidFill>
                  <a:srgbClr val="3F3F3F"/>
                </a:solidFill>
              </a:rPr>
              <a:t>your</a:t>
            </a:r>
            <a:r>
              <a:rPr lang="en-US">
                <a:solidFill>
                  <a:srgbClr val="3F3F3F"/>
                </a:solidFill>
              </a:rPr>
              <a:t> qualities and moral values.</a:t>
            </a:r>
            <a:endParaRPr>
              <a:solidFill>
                <a:srgbClr val="3F3F3F"/>
              </a:solidFill>
            </a:endParaRPr>
          </a:p>
          <a:p>
            <a:pPr indent="-317500" lvl="0" marL="457200" rtl="0" algn="just">
              <a:lnSpc>
                <a:spcPct val="100000"/>
              </a:lnSpc>
              <a:spcBef>
                <a:spcPts val="0"/>
              </a:spcBef>
              <a:spcAft>
                <a:spcPts val="0"/>
              </a:spcAft>
              <a:buClr>
                <a:srgbClr val="3F3F3F"/>
              </a:buClr>
              <a:buSzPts val="1400"/>
              <a:buAutoNum type="arabicPeriod"/>
            </a:pPr>
            <a:r>
              <a:rPr lang="en-US">
                <a:solidFill>
                  <a:srgbClr val="3F3F3F"/>
                </a:solidFill>
              </a:rPr>
              <a:t>End on an </a:t>
            </a:r>
            <a:r>
              <a:rPr i="1" lang="en-US">
                <a:solidFill>
                  <a:srgbClr val="3F3F3F"/>
                </a:solidFill>
              </a:rPr>
              <a:t>assertive </a:t>
            </a:r>
            <a:r>
              <a:rPr lang="en-US">
                <a:solidFill>
                  <a:srgbClr val="3F3F3F"/>
                </a:solidFill>
              </a:rPr>
              <a:t>note (not aggressive)</a:t>
            </a:r>
            <a:endParaRPr>
              <a:solidFill>
                <a:srgbClr val="3F3F3F"/>
              </a:solidFill>
            </a:endParaRPr>
          </a:p>
        </p:txBody>
      </p:sp>
      <p:sp>
        <p:nvSpPr>
          <p:cNvPr id="574" name="Google Shape;574;p31"/>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t/>
            </a:r>
            <a:endParaRPr>
              <a:solidFill>
                <a:srgbClr val="3F3F3F"/>
              </a:solidFill>
            </a:endParaRPr>
          </a:p>
          <a:p>
            <a:pPr indent="0" lvl="0" marL="0" rtl="0" algn="ctr">
              <a:lnSpc>
                <a:spcPct val="100000"/>
              </a:lnSpc>
              <a:spcBef>
                <a:spcPts val="0"/>
              </a:spcBef>
              <a:spcAft>
                <a:spcPts val="0"/>
              </a:spcAft>
              <a:buNone/>
            </a:pPr>
            <a:r>
              <a:rPr lang="en-US">
                <a:solidFill>
                  <a:srgbClr val="3F3F3F"/>
                </a:solidFill>
              </a:rPr>
              <a:t>You will learn how to define SMART goals.</a:t>
            </a:r>
            <a:endParaRPr>
              <a:solidFill>
                <a:srgbClr val="3F3F3F"/>
              </a:solidFill>
            </a:endParaRPr>
          </a:p>
          <a:p>
            <a:pPr indent="0" lvl="0" marL="0" rtl="0" algn="ctr">
              <a:lnSpc>
                <a:spcPct val="100000"/>
              </a:lnSpc>
              <a:spcBef>
                <a:spcPts val="1000"/>
              </a:spcBef>
              <a:spcAft>
                <a:spcPts val="0"/>
              </a:spcAft>
              <a:buNone/>
            </a:pPr>
            <a:r>
              <a:rPr lang="en-US">
                <a:solidFill>
                  <a:srgbClr val="3F3F3F"/>
                </a:solidFill>
              </a:rPr>
              <a:t>You will increase your knowledge of communication techniques and strategies</a:t>
            </a:r>
            <a:endParaRPr>
              <a:solidFill>
                <a:srgbClr val="3F3F3F"/>
              </a:solidFill>
            </a:endParaRPr>
          </a:p>
          <a:p>
            <a:pPr indent="0" lvl="0" marL="0" rtl="0" algn="ctr">
              <a:lnSpc>
                <a:spcPct val="100000"/>
              </a:lnSpc>
              <a:spcBef>
                <a:spcPts val="0"/>
              </a:spcBef>
              <a:spcAft>
                <a:spcPts val="0"/>
              </a:spcAft>
              <a:buNone/>
            </a:pPr>
            <a:r>
              <a:t/>
            </a:r>
            <a:endParaRPr>
              <a:solidFill>
                <a:srgbClr val="3F3F3F"/>
              </a:solidFill>
            </a:endParaRPr>
          </a:p>
          <a:p>
            <a:pPr indent="0" lvl="0" marL="0" rtl="0" algn="ctr">
              <a:lnSpc>
                <a:spcPct val="100000"/>
              </a:lnSpc>
              <a:spcBef>
                <a:spcPts val="0"/>
              </a:spcBef>
              <a:spcAft>
                <a:spcPts val="0"/>
              </a:spcAft>
              <a:buNone/>
            </a:pPr>
            <a:r>
              <a:rPr lang="en-US">
                <a:solidFill>
                  <a:srgbClr val="3F3F3F"/>
                </a:solidFill>
              </a:rPr>
              <a:t>You will improve your value of ideas and creativity.</a:t>
            </a:r>
            <a:endParaRPr>
              <a:solidFill>
                <a:srgbClr val="3F3F3F"/>
              </a:solidFill>
            </a:endParaRPr>
          </a:p>
          <a:p>
            <a:pPr indent="0" lvl="0" marL="0" rtl="0" algn="ctr">
              <a:lnSpc>
                <a:spcPct val="100000"/>
              </a:lnSpc>
              <a:spcBef>
                <a:spcPts val="1000"/>
              </a:spcBef>
              <a:spcAft>
                <a:spcPts val="0"/>
              </a:spcAft>
              <a:buNone/>
            </a:pPr>
            <a:r>
              <a:rPr lang="en-US">
                <a:solidFill>
                  <a:srgbClr val="3F3F3F"/>
                </a:solidFill>
              </a:rPr>
              <a:t>You will be empowered after conquering your fear of public speaking.</a:t>
            </a:r>
            <a:endParaRPr>
              <a:solidFill>
                <a:srgbClr val="3F3F3F"/>
              </a:solidFill>
            </a:endParaRPr>
          </a:p>
          <a:p>
            <a:pPr indent="0" lvl="0" marL="0" rtl="0" algn="l">
              <a:lnSpc>
                <a:spcPct val="150000"/>
              </a:lnSpc>
              <a:spcBef>
                <a:spcPts val="0"/>
              </a:spcBef>
              <a:spcAft>
                <a:spcPts val="0"/>
              </a:spcAft>
              <a:buNone/>
            </a:pPr>
            <a:r>
              <a:t/>
            </a:r>
            <a:endParaRPr sz="600"/>
          </a:p>
          <a:p>
            <a:pPr indent="0" lvl="0" marL="0" marR="0" rtl="0" algn="l">
              <a:spcBef>
                <a:spcPts val="1000"/>
              </a:spcBef>
              <a:spcAft>
                <a:spcPts val="0"/>
              </a:spcAft>
              <a:buNone/>
            </a:pPr>
            <a:r>
              <a:t/>
            </a:r>
            <a:endParaRPr sz="600">
              <a:solidFill>
                <a:srgbClr val="3F3F3F"/>
              </a:solidFill>
            </a:endParaRPr>
          </a:p>
        </p:txBody>
      </p:sp>
      <p:sp>
        <p:nvSpPr>
          <p:cNvPr id="575" name="Google Shape;575;p31"/>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Process: What am I going to do?</a:t>
            </a:r>
            <a:endParaRPr b="1" sz="1800"/>
          </a:p>
        </p:txBody>
      </p:sp>
      <p:sp>
        <p:nvSpPr>
          <p:cNvPr id="576" name="Google Shape;576;p31"/>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1800"/>
              <a:buFont typeface="Arial"/>
              <a:buNone/>
            </a:pPr>
            <a:r>
              <a:rPr b="1" lang="en-US" sz="1800">
                <a:solidFill>
                  <a:srgbClr val="3F3F3F"/>
                </a:solidFill>
                <a:latin typeface="Arial"/>
                <a:ea typeface="Arial"/>
                <a:cs typeface="Arial"/>
                <a:sym typeface="Arial"/>
              </a:rPr>
              <a:t>Learning outcomes: What will I learn?</a:t>
            </a:r>
            <a:endParaRPr b="1" sz="1800">
              <a:solidFill>
                <a:srgbClr val="3F3F3F"/>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0" name="Shape 580"/>
        <p:cNvGrpSpPr/>
        <p:nvPr/>
      </p:nvGrpSpPr>
      <p:grpSpPr>
        <a:xfrm>
          <a:off x="0" y="0"/>
          <a:ext cx="0" cy="0"/>
          <a:chOff x="0" y="0"/>
          <a:chExt cx="0" cy="0"/>
        </a:xfrm>
      </p:grpSpPr>
      <p:sp>
        <p:nvSpPr>
          <p:cNvPr id="581" name="Google Shape;581;p32"/>
          <p:cNvSpPr txBox="1"/>
          <p:nvPr>
            <p:ph idx="1" type="body"/>
          </p:nvPr>
        </p:nvSpPr>
        <p:spPr>
          <a:xfrm>
            <a:off x="0" y="37542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hlink"/>
              </a:buClr>
              <a:buSzPts val="2800"/>
              <a:buFont typeface="Arial"/>
              <a:buNone/>
            </a:pPr>
            <a:r>
              <a:rPr lang="en-US" sz="2800">
                <a:solidFill>
                  <a:schemeClr val="hlink"/>
                </a:solidFill>
              </a:rPr>
              <a:t>Quest 2: Goal Setting and Public Speaking</a:t>
            </a:r>
            <a:endParaRPr sz="2800">
              <a:solidFill>
                <a:schemeClr val="hlink"/>
              </a:solidFill>
            </a:endParaRPr>
          </a:p>
          <a:p>
            <a:pPr indent="0" lvl="0" marL="0" rtl="0" algn="ctr">
              <a:spcBef>
                <a:spcPts val="0"/>
              </a:spcBef>
              <a:spcAft>
                <a:spcPts val="0"/>
              </a:spcAft>
              <a:buClr>
                <a:srgbClr val="3F3F3F"/>
              </a:buClr>
              <a:buSzPts val="2800"/>
              <a:buNone/>
            </a:pPr>
            <a:r>
              <a:t/>
            </a:r>
            <a:endParaRPr sz="2800"/>
          </a:p>
        </p:txBody>
      </p:sp>
      <p:sp>
        <p:nvSpPr>
          <p:cNvPr id="582" name="Google Shape;582;p32"/>
          <p:cNvSpPr/>
          <p:nvPr/>
        </p:nvSpPr>
        <p:spPr>
          <a:xfrm>
            <a:off x="553034" y="1612785"/>
            <a:ext cx="7979406"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just">
              <a:lnSpc>
                <a:spcPct val="100000"/>
              </a:lnSpc>
              <a:spcBef>
                <a:spcPts val="0"/>
              </a:spcBef>
              <a:spcAft>
                <a:spcPts val="0"/>
              </a:spcAft>
              <a:buSzPts val="1100"/>
              <a:buNone/>
            </a:pPr>
            <a:r>
              <a:rPr lang="en-US">
                <a:solidFill>
                  <a:srgbClr val="434343"/>
                </a:solidFill>
              </a:rPr>
              <a:t>By writing your own speech, you will have a document that will allow you to revisit and use, in other circumstances of public speaking. </a:t>
            </a:r>
            <a:endParaRPr>
              <a:solidFill>
                <a:srgbClr val="434343"/>
              </a:solidFill>
            </a:endParaRPr>
          </a:p>
          <a:p>
            <a:pPr indent="0" lvl="0" marL="0" rtl="0" algn="just">
              <a:lnSpc>
                <a:spcPct val="100000"/>
              </a:lnSpc>
              <a:spcBef>
                <a:spcPts val="1000"/>
              </a:spcBef>
              <a:spcAft>
                <a:spcPts val="0"/>
              </a:spcAft>
              <a:buSzPts val="1100"/>
              <a:buNone/>
            </a:pPr>
            <a:r>
              <a:rPr lang="en-US">
                <a:solidFill>
                  <a:srgbClr val="434343"/>
                </a:solidFill>
              </a:rPr>
              <a:t>The process teaches you that</a:t>
            </a:r>
            <a:r>
              <a:rPr lang="en-US">
                <a:solidFill>
                  <a:srgbClr val="434343"/>
                </a:solidFill>
              </a:rPr>
              <a:t> goal setting and ideology is crucial to the success of a speech. </a:t>
            </a:r>
            <a:endParaRPr>
              <a:solidFill>
                <a:srgbClr val="434343"/>
              </a:solidFill>
            </a:endParaRPr>
          </a:p>
          <a:p>
            <a:pPr indent="0" lvl="0" marL="0" rtl="0" algn="just">
              <a:lnSpc>
                <a:spcPct val="100000"/>
              </a:lnSpc>
              <a:spcBef>
                <a:spcPts val="1000"/>
              </a:spcBef>
              <a:spcAft>
                <a:spcPts val="0"/>
              </a:spcAft>
              <a:buSzPts val="1100"/>
              <a:buNone/>
            </a:pPr>
            <a:r>
              <a:rPr lang="en-US">
                <a:solidFill>
                  <a:srgbClr val="434343"/>
                </a:solidFill>
              </a:rPr>
              <a:t>You will realise how important communication techniques are when it comes to persuasion and introducing your ideas and goals.</a:t>
            </a:r>
            <a:endParaRPr>
              <a:solidFill>
                <a:srgbClr val="434343"/>
              </a:solidFill>
            </a:endParaRPr>
          </a:p>
          <a:p>
            <a:pPr indent="0" lvl="0" marL="0" rtl="0" algn="just">
              <a:lnSpc>
                <a:spcPct val="100000"/>
              </a:lnSpc>
              <a:spcBef>
                <a:spcPts val="1000"/>
              </a:spcBef>
              <a:spcAft>
                <a:spcPts val="1000"/>
              </a:spcAft>
              <a:buClr>
                <a:schemeClr val="dk1"/>
              </a:buClr>
              <a:buSzPts val="1100"/>
              <a:buFont typeface="Arial"/>
              <a:buNone/>
            </a:pPr>
            <a:r>
              <a:rPr lang="en-US">
                <a:solidFill>
                  <a:srgbClr val="434343"/>
                </a:solidFill>
              </a:rPr>
              <a:t> You will hopefully go home with a feeling of empowerment, which comes with overcoming your insecurities and fears that come with public speaking. </a:t>
            </a:r>
            <a:endParaRPr>
              <a:solidFill>
                <a:srgbClr val="434343"/>
              </a:solidFill>
              <a:latin typeface="Arial"/>
              <a:ea typeface="Arial"/>
              <a:cs typeface="Arial"/>
              <a:sym typeface="Arial"/>
            </a:endParaRPr>
          </a:p>
        </p:txBody>
      </p:sp>
      <p:sp>
        <p:nvSpPr>
          <p:cNvPr id="583" name="Google Shape;583;p32"/>
          <p:cNvSpPr txBox="1"/>
          <p:nvPr>
            <p:ph idx="2" type="body"/>
          </p:nvPr>
        </p:nvSpPr>
        <p:spPr>
          <a:xfrm>
            <a:off x="899592" y="1170912"/>
            <a:ext cx="5112568"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Conclusion: What will I take home?</a:t>
            </a:r>
            <a:endParaRPr b="1" sz="1800"/>
          </a:p>
        </p:txBody>
      </p:sp>
      <p:sp>
        <p:nvSpPr>
          <p:cNvPr id="584" name="Google Shape;584;p32"/>
          <p:cNvSpPr/>
          <p:nvPr/>
        </p:nvSpPr>
        <p:spPr>
          <a:xfrm>
            <a:off x="558587" y="1076899"/>
            <a:ext cx="341005" cy="376812"/>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33"/>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a:t>
            </a:r>
            <a:r>
              <a:rPr lang="en-US" sz="2800">
                <a:solidFill>
                  <a:srgbClr val="3F3F3F"/>
                </a:solidFill>
              </a:rPr>
              <a:t>3: </a:t>
            </a:r>
            <a:r>
              <a:rPr lang="en-US" sz="2800">
                <a:solidFill>
                  <a:srgbClr val="3F3F3F"/>
                </a:solidFill>
              </a:rPr>
              <a:t>Solving a Conflict/Problem as a Team</a:t>
            </a:r>
            <a:endParaRPr sz="2800">
              <a:solidFill>
                <a:srgbClr val="3F3F3F"/>
              </a:solidFill>
            </a:endParaRPr>
          </a:p>
        </p:txBody>
      </p:sp>
      <p:sp>
        <p:nvSpPr>
          <p:cNvPr id="590" name="Google Shape;590;p33"/>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rPr lang="en-US">
                <a:solidFill>
                  <a:srgbClr val="434343"/>
                </a:solidFill>
              </a:rPr>
              <a:t>A utopian world would be free from all problems and conflicts… or would it? They are an inevitable and natural part of human interaction, and can be great opportunities for reframing, innovative thinking and to gain insight into diverse issues. </a:t>
            </a:r>
            <a:endParaRPr i="1">
              <a:solidFill>
                <a:srgbClr val="434343"/>
              </a:solidFill>
            </a:endParaRPr>
          </a:p>
          <a:p>
            <a:pPr indent="0" lvl="0" marL="0" marR="0" rtl="0" algn="ctr">
              <a:spcBef>
                <a:spcPts val="1000"/>
              </a:spcBef>
              <a:spcAft>
                <a:spcPts val="0"/>
              </a:spcAft>
              <a:buNone/>
            </a:pPr>
            <a:r>
              <a:t/>
            </a:r>
            <a:endParaRPr sz="600">
              <a:solidFill>
                <a:srgbClr val="3F3F3F"/>
              </a:solidFill>
            </a:endParaRPr>
          </a:p>
        </p:txBody>
      </p:sp>
      <p:sp>
        <p:nvSpPr>
          <p:cNvPr id="591" name="Google Shape;591;p33"/>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lang="en-US">
                <a:solidFill>
                  <a:srgbClr val="434343"/>
                </a:solidFill>
              </a:rPr>
              <a:t>In this activity you will be given several problems/conflicts to work through in a purposeful way. </a:t>
            </a:r>
            <a:endParaRPr>
              <a:solidFill>
                <a:srgbClr val="434343"/>
              </a:solidFill>
            </a:endParaRPr>
          </a:p>
          <a:p>
            <a:pPr indent="0" lvl="0" marL="0" rtl="0" algn="ctr">
              <a:lnSpc>
                <a:spcPct val="100000"/>
              </a:lnSpc>
              <a:spcBef>
                <a:spcPts val="1000"/>
              </a:spcBef>
              <a:spcAft>
                <a:spcPts val="1000"/>
              </a:spcAft>
              <a:buClr>
                <a:schemeClr val="dk1"/>
              </a:buClr>
              <a:buSzPts val="1100"/>
              <a:buFont typeface="Arial"/>
              <a:buNone/>
            </a:pPr>
            <a:r>
              <a:rPr lang="en-US">
                <a:solidFill>
                  <a:srgbClr val="434343"/>
                </a:solidFill>
              </a:rPr>
              <a:t>When all the groups/pairs have selected a solution to these problems, you select one spokesperson for each group/pair, who introduces their thoughts to the rest of the group and teacher.</a:t>
            </a:r>
            <a:endParaRPr>
              <a:solidFill>
                <a:srgbClr val="434343"/>
              </a:solidFill>
            </a:endParaRPr>
          </a:p>
        </p:txBody>
      </p:sp>
      <p:sp>
        <p:nvSpPr>
          <p:cNvPr id="592" name="Google Shape;592;p33"/>
          <p:cNvSpPr/>
          <p:nvPr/>
        </p:nvSpPr>
        <p:spPr>
          <a:xfrm>
            <a:off x="553035" y="1005351"/>
            <a:ext cx="346557" cy="442500"/>
          </a:xfrm>
          <a:custGeom>
            <a:rect b="b" l="l" r="r" t="t"/>
            <a:pathLst>
              <a:path extrusionOk="0" h="3213371" w="254853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93" name="Google Shape;593;p33"/>
          <p:cNvSpPr/>
          <p:nvPr/>
        </p:nvSpPr>
        <p:spPr>
          <a:xfrm>
            <a:off x="4898237" y="1106791"/>
            <a:ext cx="346557" cy="341870"/>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94" name="Google Shape;594;p33"/>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Introduction: What’s this all about?</a:t>
            </a:r>
            <a:endParaRPr b="1" sz="1800"/>
          </a:p>
        </p:txBody>
      </p:sp>
      <p:sp>
        <p:nvSpPr>
          <p:cNvPr id="595" name="Google Shape;595;p33"/>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1800"/>
              <a:buFont typeface="Arial"/>
              <a:buNone/>
            </a:pPr>
            <a:r>
              <a:rPr b="1" lang="en-US" sz="1800">
                <a:solidFill>
                  <a:srgbClr val="3F3F3F"/>
                </a:solidFill>
                <a:latin typeface="Arial"/>
                <a:ea typeface="Arial"/>
                <a:cs typeface="Arial"/>
                <a:sym typeface="Arial"/>
              </a:rPr>
              <a:t>Task: What’s the activity?</a:t>
            </a:r>
            <a:endParaRPr b="1" sz="1800">
              <a:solidFill>
                <a:srgbClr val="3F3F3F"/>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34"/>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3: </a:t>
            </a:r>
            <a:r>
              <a:rPr lang="en-US" sz="2800">
                <a:solidFill>
                  <a:srgbClr val="3F3F3F"/>
                </a:solidFill>
              </a:rPr>
              <a:t>Solving a Conflict/Problem as a Team</a:t>
            </a:r>
            <a:endParaRPr/>
          </a:p>
        </p:txBody>
      </p:sp>
      <p:sp>
        <p:nvSpPr>
          <p:cNvPr id="601" name="Google Shape;601;p34"/>
          <p:cNvSpPr/>
          <p:nvPr/>
        </p:nvSpPr>
        <p:spPr>
          <a:xfrm>
            <a:off x="564699" y="1119221"/>
            <a:ext cx="334893" cy="337690"/>
          </a:xfrm>
          <a:custGeom>
            <a:rect b="b" l="l" r="r" t="t"/>
            <a:pathLst>
              <a:path extrusionOk="0" h="1665940" w="1652142">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02" name="Google Shape;602;p34"/>
          <p:cNvSpPr/>
          <p:nvPr/>
        </p:nvSpPr>
        <p:spPr>
          <a:xfrm flipH="1" rot="-5400000">
            <a:off x="4880939" y="1033252"/>
            <a:ext cx="419678" cy="409521"/>
          </a:xfrm>
          <a:custGeom>
            <a:rect b="b" l="l" r="r" t="t"/>
            <a:pathLst>
              <a:path extrusionOk="0" h="2758049" w="2928608">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603" name="Google Shape;603;p34"/>
          <p:cNvSpPr/>
          <p:nvPr/>
        </p:nvSpPr>
        <p:spPr>
          <a:xfrm>
            <a:off x="553035" y="1612785"/>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100"/>
              <a:buNone/>
            </a:pPr>
            <a:r>
              <a:rPr lang="en-US">
                <a:solidFill>
                  <a:srgbClr val="434343"/>
                </a:solidFill>
              </a:rPr>
              <a:t>You will be divided into groups of 2-3 participants. </a:t>
            </a:r>
            <a:endParaRPr>
              <a:solidFill>
                <a:srgbClr val="434343"/>
              </a:solidFill>
            </a:endParaRPr>
          </a:p>
          <a:p>
            <a:pPr indent="0" lvl="0" marL="0" rtl="0" algn="ctr">
              <a:lnSpc>
                <a:spcPct val="100000"/>
              </a:lnSpc>
              <a:spcBef>
                <a:spcPts val="1000"/>
              </a:spcBef>
              <a:spcAft>
                <a:spcPts val="0"/>
              </a:spcAft>
              <a:buSzPts val="1100"/>
              <a:buNone/>
            </a:pPr>
            <a:r>
              <a:rPr lang="en-US">
                <a:solidFill>
                  <a:srgbClr val="434343"/>
                </a:solidFill>
              </a:rPr>
              <a:t>Find the compact guide to the IDEAL model under </a:t>
            </a:r>
            <a:r>
              <a:rPr i="1" lang="en-US">
                <a:solidFill>
                  <a:srgbClr val="434343"/>
                </a:solidFill>
              </a:rPr>
              <a:t>Resources </a:t>
            </a:r>
            <a:r>
              <a:rPr lang="en-US">
                <a:solidFill>
                  <a:srgbClr val="434343"/>
                </a:solidFill>
              </a:rPr>
              <a:t>(The IDEAL model)</a:t>
            </a:r>
            <a:r>
              <a:rPr i="1" lang="en-US">
                <a:solidFill>
                  <a:srgbClr val="434343"/>
                </a:solidFill>
              </a:rPr>
              <a:t>. </a:t>
            </a:r>
            <a:endParaRPr i="1">
              <a:solidFill>
                <a:srgbClr val="434343"/>
              </a:solidFill>
            </a:endParaRPr>
          </a:p>
          <a:p>
            <a:pPr indent="0" lvl="0" marL="0" rtl="0" algn="ctr">
              <a:lnSpc>
                <a:spcPct val="100000"/>
              </a:lnSpc>
              <a:spcBef>
                <a:spcPts val="1000"/>
              </a:spcBef>
              <a:spcAft>
                <a:spcPts val="1000"/>
              </a:spcAft>
              <a:buClr>
                <a:schemeClr val="dk1"/>
              </a:buClr>
              <a:buSzPts val="1100"/>
              <a:buFont typeface="Arial"/>
              <a:buNone/>
            </a:pPr>
            <a:r>
              <a:rPr lang="en-US">
                <a:solidFill>
                  <a:srgbClr val="434343"/>
                </a:solidFill>
              </a:rPr>
              <a:t>You are given 4 fictional conflicts/problems to scrutinize via the IDEAL model. </a:t>
            </a:r>
            <a:endParaRPr>
              <a:solidFill>
                <a:srgbClr val="434343"/>
              </a:solidFill>
              <a:latin typeface="Arial"/>
              <a:ea typeface="Arial"/>
              <a:cs typeface="Arial"/>
              <a:sym typeface="Arial"/>
            </a:endParaRPr>
          </a:p>
        </p:txBody>
      </p:sp>
      <p:sp>
        <p:nvSpPr>
          <p:cNvPr id="604" name="Google Shape;604;p34"/>
          <p:cNvSpPr/>
          <p:nvPr/>
        </p:nvSpPr>
        <p:spPr>
          <a:xfrm>
            <a:off x="4886017" y="1612784"/>
            <a:ext cx="3600400"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rPr lang="en-US">
                <a:solidFill>
                  <a:srgbClr val="434343"/>
                </a:solidFill>
              </a:rPr>
              <a:t>You will learn how to systematically use the IDEAL model and thereby </a:t>
            </a:r>
            <a:r>
              <a:rPr lang="en-US">
                <a:solidFill>
                  <a:srgbClr val="434343"/>
                </a:solidFill>
              </a:rPr>
              <a:t>increase your knowledge of conflict/problem solving.</a:t>
            </a:r>
            <a:endParaRPr>
              <a:solidFill>
                <a:srgbClr val="434343"/>
              </a:solidFill>
            </a:endParaRPr>
          </a:p>
          <a:p>
            <a:pPr indent="0" lvl="0" marL="0" rtl="0" algn="ctr">
              <a:lnSpc>
                <a:spcPct val="100000"/>
              </a:lnSpc>
              <a:spcBef>
                <a:spcPts val="0"/>
              </a:spcBef>
              <a:spcAft>
                <a:spcPts val="0"/>
              </a:spcAft>
              <a:buNone/>
            </a:pPr>
            <a:r>
              <a:t/>
            </a:r>
            <a:endParaRPr>
              <a:solidFill>
                <a:srgbClr val="434343"/>
              </a:solidFill>
            </a:endParaRPr>
          </a:p>
          <a:p>
            <a:pPr indent="0" lvl="0" marL="0" rtl="0" algn="ctr">
              <a:lnSpc>
                <a:spcPct val="100000"/>
              </a:lnSpc>
              <a:spcBef>
                <a:spcPts val="0"/>
              </a:spcBef>
              <a:spcAft>
                <a:spcPts val="0"/>
              </a:spcAft>
              <a:buNone/>
            </a:pPr>
            <a:r>
              <a:rPr lang="en-US">
                <a:solidFill>
                  <a:srgbClr val="434343"/>
                </a:solidFill>
              </a:rPr>
              <a:t>Your will improve your ability to listen actively to other people's ideas and acquire an improved social and empathic mindset.</a:t>
            </a:r>
            <a:endParaRPr>
              <a:solidFill>
                <a:srgbClr val="434343"/>
              </a:solidFill>
            </a:endParaRPr>
          </a:p>
          <a:p>
            <a:pPr indent="0" lvl="0" marL="0" marR="0" rtl="0" algn="l">
              <a:spcBef>
                <a:spcPts val="0"/>
              </a:spcBef>
              <a:spcAft>
                <a:spcPts val="0"/>
              </a:spcAft>
              <a:buNone/>
            </a:pPr>
            <a:r>
              <a:rPr lang="en-US" sz="600">
                <a:solidFill>
                  <a:srgbClr val="3F3F3F"/>
                </a:solidFill>
              </a:rPr>
              <a:t>.</a:t>
            </a:r>
            <a:endParaRPr sz="600">
              <a:solidFill>
                <a:srgbClr val="3F3F3F"/>
              </a:solidFill>
            </a:endParaRPr>
          </a:p>
        </p:txBody>
      </p:sp>
      <p:sp>
        <p:nvSpPr>
          <p:cNvPr id="605" name="Google Shape;605;p34"/>
          <p:cNvSpPr txBox="1"/>
          <p:nvPr>
            <p:ph idx="2" type="body"/>
          </p:nvPr>
        </p:nvSpPr>
        <p:spPr>
          <a:xfrm>
            <a:off x="899592" y="1170912"/>
            <a:ext cx="3253843"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Process: What am I going to do?</a:t>
            </a:r>
            <a:endParaRPr b="1" sz="1800"/>
          </a:p>
        </p:txBody>
      </p:sp>
      <p:sp>
        <p:nvSpPr>
          <p:cNvPr id="606" name="Google Shape;606;p34"/>
          <p:cNvSpPr txBox="1"/>
          <p:nvPr/>
        </p:nvSpPr>
        <p:spPr>
          <a:xfrm>
            <a:off x="5244794" y="1165052"/>
            <a:ext cx="3253843" cy="28279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3F3F3F"/>
              </a:buClr>
              <a:buSzPts val="1800"/>
              <a:buFont typeface="Arial"/>
              <a:buNone/>
            </a:pPr>
            <a:r>
              <a:rPr b="1" lang="en-US" sz="1800">
                <a:solidFill>
                  <a:srgbClr val="3F3F3F"/>
                </a:solidFill>
                <a:latin typeface="Arial"/>
                <a:ea typeface="Arial"/>
                <a:cs typeface="Arial"/>
                <a:sym typeface="Arial"/>
              </a:rPr>
              <a:t>Learning outcomes: What will I learn?</a:t>
            </a:r>
            <a:endParaRPr b="1" sz="1800">
              <a:solidFill>
                <a:srgbClr val="3F3F3F"/>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4"/>
          <p:cNvSpPr/>
          <p:nvPr/>
        </p:nvSpPr>
        <p:spPr>
          <a:xfrm>
            <a:off x="0" y="1275606"/>
            <a:ext cx="9144000" cy="3209501"/>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5" name="Google Shape;135;p4"/>
          <p:cNvSpPr/>
          <p:nvPr/>
        </p:nvSpPr>
        <p:spPr>
          <a:xfrm>
            <a:off x="526595" y="1617494"/>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6" name="Google Shape;136;p4"/>
          <p:cNvSpPr/>
          <p:nvPr/>
        </p:nvSpPr>
        <p:spPr>
          <a:xfrm>
            <a:off x="508736" y="2625606"/>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7" name="Google Shape;137;p4"/>
          <p:cNvSpPr/>
          <p:nvPr/>
        </p:nvSpPr>
        <p:spPr>
          <a:xfrm>
            <a:off x="490877" y="3633718"/>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138" name="Google Shape;138;p4"/>
          <p:cNvGrpSpPr/>
          <p:nvPr/>
        </p:nvGrpSpPr>
        <p:grpSpPr>
          <a:xfrm>
            <a:off x="1174667" y="1724009"/>
            <a:ext cx="2664481" cy="350240"/>
            <a:chOff x="803640" y="3646132"/>
            <a:chExt cx="2059800" cy="350240"/>
          </a:xfrm>
        </p:grpSpPr>
        <p:sp>
          <p:nvSpPr>
            <p:cNvPr id="139" name="Google Shape;139;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rial"/>
                <a:ea typeface="Arial"/>
                <a:cs typeface="Arial"/>
                <a:sym typeface="Arial"/>
              </a:endParaRPr>
            </a:p>
          </p:txBody>
        </p:sp>
        <p:sp>
          <p:nvSpPr>
            <p:cNvPr id="140" name="Google Shape;140;p4"/>
            <p:cNvSpPr txBox="1"/>
            <p:nvPr/>
          </p:nvSpPr>
          <p:spPr>
            <a:xfrm>
              <a:off x="803640" y="3688573"/>
              <a:ext cx="2059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Effective Communication</a:t>
              </a:r>
              <a:endParaRPr b="1" sz="1400">
                <a:solidFill>
                  <a:schemeClr val="lt1"/>
                </a:solidFill>
                <a:latin typeface="Arial"/>
                <a:ea typeface="Arial"/>
                <a:cs typeface="Arial"/>
                <a:sym typeface="Arial"/>
              </a:endParaRPr>
            </a:p>
          </p:txBody>
        </p:sp>
      </p:grpSp>
      <p:grpSp>
        <p:nvGrpSpPr>
          <p:cNvPr id="141" name="Google Shape;141;p4"/>
          <p:cNvGrpSpPr/>
          <p:nvPr/>
        </p:nvGrpSpPr>
        <p:grpSpPr>
          <a:xfrm>
            <a:off x="1171592" y="2726462"/>
            <a:ext cx="2667556" cy="307800"/>
            <a:chOff x="801263" y="3640473"/>
            <a:chExt cx="2062177" cy="307800"/>
          </a:xfrm>
        </p:grpSpPr>
        <p:sp>
          <p:nvSpPr>
            <p:cNvPr id="142" name="Google Shape;142;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rial"/>
                <a:ea typeface="Arial"/>
                <a:cs typeface="Arial"/>
                <a:sym typeface="Arial"/>
              </a:endParaRPr>
            </a:p>
          </p:txBody>
        </p:sp>
        <p:sp>
          <p:nvSpPr>
            <p:cNvPr id="143" name="Google Shape;143;p4"/>
            <p:cNvSpPr txBox="1"/>
            <p:nvPr/>
          </p:nvSpPr>
          <p:spPr>
            <a:xfrm>
              <a:off x="801263" y="3640473"/>
              <a:ext cx="2059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Self Motivation</a:t>
              </a:r>
              <a:endParaRPr b="1" sz="1400">
                <a:solidFill>
                  <a:schemeClr val="lt1"/>
                </a:solidFill>
                <a:latin typeface="Arial"/>
                <a:ea typeface="Arial"/>
                <a:cs typeface="Arial"/>
                <a:sym typeface="Arial"/>
              </a:endParaRPr>
            </a:p>
          </p:txBody>
        </p:sp>
      </p:grpSp>
      <p:grpSp>
        <p:nvGrpSpPr>
          <p:cNvPr id="144" name="Google Shape;144;p4"/>
          <p:cNvGrpSpPr/>
          <p:nvPr/>
        </p:nvGrpSpPr>
        <p:grpSpPr>
          <a:xfrm>
            <a:off x="1171592" y="3740233"/>
            <a:ext cx="2667556" cy="335428"/>
            <a:chOff x="801263" y="3646132"/>
            <a:chExt cx="2062177" cy="335428"/>
          </a:xfrm>
        </p:grpSpPr>
        <p:sp>
          <p:nvSpPr>
            <p:cNvPr id="145" name="Google Shape;145;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rial"/>
                <a:ea typeface="Arial"/>
                <a:cs typeface="Arial"/>
                <a:sym typeface="Arial"/>
              </a:endParaRPr>
            </a:p>
          </p:txBody>
        </p:sp>
        <p:sp>
          <p:nvSpPr>
            <p:cNvPr id="146" name="Google Shape;146;p4"/>
            <p:cNvSpPr txBox="1"/>
            <p:nvPr/>
          </p:nvSpPr>
          <p:spPr>
            <a:xfrm>
              <a:off x="801263" y="3673760"/>
              <a:ext cx="2059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Creative Thinking</a:t>
              </a:r>
              <a:endParaRPr b="1" sz="1400">
                <a:solidFill>
                  <a:schemeClr val="lt1"/>
                </a:solidFill>
                <a:latin typeface="Arial"/>
                <a:ea typeface="Arial"/>
                <a:cs typeface="Arial"/>
                <a:sym typeface="Arial"/>
              </a:endParaRPr>
            </a:p>
          </p:txBody>
        </p:sp>
      </p:grpSp>
      <p:sp>
        <p:nvSpPr>
          <p:cNvPr id="147" name="Google Shape;147;p4"/>
          <p:cNvSpPr/>
          <p:nvPr/>
        </p:nvSpPr>
        <p:spPr>
          <a:xfrm>
            <a:off x="5122631" y="1625877"/>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8" name="Google Shape;148;p4"/>
          <p:cNvSpPr/>
          <p:nvPr/>
        </p:nvSpPr>
        <p:spPr>
          <a:xfrm>
            <a:off x="5104772" y="2633989"/>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9" name="Google Shape;149;p4"/>
          <p:cNvSpPr/>
          <p:nvPr/>
        </p:nvSpPr>
        <p:spPr>
          <a:xfrm>
            <a:off x="5086913" y="3642101"/>
            <a:ext cx="576064" cy="57606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150" name="Google Shape;150;p4"/>
          <p:cNvGrpSpPr/>
          <p:nvPr/>
        </p:nvGrpSpPr>
        <p:grpSpPr>
          <a:xfrm>
            <a:off x="5770703" y="1732392"/>
            <a:ext cx="2991349" cy="341853"/>
            <a:chOff x="803640" y="3646132"/>
            <a:chExt cx="2312488" cy="341853"/>
          </a:xfrm>
        </p:grpSpPr>
        <p:sp>
          <p:nvSpPr>
            <p:cNvPr id="151" name="Google Shape;151;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rial"/>
                <a:ea typeface="Arial"/>
                <a:cs typeface="Arial"/>
                <a:sym typeface="Arial"/>
              </a:endParaRPr>
            </a:p>
          </p:txBody>
        </p:sp>
        <p:sp>
          <p:nvSpPr>
            <p:cNvPr id="152" name="Google Shape;152;p4"/>
            <p:cNvSpPr txBox="1"/>
            <p:nvPr/>
          </p:nvSpPr>
          <p:spPr>
            <a:xfrm>
              <a:off x="841828" y="3680185"/>
              <a:ext cx="22743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Assertiveness/Decision Making</a:t>
              </a:r>
              <a:endParaRPr b="1" sz="1400">
                <a:solidFill>
                  <a:schemeClr val="lt1"/>
                </a:solidFill>
                <a:latin typeface="Arial"/>
                <a:ea typeface="Arial"/>
                <a:cs typeface="Arial"/>
                <a:sym typeface="Arial"/>
              </a:endParaRPr>
            </a:p>
          </p:txBody>
        </p:sp>
      </p:grpSp>
      <p:grpSp>
        <p:nvGrpSpPr>
          <p:cNvPr id="153" name="Google Shape;153;p4"/>
          <p:cNvGrpSpPr/>
          <p:nvPr/>
        </p:nvGrpSpPr>
        <p:grpSpPr>
          <a:xfrm>
            <a:off x="5770703" y="2740504"/>
            <a:ext cx="2706830" cy="335440"/>
            <a:chOff x="803640" y="3646132"/>
            <a:chExt cx="2092538" cy="335440"/>
          </a:xfrm>
        </p:grpSpPr>
        <p:sp>
          <p:nvSpPr>
            <p:cNvPr id="154" name="Google Shape;154;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rial"/>
                <a:ea typeface="Arial"/>
                <a:cs typeface="Arial"/>
                <a:sym typeface="Arial"/>
              </a:endParaRPr>
            </a:p>
          </p:txBody>
        </p:sp>
        <p:sp>
          <p:nvSpPr>
            <p:cNvPr id="155" name="Google Shape;155;p4"/>
            <p:cNvSpPr txBox="1"/>
            <p:nvPr/>
          </p:nvSpPr>
          <p:spPr>
            <a:xfrm>
              <a:off x="836378" y="3673773"/>
              <a:ext cx="2059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Flexibility/Adaptability</a:t>
              </a:r>
              <a:endParaRPr b="1" sz="1400">
                <a:solidFill>
                  <a:schemeClr val="lt1"/>
                </a:solidFill>
                <a:latin typeface="Arial"/>
                <a:ea typeface="Arial"/>
                <a:cs typeface="Arial"/>
                <a:sym typeface="Arial"/>
              </a:endParaRPr>
            </a:p>
          </p:txBody>
        </p:sp>
      </p:grpSp>
      <p:grpSp>
        <p:nvGrpSpPr>
          <p:cNvPr id="156" name="Google Shape;156;p4"/>
          <p:cNvGrpSpPr/>
          <p:nvPr/>
        </p:nvGrpSpPr>
        <p:grpSpPr>
          <a:xfrm>
            <a:off x="5770703" y="3748616"/>
            <a:ext cx="2918959" cy="335428"/>
            <a:chOff x="803640" y="3646132"/>
            <a:chExt cx="2256526" cy="335428"/>
          </a:xfrm>
        </p:grpSpPr>
        <p:sp>
          <p:nvSpPr>
            <p:cNvPr id="157" name="Google Shape;157;p4"/>
            <p:cNvSpPr txBox="1"/>
            <p:nvPr/>
          </p:nvSpPr>
          <p:spPr>
            <a:xfrm>
              <a:off x="803640" y="3646132"/>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200">
                <a:solidFill>
                  <a:schemeClr val="lt1"/>
                </a:solidFill>
                <a:latin typeface="Arial"/>
                <a:ea typeface="Arial"/>
                <a:cs typeface="Arial"/>
                <a:sym typeface="Arial"/>
              </a:endParaRPr>
            </a:p>
          </p:txBody>
        </p:sp>
        <p:sp>
          <p:nvSpPr>
            <p:cNvPr id="158" name="Google Shape;158;p4"/>
            <p:cNvSpPr txBox="1"/>
            <p:nvPr/>
          </p:nvSpPr>
          <p:spPr>
            <a:xfrm>
              <a:off x="859666" y="3673760"/>
              <a:ext cx="22005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Problem Solving</a:t>
              </a:r>
              <a:endParaRPr b="1" sz="1400">
                <a:solidFill>
                  <a:schemeClr val="lt1"/>
                </a:solidFill>
                <a:latin typeface="Arial"/>
                <a:ea typeface="Arial"/>
                <a:cs typeface="Arial"/>
                <a:sym typeface="Arial"/>
              </a:endParaRPr>
            </a:p>
          </p:txBody>
        </p:sp>
      </p:grpSp>
      <p:sp>
        <p:nvSpPr>
          <p:cNvPr id="159" name="Google Shape;159;p4"/>
          <p:cNvSpPr/>
          <p:nvPr/>
        </p:nvSpPr>
        <p:spPr>
          <a:xfrm>
            <a:off x="4427984" y="1563638"/>
            <a:ext cx="36000" cy="2700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0" name="Google Shape;160;p4"/>
          <p:cNvSpPr txBox="1"/>
          <p:nvPr/>
        </p:nvSpPr>
        <p:spPr>
          <a:xfrm>
            <a:off x="493191" y="1683076"/>
            <a:ext cx="642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87B5BA"/>
                </a:solidFill>
                <a:latin typeface="Arial"/>
                <a:ea typeface="Arial"/>
                <a:cs typeface="Arial"/>
                <a:sym typeface="Arial"/>
              </a:rPr>
              <a:t>01</a:t>
            </a:r>
            <a:endParaRPr b="1" sz="2400">
              <a:solidFill>
                <a:srgbClr val="87B5BA"/>
              </a:solidFill>
              <a:latin typeface="Arial"/>
              <a:ea typeface="Arial"/>
              <a:cs typeface="Arial"/>
              <a:sym typeface="Arial"/>
            </a:endParaRPr>
          </a:p>
        </p:txBody>
      </p:sp>
      <p:sp>
        <p:nvSpPr>
          <p:cNvPr id="161" name="Google Shape;161;p4"/>
          <p:cNvSpPr txBox="1"/>
          <p:nvPr/>
        </p:nvSpPr>
        <p:spPr>
          <a:xfrm>
            <a:off x="457473" y="2682805"/>
            <a:ext cx="642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87B5BA"/>
                </a:solidFill>
                <a:latin typeface="Arial"/>
                <a:ea typeface="Arial"/>
                <a:cs typeface="Arial"/>
                <a:sym typeface="Arial"/>
              </a:rPr>
              <a:t>02</a:t>
            </a:r>
            <a:endParaRPr b="1" sz="2400">
              <a:solidFill>
                <a:srgbClr val="87B5BA"/>
              </a:solidFill>
              <a:latin typeface="Arial"/>
              <a:ea typeface="Arial"/>
              <a:cs typeface="Arial"/>
              <a:sym typeface="Arial"/>
            </a:endParaRPr>
          </a:p>
        </p:txBody>
      </p:sp>
      <p:sp>
        <p:nvSpPr>
          <p:cNvPr id="162" name="Google Shape;162;p4"/>
          <p:cNvSpPr txBox="1"/>
          <p:nvPr/>
        </p:nvSpPr>
        <p:spPr>
          <a:xfrm>
            <a:off x="457473" y="3690917"/>
            <a:ext cx="642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87B5BA"/>
                </a:solidFill>
                <a:latin typeface="Arial"/>
                <a:ea typeface="Arial"/>
                <a:cs typeface="Arial"/>
                <a:sym typeface="Arial"/>
              </a:rPr>
              <a:t>03</a:t>
            </a:r>
            <a:endParaRPr b="1" sz="2400">
              <a:solidFill>
                <a:srgbClr val="87B5BA"/>
              </a:solidFill>
              <a:latin typeface="Arial"/>
              <a:ea typeface="Arial"/>
              <a:cs typeface="Arial"/>
              <a:sym typeface="Arial"/>
            </a:endParaRPr>
          </a:p>
        </p:txBody>
      </p:sp>
      <p:sp>
        <p:nvSpPr>
          <p:cNvPr id="163" name="Google Shape;163;p4"/>
          <p:cNvSpPr txBox="1"/>
          <p:nvPr/>
        </p:nvSpPr>
        <p:spPr>
          <a:xfrm>
            <a:off x="5091674" y="1689502"/>
            <a:ext cx="642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87B5BA"/>
                </a:solidFill>
                <a:latin typeface="Arial"/>
                <a:ea typeface="Arial"/>
                <a:cs typeface="Arial"/>
                <a:sym typeface="Arial"/>
              </a:rPr>
              <a:t>04</a:t>
            </a:r>
            <a:endParaRPr b="1" sz="2400">
              <a:solidFill>
                <a:srgbClr val="87B5BA"/>
              </a:solidFill>
              <a:latin typeface="Arial"/>
              <a:ea typeface="Arial"/>
              <a:cs typeface="Arial"/>
              <a:sym typeface="Arial"/>
            </a:endParaRPr>
          </a:p>
        </p:txBody>
      </p:sp>
      <p:sp>
        <p:nvSpPr>
          <p:cNvPr id="164" name="Google Shape;164;p4"/>
          <p:cNvSpPr txBox="1"/>
          <p:nvPr/>
        </p:nvSpPr>
        <p:spPr>
          <a:xfrm>
            <a:off x="5055956" y="2689231"/>
            <a:ext cx="642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87B5BA"/>
                </a:solidFill>
                <a:latin typeface="Arial"/>
                <a:ea typeface="Arial"/>
                <a:cs typeface="Arial"/>
                <a:sym typeface="Arial"/>
              </a:rPr>
              <a:t>05</a:t>
            </a:r>
            <a:endParaRPr b="1" sz="2400">
              <a:solidFill>
                <a:srgbClr val="87B5BA"/>
              </a:solidFill>
              <a:latin typeface="Arial"/>
              <a:ea typeface="Arial"/>
              <a:cs typeface="Arial"/>
              <a:sym typeface="Arial"/>
            </a:endParaRPr>
          </a:p>
        </p:txBody>
      </p:sp>
      <p:sp>
        <p:nvSpPr>
          <p:cNvPr id="165" name="Google Shape;165;p4"/>
          <p:cNvSpPr txBox="1"/>
          <p:nvPr/>
        </p:nvSpPr>
        <p:spPr>
          <a:xfrm>
            <a:off x="5055956" y="3697343"/>
            <a:ext cx="642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87B5BA"/>
                </a:solidFill>
                <a:latin typeface="Arial"/>
                <a:ea typeface="Arial"/>
                <a:cs typeface="Arial"/>
                <a:sym typeface="Arial"/>
              </a:rPr>
              <a:t>06</a:t>
            </a:r>
            <a:endParaRPr b="1" sz="2400">
              <a:solidFill>
                <a:srgbClr val="87B5BA"/>
              </a:solidFill>
              <a:latin typeface="Arial"/>
              <a:ea typeface="Arial"/>
              <a:cs typeface="Arial"/>
              <a:sym typeface="Arial"/>
            </a:endParaRPr>
          </a:p>
        </p:txBody>
      </p:sp>
      <p:sp>
        <p:nvSpPr>
          <p:cNvPr id="166" name="Google Shape;166;p4"/>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Examples (EucA, 2014)</a:t>
            </a:r>
            <a:endParaRPr/>
          </a:p>
        </p:txBody>
      </p:sp>
      <p:sp>
        <p:nvSpPr>
          <p:cNvPr id="167" name="Google Shape;167;p4"/>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Introduction: Soft skills</a:t>
            </a:r>
            <a:endParaRPr sz="2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0" name="Shape 610"/>
        <p:cNvGrpSpPr/>
        <p:nvPr/>
      </p:nvGrpSpPr>
      <p:grpSpPr>
        <a:xfrm>
          <a:off x="0" y="0"/>
          <a:ext cx="0" cy="0"/>
          <a:chOff x="0" y="0"/>
          <a:chExt cx="0" cy="0"/>
        </a:xfrm>
      </p:grpSpPr>
      <p:sp>
        <p:nvSpPr>
          <p:cNvPr id="611" name="Google Shape;611;p35"/>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Quest 3: </a:t>
            </a:r>
            <a:r>
              <a:rPr lang="en-US" sz="2800">
                <a:solidFill>
                  <a:srgbClr val="3F3F3F"/>
                </a:solidFill>
              </a:rPr>
              <a:t>Solving a Conflict/Problem as a Team</a:t>
            </a:r>
            <a:endParaRPr/>
          </a:p>
        </p:txBody>
      </p:sp>
      <p:sp>
        <p:nvSpPr>
          <p:cNvPr id="612" name="Google Shape;612;p35"/>
          <p:cNvSpPr/>
          <p:nvPr/>
        </p:nvSpPr>
        <p:spPr>
          <a:xfrm>
            <a:off x="553034" y="1612785"/>
            <a:ext cx="7979406" cy="2208260"/>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rtl="0" algn="l">
              <a:lnSpc>
                <a:spcPct val="150000"/>
              </a:lnSpc>
              <a:spcBef>
                <a:spcPts val="0"/>
              </a:spcBef>
              <a:spcAft>
                <a:spcPts val="0"/>
              </a:spcAft>
              <a:buSzPts val="1100"/>
              <a:buNone/>
            </a:pPr>
            <a:r>
              <a:rPr lang="en-US">
                <a:solidFill>
                  <a:srgbClr val="434343"/>
                </a:solidFill>
              </a:rPr>
              <a:t>By solving these problems, along with a team, you have had a valuable lesson in problem solving and conflict resolution. </a:t>
            </a:r>
            <a:endParaRPr>
              <a:solidFill>
                <a:srgbClr val="434343"/>
              </a:solidFill>
            </a:endParaRPr>
          </a:p>
          <a:p>
            <a:pPr indent="0" lvl="0" marL="0" rtl="0" algn="l">
              <a:lnSpc>
                <a:spcPct val="150000"/>
              </a:lnSpc>
              <a:spcBef>
                <a:spcPts val="1000"/>
              </a:spcBef>
              <a:spcAft>
                <a:spcPts val="1000"/>
              </a:spcAft>
              <a:buClr>
                <a:schemeClr val="dk1"/>
              </a:buClr>
              <a:buSzPts val="1100"/>
              <a:buFont typeface="Arial"/>
              <a:buNone/>
            </a:pPr>
            <a:r>
              <a:rPr lang="en-US">
                <a:solidFill>
                  <a:srgbClr val="434343"/>
                </a:solidFill>
              </a:rPr>
              <a:t>You have hopefully realised that problems are there for us to solve them, and if you put your mind to it, you can. Furthermore you have worked on these cases in a team setting, and that in itself is a great exercise in communication.</a:t>
            </a:r>
            <a:endParaRPr>
              <a:solidFill>
                <a:srgbClr val="434343"/>
              </a:solidFill>
            </a:endParaRPr>
          </a:p>
        </p:txBody>
      </p:sp>
      <p:sp>
        <p:nvSpPr>
          <p:cNvPr id="613" name="Google Shape;613;p35"/>
          <p:cNvSpPr txBox="1"/>
          <p:nvPr>
            <p:ph idx="2" type="body"/>
          </p:nvPr>
        </p:nvSpPr>
        <p:spPr>
          <a:xfrm>
            <a:off x="899592" y="1170912"/>
            <a:ext cx="5112568" cy="282799"/>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Conclusion: What will I take home?</a:t>
            </a:r>
            <a:endParaRPr b="1" sz="1800"/>
          </a:p>
        </p:txBody>
      </p:sp>
      <p:sp>
        <p:nvSpPr>
          <p:cNvPr id="614" name="Google Shape;614;p35"/>
          <p:cNvSpPr/>
          <p:nvPr/>
        </p:nvSpPr>
        <p:spPr>
          <a:xfrm>
            <a:off x="558587" y="1076899"/>
            <a:ext cx="341005" cy="376812"/>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8" name="Shape 618"/>
        <p:cNvGrpSpPr/>
        <p:nvPr/>
      </p:nvGrpSpPr>
      <p:grpSpPr>
        <a:xfrm>
          <a:off x="0" y="0"/>
          <a:ext cx="0" cy="0"/>
          <a:chOff x="0" y="0"/>
          <a:chExt cx="0" cy="0"/>
        </a:xfrm>
      </p:grpSpPr>
      <p:sp>
        <p:nvSpPr>
          <p:cNvPr id="619" name="Google Shape;619;g18a5d406ddb_0_3"/>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Self-assessment</a:t>
            </a:r>
            <a:endParaRPr/>
          </a:p>
        </p:txBody>
      </p:sp>
      <p:sp>
        <p:nvSpPr>
          <p:cNvPr id="620" name="Google Shape;620;g18a5d406ddb_0_3"/>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Multiple-choice questions: </a:t>
            </a:r>
            <a:r>
              <a:rPr lang="en-US" sz="1800"/>
              <a:t>consolidate your learning</a:t>
            </a:r>
            <a:endParaRPr sz="1800"/>
          </a:p>
        </p:txBody>
      </p:sp>
      <p:sp>
        <p:nvSpPr>
          <p:cNvPr id="621" name="Google Shape;621;g18a5d406ddb_0_3"/>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22" name="Google Shape;622;g18a5d406ddb_0_3"/>
          <p:cNvSpPr txBox="1"/>
          <p:nvPr/>
        </p:nvSpPr>
        <p:spPr>
          <a:xfrm>
            <a:off x="251520"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a:t>
            </a:r>
            <a:r>
              <a:rPr b="1" lang="en-US">
                <a:solidFill>
                  <a:srgbClr val="434343"/>
                </a:solidFill>
                <a:latin typeface="Arial"/>
                <a:ea typeface="Arial"/>
                <a:cs typeface="Arial"/>
                <a:sym typeface="Arial"/>
              </a:rPr>
              <a:t> 1: </a:t>
            </a:r>
            <a:r>
              <a:rPr lang="en-US">
                <a:solidFill>
                  <a:srgbClr val="434343"/>
                </a:solidFill>
              </a:rPr>
              <a:t>What are the characteristics of soft skills?</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a) </a:t>
            </a:r>
            <a:r>
              <a:rPr lang="en-US">
                <a:solidFill>
                  <a:srgbClr val="434343"/>
                </a:solidFill>
              </a:rPr>
              <a:t>Soft skills are taught in formal education.</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b) </a:t>
            </a:r>
            <a:r>
              <a:rPr lang="en-US">
                <a:solidFill>
                  <a:srgbClr val="434343"/>
                </a:solidFill>
              </a:rPr>
              <a:t>Soft skills are the skills that make you soft.</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c) </a:t>
            </a:r>
            <a:r>
              <a:rPr lang="en-US">
                <a:solidFill>
                  <a:srgbClr val="434343"/>
                </a:solidFill>
              </a:rPr>
              <a:t>Soft skills are learned through daily life and interaction.</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d) </a:t>
            </a:r>
            <a:r>
              <a:rPr lang="en-US">
                <a:solidFill>
                  <a:srgbClr val="434343"/>
                </a:solidFill>
              </a:rPr>
              <a:t>All are correct.</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
        <p:nvSpPr>
          <p:cNvPr id="623" name="Google Shape;623;g18a5d406ddb_0_3"/>
          <p:cNvSpPr txBox="1"/>
          <p:nvPr/>
        </p:nvSpPr>
        <p:spPr>
          <a:xfrm>
            <a:off x="3167844"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2: </a:t>
            </a:r>
            <a:r>
              <a:rPr lang="en-US">
                <a:solidFill>
                  <a:srgbClr val="434343"/>
                </a:solidFill>
              </a:rPr>
              <a:t>What does empowerment bring?</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Confidence.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Increased productivity.</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Freedom to choose your path.</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d) </a:t>
            </a:r>
            <a:r>
              <a:rPr lang="en-US">
                <a:solidFill>
                  <a:srgbClr val="3F3F3F"/>
                </a:solidFill>
              </a:rPr>
              <a:t>All are correct.</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
        <p:nvSpPr>
          <p:cNvPr id="624" name="Google Shape;624;g18a5d406ddb_0_3"/>
          <p:cNvSpPr txBox="1"/>
          <p:nvPr/>
        </p:nvSpPr>
        <p:spPr>
          <a:xfrm>
            <a:off x="6084168"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3: </a:t>
            </a:r>
            <a:r>
              <a:rPr lang="en-US">
                <a:solidFill>
                  <a:srgbClr val="3F3F3F"/>
                </a:solidFill>
              </a:rPr>
              <a:t>What is NOT an element of the SMART Goal Setting model?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Choosing a specific goal.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Choosing a daring goal.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Choosing a goal you can measure.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d) </a:t>
            </a:r>
            <a:r>
              <a:rPr lang="en-US">
                <a:solidFill>
                  <a:srgbClr val="3F3F3F"/>
                </a:solidFill>
              </a:rPr>
              <a:t>Choosing a time based goal.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sp>
        <p:nvSpPr>
          <p:cNvPr id="629" name="Google Shape;629;g18a5d406ddb_0_12"/>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Self-assessment</a:t>
            </a:r>
            <a:endParaRPr/>
          </a:p>
        </p:txBody>
      </p:sp>
      <p:sp>
        <p:nvSpPr>
          <p:cNvPr id="630" name="Google Shape;630;g18a5d406ddb_0_12"/>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Multiple-choice questions: </a:t>
            </a:r>
            <a:r>
              <a:rPr lang="en-US" sz="1800"/>
              <a:t>consolidate your learning</a:t>
            </a:r>
            <a:endParaRPr sz="1800"/>
          </a:p>
        </p:txBody>
      </p:sp>
      <p:sp>
        <p:nvSpPr>
          <p:cNvPr id="631" name="Google Shape;631;g18a5d406ddb_0_12"/>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32" name="Google Shape;632;g18a5d406ddb_0_12"/>
          <p:cNvSpPr txBox="1"/>
          <p:nvPr/>
        </p:nvSpPr>
        <p:spPr>
          <a:xfrm>
            <a:off x="1619673" y="1771394"/>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4: </a:t>
            </a:r>
            <a:r>
              <a:rPr lang="en-US">
                <a:solidFill>
                  <a:srgbClr val="3F3F3F"/>
                </a:solidFill>
              </a:rPr>
              <a:t>What does NOT characterise good communication? </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Delivering your ideas.</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Using appropriate non verbal and verbal language.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Listening actively to what is being said.</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d) </a:t>
            </a:r>
            <a:r>
              <a:rPr lang="en-US">
                <a:solidFill>
                  <a:srgbClr val="3F3F3F"/>
                </a:solidFill>
              </a:rPr>
              <a:t>Making assumptions.</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
        <p:nvSpPr>
          <p:cNvPr id="633" name="Google Shape;633;g18a5d406ddb_0_12"/>
          <p:cNvSpPr txBox="1"/>
          <p:nvPr/>
        </p:nvSpPr>
        <p:spPr>
          <a:xfrm>
            <a:off x="4716016"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5: </a:t>
            </a:r>
            <a:r>
              <a:rPr lang="en-US">
                <a:solidFill>
                  <a:srgbClr val="3F3F3F"/>
                </a:solidFill>
              </a:rPr>
              <a:t>What is the IDEAL model?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A problem solving tool.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An idea database.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A tool for making your communication ideal.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d) </a:t>
            </a:r>
            <a:r>
              <a:rPr lang="en-US">
                <a:solidFill>
                  <a:srgbClr val="3F3F3F"/>
                </a:solidFill>
              </a:rPr>
              <a:t>All are correct.</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7" name="Shape 637"/>
        <p:cNvGrpSpPr/>
        <p:nvPr/>
      </p:nvGrpSpPr>
      <p:grpSpPr>
        <a:xfrm>
          <a:off x="0" y="0"/>
          <a:ext cx="0" cy="0"/>
          <a:chOff x="0" y="0"/>
          <a:chExt cx="0" cy="0"/>
        </a:xfrm>
      </p:grpSpPr>
      <p:sp>
        <p:nvSpPr>
          <p:cNvPr id="638" name="Google Shape;638;g18a5d406ddb_0_20"/>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Self-assessment</a:t>
            </a:r>
            <a:endParaRPr/>
          </a:p>
        </p:txBody>
      </p:sp>
      <p:sp>
        <p:nvSpPr>
          <p:cNvPr id="639" name="Google Shape;639;g18a5d406ddb_0_20"/>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Multiple-choice questions: </a:t>
            </a:r>
            <a:r>
              <a:rPr lang="en-US" sz="1800"/>
              <a:t>consolidate your learning</a:t>
            </a:r>
            <a:endParaRPr sz="1800"/>
          </a:p>
        </p:txBody>
      </p:sp>
      <p:sp>
        <p:nvSpPr>
          <p:cNvPr id="640" name="Google Shape;640;g18a5d406ddb_0_20"/>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41" name="Google Shape;641;g18a5d406ddb_0_20"/>
          <p:cNvSpPr txBox="1"/>
          <p:nvPr/>
        </p:nvSpPr>
        <p:spPr>
          <a:xfrm>
            <a:off x="251520"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a:t>
            </a:r>
            <a:r>
              <a:rPr b="1" lang="en-US">
                <a:solidFill>
                  <a:srgbClr val="434343"/>
                </a:solidFill>
                <a:latin typeface="Arial"/>
                <a:ea typeface="Arial"/>
                <a:cs typeface="Arial"/>
                <a:sym typeface="Arial"/>
              </a:rPr>
              <a:t> 1: </a:t>
            </a:r>
            <a:r>
              <a:rPr lang="en-US">
                <a:solidFill>
                  <a:srgbClr val="434343"/>
                </a:solidFill>
              </a:rPr>
              <a:t>What are the characteristics of soft skills?</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a) </a:t>
            </a:r>
            <a:r>
              <a:rPr lang="en-US">
                <a:solidFill>
                  <a:srgbClr val="434343"/>
                </a:solidFill>
              </a:rPr>
              <a:t>Soft skills are taught in formal education.</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b) </a:t>
            </a:r>
            <a:r>
              <a:rPr lang="en-US">
                <a:solidFill>
                  <a:srgbClr val="434343"/>
                </a:solidFill>
              </a:rPr>
              <a:t>Soft skills are the skills that make you soft.</a:t>
            </a:r>
            <a:endParaRPr>
              <a:solidFill>
                <a:srgbClr val="434343"/>
              </a:solidFill>
            </a:endParaRPr>
          </a:p>
          <a:p>
            <a:pPr indent="0" lvl="0" marL="0" marR="0" rtl="0" algn="l">
              <a:spcBef>
                <a:spcPts val="280"/>
              </a:spcBef>
              <a:spcAft>
                <a:spcPts val="0"/>
              </a:spcAft>
              <a:buClr>
                <a:srgbClr val="3F3F3F"/>
              </a:buClr>
              <a:buSzPts val="1400"/>
              <a:buFont typeface="Arial"/>
              <a:buNone/>
            </a:pPr>
            <a:r>
              <a:rPr b="1" lang="en-US">
                <a:solidFill>
                  <a:srgbClr val="434343"/>
                </a:solidFill>
              </a:rPr>
              <a:t>c) </a:t>
            </a:r>
            <a:r>
              <a:rPr b="1" lang="en-US">
                <a:solidFill>
                  <a:srgbClr val="434343"/>
                </a:solidFill>
              </a:rPr>
              <a:t>Soft skills are learned through daily life and interaction.</a:t>
            </a:r>
            <a:endParaRPr b="1">
              <a:solidFill>
                <a:srgbClr val="434343"/>
              </a:solidFill>
            </a:endParaRPr>
          </a:p>
          <a:p>
            <a:pPr indent="0" lvl="0" marL="0" marR="0" rtl="0" algn="l">
              <a:spcBef>
                <a:spcPts val="280"/>
              </a:spcBef>
              <a:spcAft>
                <a:spcPts val="0"/>
              </a:spcAft>
              <a:buClr>
                <a:srgbClr val="3F3F3F"/>
              </a:buClr>
              <a:buSzPts val="1400"/>
              <a:buFont typeface="Arial"/>
              <a:buNone/>
            </a:pPr>
            <a:r>
              <a:rPr b="0" lang="en-US">
                <a:solidFill>
                  <a:srgbClr val="434343"/>
                </a:solidFill>
                <a:latin typeface="Arial"/>
                <a:ea typeface="Arial"/>
                <a:cs typeface="Arial"/>
                <a:sym typeface="Arial"/>
              </a:rPr>
              <a:t>d) </a:t>
            </a:r>
            <a:r>
              <a:rPr lang="en-US">
                <a:solidFill>
                  <a:srgbClr val="434343"/>
                </a:solidFill>
              </a:rPr>
              <a:t>All are correct.</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
        <p:nvSpPr>
          <p:cNvPr id="642" name="Google Shape;642;g18a5d406ddb_0_20"/>
          <p:cNvSpPr txBox="1"/>
          <p:nvPr/>
        </p:nvSpPr>
        <p:spPr>
          <a:xfrm>
            <a:off x="3167844"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2: </a:t>
            </a:r>
            <a:r>
              <a:rPr lang="en-US">
                <a:solidFill>
                  <a:srgbClr val="434343"/>
                </a:solidFill>
              </a:rPr>
              <a:t>What does empowerment bring?</a:t>
            </a:r>
            <a:endParaRPr>
              <a:solidFill>
                <a:srgbClr val="434343"/>
              </a:solidFill>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Confidence.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Increased productivity.</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Freedom to choose your path.</a:t>
            </a:r>
            <a:endParaRPr/>
          </a:p>
          <a:p>
            <a:pPr indent="0" lvl="0" marL="0" marR="0" rtl="0" algn="l">
              <a:spcBef>
                <a:spcPts val="280"/>
              </a:spcBef>
              <a:spcAft>
                <a:spcPts val="0"/>
              </a:spcAft>
              <a:buClr>
                <a:srgbClr val="3F3F3F"/>
              </a:buClr>
              <a:buSzPts val="1400"/>
              <a:buFont typeface="Arial"/>
              <a:buNone/>
            </a:pPr>
            <a:r>
              <a:rPr b="1" lang="en-US" sz="1400">
                <a:solidFill>
                  <a:srgbClr val="3F3F3F"/>
                </a:solidFill>
              </a:rPr>
              <a:t>d) </a:t>
            </a:r>
            <a:r>
              <a:rPr b="1" lang="en-US">
                <a:solidFill>
                  <a:srgbClr val="3F3F3F"/>
                </a:solidFill>
              </a:rPr>
              <a:t>All are correct.</a:t>
            </a:r>
            <a:endParaRPr b="1"/>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
        <p:nvSpPr>
          <p:cNvPr id="643" name="Google Shape;643;g18a5d406ddb_0_20"/>
          <p:cNvSpPr txBox="1"/>
          <p:nvPr/>
        </p:nvSpPr>
        <p:spPr>
          <a:xfrm>
            <a:off x="6084168"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3: </a:t>
            </a:r>
            <a:r>
              <a:rPr lang="en-US">
                <a:solidFill>
                  <a:srgbClr val="3F3F3F"/>
                </a:solidFill>
              </a:rPr>
              <a:t>What is NOT an element of the SMART Goal Setting model?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Choosing a specific goal.</a:t>
            </a:r>
            <a:endParaRPr/>
          </a:p>
          <a:p>
            <a:pPr indent="0" lvl="0" marL="0" marR="0" rtl="0" algn="l">
              <a:spcBef>
                <a:spcPts val="280"/>
              </a:spcBef>
              <a:spcAft>
                <a:spcPts val="0"/>
              </a:spcAft>
              <a:buClr>
                <a:srgbClr val="3F3F3F"/>
              </a:buClr>
              <a:buSzPts val="1400"/>
              <a:buFont typeface="Arial"/>
              <a:buNone/>
            </a:pPr>
            <a:r>
              <a:rPr b="1" lang="en-US" sz="1400">
                <a:solidFill>
                  <a:srgbClr val="3F3F3F"/>
                </a:solidFill>
              </a:rPr>
              <a:t>b) </a:t>
            </a:r>
            <a:r>
              <a:rPr b="1" lang="en-US">
                <a:solidFill>
                  <a:srgbClr val="3F3F3F"/>
                </a:solidFill>
              </a:rPr>
              <a:t>Choosing a daring goal.</a:t>
            </a:r>
            <a:endParaRPr b="1"/>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Choosing a goal you can measure.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d) </a:t>
            </a:r>
            <a:r>
              <a:rPr lang="en-US">
                <a:solidFill>
                  <a:srgbClr val="3F3F3F"/>
                </a:solidFill>
              </a:rPr>
              <a:t>Choosing a time based goal.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g18a5d406ddb_0_29"/>
          <p:cNvSpPr txBox="1"/>
          <p:nvPr>
            <p:ph idx="1" type="body"/>
          </p:nvPr>
        </p:nvSpPr>
        <p:spPr>
          <a:xfrm>
            <a:off x="0" y="123478"/>
            <a:ext cx="9144000" cy="576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Self-assessment</a:t>
            </a:r>
            <a:endParaRPr/>
          </a:p>
        </p:txBody>
      </p:sp>
      <p:sp>
        <p:nvSpPr>
          <p:cNvPr id="649" name="Google Shape;649;g18a5d406ddb_0_29"/>
          <p:cNvSpPr txBox="1"/>
          <p:nvPr>
            <p:ph idx="2" type="body"/>
          </p:nvPr>
        </p:nvSpPr>
        <p:spPr>
          <a:xfrm>
            <a:off x="899592" y="1170912"/>
            <a:ext cx="6120600" cy="282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1800"/>
              <a:buNone/>
            </a:pPr>
            <a:r>
              <a:rPr b="1" lang="en-US" sz="1800"/>
              <a:t>Multiple-choice questions: </a:t>
            </a:r>
            <a:r>
              <a:rPr lang="en-US" sz="1800"/>
              <a:t>consolidate your learning</a:t>
            </a:r>
            <a:endParaRPr sz="1800"/>
          </a:p>
        </p:txBody>
      </p:sp>
      <p:sp>
        <p:nvSpPr>
          <p:cNvPr id="650" name="Google Shape;650;g18a5d406ddb_0_29"/>
          <p:cNvSpPr/>
          <p:nvPr/>
        </p:nvSpPr>
        <p:spPr>
          <a:xfrm>
            <a:off x="558587" y="1011837"/>
            <a:ext cx="338121" cy="441860"/>
          </a:xfrm>
          <a:custGeom>
            <a:rect b="b" l="l" r="r" t="t"/>
            <a:pathLst>
              <a:path extrusionOk="0" h="3213524" w="2600931">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51" name="Google Shape;651;g18a5d406ddb_0_29"/>
          <p:cNvSpPr txBox="1"/>
          <p:nvPr/>
        </p:nvSpPr>
        <p:spPr>
          <a:xfrm>
            <a:off x="1619673" y="1771394"/>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4: </a:t>
            </a:r>
            <a:r>
              <a:rPr lang="en-US">
                <a:solidFill>
                  <a:srgbClr val="3F3F3F"/>
                </a:solidFill>
              </a:rPr>
              <a:t>What does NOT characterise good communication? </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a) </a:t>
            </a:r>
            <a:r>
              <a:rPr lang="en-US">
                <a:solidFill>
                  <a:srgbClr val="3F3F3F"/>
                </a:solidFill>
              </a:rPr>
              <a:t>Delivering your ideas.</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Using appropriate non verbal and verbal language.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Listening actively to what is being said.</a:t>
            </a:r>
            <a:endParaRPr/>
          </a:p>
          <a:p>
            <a:pPr indent="0" lvl="0" marL="0" marR="0" rtl="0" algn="l">
              <a:spcBef>
                <a:spcPts val="280"/>
              </a:spcBef>
              <a:spcAft>
                <a:spcPts val="0"/>
              </a:spcAft>
              <a:buClr>
                <a:srgbClr val="3F3F3F"/>
              </a:buClr>
              <a:buSzPts val="1400"/>
              <a:buFont typeface="Arial"/>
              <a:buNone/>
            </a:pPr>
            <a:r>
              <a:rPr b="1" lang="en-US" sz="1400">
                <a:solidFill>
                  <a:srgbClr val="3F3F3F"/>
                </a:solidFill>
              </a:rPr>
              <a:t>d) </a:t>
            </a:r>
            <a:r>
              <a:rPr b="1" lang="en-US">
                <a:solidFill>
                  <a:srgbClr val="3F3F3F"/>
                </a:solidFill>
              </a:rPr>
              <a:t>Making assumptions.</a:t>
            </a:r>
            <a:endParaRPr b="1"/>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
        <p:nvSpPr>
          <p:cNvPr id="652" name="Google Shape;652;g18a5d406ddb_0_29"/>
          <p:cNvSpPr txBox="1"/>
          <p:nvPr/>
        </p:nvSpPr>
        <p:spPr>
          <a:xfrm>
            <a:off x="4716016" y="1766005"/>
            <a:ext cx="2808300" cy="2365800"/>
          </a:xfrm>
          <a:prstGeom prst="rect">
            <a:avLst/>
          </a:prstGeom>
          <a:solidFill>
            <a:srgbClr val="FCECCD"/>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3F3F3F"/>
              </a:buClr>
              <a:buSzPts val="1400"/>
              <a:buFont typeface="Arial"/>
              <a:buNone/>
            </a:pPr>
            <a:r>
              <a:rPr b="1" lang="en-US" sz="1400">
                <a:solidFill>
                  <a:srgbClr val="3F3F3F"/>
                </a:solidFill>
                <a:latin typeface="Arial"/>
                <a:ea typeface="Arial"/>
                <a:cs typeface="Arial"/>
                <a:sym typeface="Arial"/>
              </a:rPr>
              <a:t>Question 5: </a:t>
            </a:r>
            <a:r>
              <a:rPr lang="en-US">
                <a:solidFill>
                  <a:srgbClr val="3F3F3F"/>
                </a:solidFill>
              </a:rPr>
              <a:t>What is the IDEAL model?</a:t>
            </a:r>
            <a:endParaRPr/>
          </a:p>
          <a:p>
            <a:pPr indent="0" lvl="0" marL="0" marR="0" rtl="0" algn="l">
              <a:spcBef>
                <a:spcPts val="280"/>
              </a:spcBef>
              <a:spcAft>
                <a:spcPts val="0"/>
              </a:spcAft>
              <a:buClr>
                <a:srgbClr val="3F3F3F"/>
              </a:buClr>
              <a:buSzPts val="1400"/>
              <a:buFont typeface="Arial"/>
              <a:buNone/>
            </a:pPr>
            <a:r>
              <a:rPr b="1" lang="en-US" sz="1400">
                <a:solidFill>
                  <a:srgbClr val="3F3F3F"/>
                </a:solidFill>
              </a:rPr>
              <a:t>a) </a:t>
            </a:r>
            <a:r>
              <a:rPr b="1" lang="en-US">
                <a:solidFill>
                  <a:srgbClr val="3F3F3F"/>
                </a:solidFill>
              </a:rPr>
              <a:t>A problem solving tool.</a:t>
            </a:r>
            <a:endParaRPr b="1"/>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b) </a:t>
            </a:r>
            <a:r>
              <a:rPr lang="en-US">
                <a:solidFill>
                  <a:srgbClr val="3F3F3F"/>
                </a:solidFill>
              </a:rPr>
              <a:t>An idea database.</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c) </a:t>
            </a:r>
            <a:r>
              <a:rPr lang="en-US">
                <a:solidFill>
                  <a:srgbClr val="3F3F3F"/>
                </a:solidFill>
              </a:rPr>
              <a:t>A tool for making your communication ideal.</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d) </a:t>
            </a:r>
            <a:r>
              <a:rPr lang="en-US">
                <a:solidFill>
                  <a:srgbClr val="3F3F3F"/>
                </a:solidFill>
              </a:rPr>
              <a:t>All are correct.</a:t>
            </a:r>
            <a:endParaRPr/>
          </a:p>
          <a:p>
            <a:pPr indent="0" lvl="0" marL="0" marR="0" rtl="0" algn="l">
              <a:spcBef>
                <a:spcPts val="280"/>
              </a:spcBef>
              <a:spcAft>
                <a:spcPts val="0"/>
              </a:spcAft>
              <a:buClr>
                <a:srgbClr val="3F3F3F"/>
              </a:buClr>
              <a:buSzPts val="1400"/>
              <a:buFont typeface="Arial"/>
              <a:buNone/>
            </a:pPr>
            <a:r>
              <a:rPr b="0" lang="en-US" sz="1400">
                <a:solidFill>
                  <a:srgbClr val="3F3F3F"/>
                </a:solidFill>
                <a:latin typeface="Arial"/>
                <a:ea typeface="Arial"/>
                <a:cs typeface="Arial"/>
                <a:sym typeface="Arial"/>
              </a:rPr>
              <a:t>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6" name="Shape 656"/>
        <p:cNvGrpSpPr/>
        <p:nvPr/>
      </p:nvGrpSpPr>
      <p:grpSpPr>
        <a:xfrm>
          <a:off x="0" y="0"/>
          <a:ext cx="0" cy="0"/>
          <a:chOff x="0" y="0"/>
          <a:chExt cx="0" cy="0"/>
        </a:xfrm>
      </p:grpSpPr>
      <p:sp>
        <p:nvSpPr>
          <p:cNvPr id="657" name="Google Shape;657;p40"/>
          <p:cNvSpPr txBox="1"/>
          <p:nvPr>
            <p:ph idx="1" type="body"/>
          </p:nvPr>
        </p:nvSpPr>
        <p:spPr>
          <a:xfrm>
            <a:off x="0" y="446003"/>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3200"/>
              <a:buNone/>
            </a:pPr>
            <a:r>
              <a:rPr lang="en-US" sz="3200"/>
              <a:t>Summing up</a:t>
            </a:r>
            <a:endParaRPr sz="3200"/>
          </a:p>
        </p:txBody>
      </p:sp>
      <p:grpSp>
        <p:nvGrpSpPr>
          <p:cNvPr id="658" name="Google Shape;658;p40"/>
          <p:cNvGrpSpPr/>
          <p:nvPr/>
        </p:nvGrpSpPr>
        <p:grpSpPr>
          <a:xfrm>
            <a:off x="3583892" y="1752851"/>
            <a:ext cx="900000" cy="900000"/>
            <a:chOff x="3563888" y="1923678"/>
            <a:chExt cx="900000" cy="900000"/>
          </a:xfrm>
        </p:grpSpPr>
        <p:sp>
          <p:nvSpPr>
            <p:cNvPr id="659" name="Google Shape;659;p40"/>
            <p:cNvSpPr/>
            <p:nvPr/>
          </p:nvSpPr>
          <p:spPr>
            <a:xfrm>
              <a:off x="3563888" y="1923678"/>
              <a:ext cx="900000" cy="90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60" name="Google Shape;660;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661" name="Google Shape;661;p40"/>
          <p:cNvGrpSpPr/>
          <p:nvPr/>
        </p:nvGrpSpPr>
        <p:grpSpPr>
          <a:xfrm rot="5400000">
            <a:off x="4594682" y="1500851"/>
            <a:ext cx="1152000" cy="1152000"/>
            <a:chOff x="3563888" y="1923678"/>
            <a:chExt cx="900000" cy="900000"/>
          </a:xfrm>
        </p:grpSpPr>
        <p:sp>
          <p:nvSpPr>
            <p:cNvPr id="662" name="Google Shape;662;p40"/>
            <p:cNvSpPr/>
            <p:nvPr/>
          </p:nvSpPr>
          <p:spPr>
            <a:xfrm>
              <a:off x="3563888" y="1923678"/>
              <a:ext cx="900000" cy="90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63" name="Google Shape;663;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664" name="Google Shape;664;p40"/>
          <p:cNvGrpSpPr/>
          <p:nvPr/>
        </p:nvGrpSpPr>
        <p:grpSpPr>
          <a:xfrm rot="10800000">
            <a:off x="4594682" y="2765140"/>
            <a:ext cx="720000" cy="720000"/>
            <a:chOff x="3563888" y="1923678"/>
            <a:chExt cx="900000" cy="900000"/>
          </a:xfrm>
        </p:grpSpPr>
        <p:sp>
          <p:nvSpPr>
            <p:cNvPr id="665" name="Google Shape;665;p40"/>
            <p:cNvSpPr/>
            <p:nvPr/>
          </p:nvSpPr>
          <p:spPr>
            <a:xfrm>
              <a:off x="3563888" y="1923678"/>
              <a:ext cx="900000" cy="90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66" name="Google Shape;666;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667" name="Google Shape;667;p40"/>
          <p:cNvGrpSpPr/>
          <p:nvPr/>
        </p:nvGrpSpPr>
        <p:grpSpPr>
          <a:xfrm rot="-5400000">
            <a:off x="3475859" y="2765141"/>
            <a:ext cx="1008033" cy="1008033"/>
            <a:chOff x="3563888" y="1923678"/>
            <a:chExt cx="900000" cy="900000"/>
          </a:xfrm>
        </p:grpSpPr>
        <p:sp>
          <p:nvSpPr>
            <p:cNvPr id="668" name="Google Shape;668;p40"/>
            <p:cNvSpPr/>
            <p:nvPr/>
          </p:nvSpPr>
          <p:spPr>
            <a:xfrm>
              <a:off x="3563888" y="1923678"/>
              <a:ext cx="900000" cy="900000"/>
            </a:xfrm>
            <a:prstGeom prst="rect">
              <a:avLst/>
            </a:prstGeom>
            <a:solidFill>
              <a:srgbClr val="BFBFB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69" name="Google Shape;669;p40"/>
            <p:cNvSpPr/>
            <p:nvPr/>
          </p:nvSpPr>
          <p:spPr>
            <a:xfrm rot="-5400000">
              <a:off x="3731757" y="2089433"/>
              <a:ext cx="648000" cy="64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
        <p:nvSpPr>
          <p:cNvPr id="670" name="Google Shape;670;p40"/>
          <p:cNvSpPr txBox="1"/>
          <p:nvPr/>
        </p:nvSpPr>
        <p:spPr>
          <a:xfrm>
            <a:off x="3993095" y="2171366"/>
            <a:ext cx="4028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7B5BA"/>
                </a:solidFill>
                <a:latin typeface="Arial"/>
                <a:ea typeface="Arial"/>
                <a:cs typeface="Arial"/>
                <a:sym typeface="Arial"/>
              </a:rPr>
              <a:t>A</a:t>
            </a:r>
            <a:endParaRPr b="1" sz="2000">
              <a:solidFill>
                <a:srgbClr val="87B5BA"/>
              </a:solidFill>
              <a:latin typeface="Arial"/>
              <a:ea typeface="Arial"/>
              <a:cs typeface="Arial"/>
              <a:sym typeface="Arial"/>
            </a:endParaRPr>
          </a:p>
        </p:txBody>
      </p:sp>
      <p:sp>
        <p:nvSpPr>
          <p:cNvPr id="671" name="Google Shape;671;p40"/>
          <p:cNvSpPr txBox="1"/>
          <p:nvPr/>
        </p:nvSpPr>
        <p:spPr>
          <a:xfrm>
            <a:off x="4701297" y="2131662"/>
            <a:ext cx="4028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6BD70"/>
                </a:solidFill>
                <a:latin typeface="Arial"/>
                <a:ea typeface="Arial"/>
                <a:cs typeface="Arial"/>
                <a:sym typeface="Arial"/>
              </a:rPr>
              <a:t>B</a:t>
            </a:r>
            <a:endParaRPr b="1" sz="2000">
              <a:solidFill>
                <a:srgbClr val="86BD70"/>
              </a:solidFill>
              <a:latin typeface="Arial"/>
              <a:ea typeface="Arial"/>
              <a:cs typeface="Arial"/>
              <a:sym typeface="Arial"/>
            </a:endParaRPr>
          </a:p>
        </p:txBody>
      </p:sp>
      <p:sp>
        <p:nvSpPr>
          <p:cNvPr id="672" name="Google Shape;672;p40"/>
          <p:cNvSpPr txBox="1"/>
          <p:nvPr/>
        </p:nvSpPr>
        <p:spPr>
          <a:xfrm>
            <a:off x="3993095" y="2859371"/>
            <a:ext cx="4028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7B5BA"/>
                </a:solidFill>
                <a:latin typeface="Arial"/>
                <a:ea typeface="Arial"/>
                <a:cs typeface="Arial"/>
                <a:sym typeface="Arial"/>
              </a:rPr>
              <a:t>C</a:t>
            </a:r>
            <a:endParaRPr b="1" sz="2000">
              <a:solidFill>
                <a:srgbClr val="87B5BA"/>
              </a:solidFill>
              <a:latin typeface="Arial"/>
              <a:ea typeface="Arial"/>
              <a:cs typeface="Arial"/>
              <a:sym typeface="Arial"/>
            </a:endParaRPr>
          </a:p>
        </p:txBody>
      </p:sp>
      <p:sp>
        <p:nvSpPr>
          <p:cNvPr id="673" name="Google Shape;673;p40"/>
          <p:cNvSpPr txBox="1"/>
          <p:nvPr/>
        </p:nvSpPr>
        <p:spPr>
          <a:xfrm>
            <a:off x="4606330" y="2781099"/>
            <a:ext cx="4028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F39E5A"/>
                </a:solidFill>
                <a:latin typeface="Arial"/>
                <a:ea typeface="Arial"/>
                <a:cs typeface="Arial"/>
                <a:sym typeface="Arial"/>
              </a:rPr>
              <a:t>D</a:t>
            </a:r>
            <a:endParaRPr b="1" sz="2000">
              <a:solidFill>
                <a:srgbClr val="F39E5A"/>
              </a:solidFill>
              <a:latin typeface="Arial"/>
              <a:ea typeface="Arial"/>
              <a:cs typeface="Arial"/>
              <a:sym typeface="Arial"/>
            </a:endParaRPr>
          </a:p>
        </p:txBody>
      </p:sp>
      <p:grpSp>
        <p:nvGrpSpPr>
          <p:cNvPr id="674" name="Google Shape;674;p40"/>
          <p:cNvGrpSpPr/>
          <p:nvPr/>
        </p:nvGrpSpPr>
        <p:grpSpPr>
          <a:xfrm>
            <a:off x="510151" y="1563638"/>
            <a:ext cx="2539659" cy="1232827"/>
            <a:chOff x="803640" y="3362835"/>
            <a:chExt cx="2059800" cy="1232827"/>
          </a:xfrm>
        </p:grpSpPr>
        <p:sp>
          <p:nvSpPr>
            <p:cNvPr id="675" name="Google Shape;675;p40"/>
            <p:cNvSpPr txBox="1"/>
            <p:nvPr/>
          </p:nvSpPr>
          <p:spPr>
            <a:xfrm>
              <a:off x="803640" y="3579862"/>
              <a:ext cx="2059800" cy="10158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en-US" sz="1200">
                  <a:solidFill>
                    <a:srgbClr val="434343"/>
                  </a:solidFill>
                </a:rPr>
                <a:t>S</a:t>
              </a:r>
              <a:r>
                <a:rPr lang="en-US" sz="1200">
                  <a:solidFill>
                    <a:srgbClr val="434343"/>
                  </a:solidFill>
                </a:rPr>
                <a:t>oft skills are obtained throughout daily life, personal experiences and reflections. </a:t>
              </a:r>
              <a:endParaRPr sz="1200">
                <a:solidFill>
                  <a:srgbClr val="434343"/>
                </a:solidFill>
              </a:endParaRPr>
            </a:p>
            <a:p>
              <a:pPr indent="0" lvl="0" marL="0" rtl="0" algn="just">
                <a:spcBef>
                  <a:spcPts val="0"/>
                </a:spcBef>
                <a:spcAft>
                  <a:spcPts val="0"/>
                </a:spcAft>
                <a:buNone/>
              </a:pPr>
              <a:r>
                <a:rPr lang="en-US" sz="1200">
                  <a:solidFill>
                    <a:srgbClr val="434343"/>
                  </a:solidFill>
                </a:rPr>
                <a:t>They make interactions easier and more effective.</a:t>
              </a:r>
              <a:endParaRPr sz="1200">
                <a:solidFill>
                  <a:srgbClr val="434343"/>
                </a:solidFill>
              </a:endParaRPr>
            </a:p>
          </p:txBody>
        </p:sp>
        <p:sp>
          <p:nvSpPr>
            <p:cNvPr id="676" name="Google Shape;676;p40"/>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rPr>
                <a:t>Soft Skills</a:t>
              </a:r>
              <a:endParaRPr b="1" sz="1200">
                <a:solidFill>
                  <a:srgbClr val="3F3F3F"/>
                </a:solidFill>
                <a:latin typeface="Arial"/>
                <a:ea typeface="Arial"/>
                <a:cs typeface="Arial"/>
                <a:sym typeface="Arial"/>
              </a:endParaRPr>
            </a:p>
          </p:txBody>
        </p:sp>
      </p:grpSp>
      <p:grpSp>
        <p:nvGrpSpPr>
          <p:cNvPr id="677" name="Google Shape;677;p40"/>
          <p:cNvGrpSpPr/>
          <p:nvPr/>
        </p:nvGrpSpPr>
        <p:grpSpPr>
          <a:xfrm>
            <a:off x="500717" y="3076813"/>
            <a:ext cx="2548996" cy="1437402"/>
            <a:chOff x="874453" y="3057910"/>
            <a:chExt cx="2067312" cy="1437402"/>
          </a:xfrm>
        </p:grpSpPr>
        <p:sp>
          <p:nvSpPr>
            <p:cNvPr id="678" name="Google Shape;678;p40"/>
            <p:cNvSpPr txBox="1"/>
            <p:nvPr/>
          </p:nvSpPr>
          <p:spPr>
            <a:xfrm>
              <a:off x="874453" y="3294712"/>
              <a:ext cx="2059800" cy="12006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en-US" sz="1200">
                  <a:solidFill>
                    <a:srgbClr val="434343"/>
                  </a:solidFill>
                </a:rPr>
                <a:t>T</a:t>
              </a:r>
              <a:r>
                <a:rPr lang="en-US" sz="1200">
                  <a:solidFill>
                    <a:srgbClr val="434343"/>
                  </a:solidFill>
                </a:rPr>
                <a:t>he process of finding out what you want to accomplish, and planning how to.</a:t>
              </a:r>
              <a:endParaRPr sz="1200">
                <a:solidFill>
                  <a:srgbClr val="434343"/>
                </a:solidFill>
              </a:endParaRPr>
            </a:p>
            <a:p>
              <a:pPr indent="0" lvl="0" marL="0" rtl="0" algn="just">
                <a:spcBef>
                  <a:spcPts val="0"/>
                </a:spcBef>
                <a:spcAft>
                  <a:spcPts val="0"/>
                </a:spcAft>
                <a:buNone/>
              </a:pPr>
              <a:r>
                <a:rPr lang="en-US" sz="1200">
                  <a:solidFill>
                    <a:srgbClr val="434343"/>
                  </a:solidFill>
                </a:rPr>
                <a:t>Your goals will be </a:t>
              </a:r>
              <a:r>
                <a:rPr lang="en-US" sz="1200">
                  <a:solidFill>
                    <a:schemeClr val="hlink"/>
                  </a:solidFill>
                </a:rPr>
                <a:t>clarified and easier to achieve with the SMART model and the IDEAL model.</a:t>
              </a:r>
              <a:endParaRPr sz="1200">
                <a:solidFill>
                  <a:srgbClr val="434343"/>
                </a:solidFill>
              </a:endParaRPr>
            </a:p>
          </p:txBody>
        </p:sp>
        <p:sp>
          <p:nvSpPr>
            <p:cNvPr id="679" name="Google Shape;679;p40"/>
            <p:cNvSpPr txBox="1"/>
            <p:nvPr/>
          </p:nvSpPr>
          <p:spPr>
            <a:xfrm>
              <a:off x="881965" y="3057910"/>
              <a:ext cx="2059800" cy="276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200">
                  <a:solidFill>
                    <a:srgbClr val="3F3F3F"/>
                  </a:solidFill>
                </a:rPr>
                <a:t>Goal Setting</a:t>
              </a:r>
              <a:endParaRPr b="1" sz="1200">
                <a:solidFill>
                  <a:srgbClr val="3F3F3F"/>
                </a:solidFill>
                <a:latin typeface="Arial"/>
                <a:ea typeface="Arial"/>
                <a:cs typeface="Arial"/>
                <a:sym typeface="Arial"/>
              </a:endParaRPr>
            </a:p>
          </p:txBody>
        </p:sp>
      </p:grpSp>
      <p:grpSp>
        <p:nvGrpSpPr>
          <p:cNvPr id="680" name="Google Shape;680;p40"/>
          <p:cNvGrpSpPr/>
          <p:nvPr/>
        </p:nvGrpSpPr>
        <p:grpSpPr>
          <a:xfrm>
            <a:off x="6084168" y="1563638"/>
            <a:ext cx="2539659" cy="1232827"/>
            <a:chOff x="803640" y="3362835"/>
            <a:chExt cx="2059800" cy="1232827"/>
          </a:xfrm>
        </p:grpSpPr>
        <p:sp>
          <p:nvSpPr>
            <p:cNvPr id="681" name="Google Shape;681;p40"/>
            <p:cNvSpPr txBox="1"/>
            <p:nvPr/>
          </p:nvSpPr>
          <p:spPr>
            <a:xfrm>
              <a:off x="803640" y="3579862"/>
              <a:ext cx="2059800" cy="101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You </a:t>
              </a:r>
              <a:r>
                <a:rPr i="1" lang="en-US" sz="1200">
                  <a:solidFill>
                    <a:srgbClr val="3F3F3F"/>
                  </a:solidFill>
                  <a:latin typeface="Arial"/>
                  <a:ea typeface="Arial"/>
                  <a:cs typeface="Arial"/>
                  <a:sym typeface="Arial"/>
                </a:rPr>
                <a:t>can </a:t>
              </a:r>
              <a:r>
                <a:rPr lang="en-US" sz="1200">
                  <a:solidFill>
                    <a:srgbClr val="3F3F3F"/>
                  </a:solidFill>
                </a:rPr>
                <a:t>increase your own empowerment.</a:t>
              </a:r>
              <a:endParaRPr sz="1200">
                <a:solidFill>
                  <a:srgbClr val="3F3F3F"/>
                </a:solidFill>
              </a:endParaRPr>
            </a:p>
            <a:p>
              <a:pPr indent="0" lvl="0" marL="0" marR="0" rtl="0" algn="l">
                <a:spcBef>
                  <a:spcPts val="0"/>
                </a:spcBef>
                <a:spcAft>
                  <a:spcPts val="0"/>
                </a:spcAft>
                <a:buNone/>
              </a:pPr>
              <a:r>
                <a:rPr lang="en-US" sz="1200">
                  <a:solidFill>
                    <a:srgbClr val="3F3F3F"/>
                  </a:solidFill>
                </a:rPr>
                <a:t>It will give you confidence in your own knowledge and skills and freedom to choose your own path.</a:t>
              </a:r>
              <a:endParaRPr sz="1200">
                <a:solidFill>
                  <a:srgbClr val="3F3F3F"/>
                </a:solidFill>
                <a:latin typeface="Arial"/>
                <a:ea typeface="Arial"/>
                <a:cs typeface="Arial"/>
                <a:sym typeface="Arial"/>
              </a:endParaRPr>
            </a:p>
          </p:txBody>
        </p:sp>
        <p:sp>
          <p:nvSpPr>
            <p:cNvPr id="682" name="Google Shape;682;p40"/>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rPr>
                <a:t>Empowerment</a:t>
              </a:r>
              <a:endParaRPr b="1" sz="1200">
                <a:solidFill>
                  <a:srgbClr val="3F3F3F"/>
                </a:solidFill>
                <a:latin typeface="Arial"/>
                <a:ea typeface="Arial"/>
                <a:cs typeface="Arial"/>
                <a:sym typeface="Arial"/>
              </a:endParaRPr>
            </a:p>
          </p:txBody>
        </p:sp>
      </p:grpSp>
      <p:grpSp>
        <p:nvGrpSpPr>
          <p:cNvPr id="683" name="Google Shape;683;p40"/>
          <p:cNvGrpSpPr/>
          <p:nvPr/>
        </p:nvGrpSpPr>
        <p:grpSpPr>
          <a:xfrm>
            <a:off x="6147666" y="3076813"/>
            <a:ext cx="2539659" cy="1417627"/>
            <a:chOff x="855140" y="3075810"/>
            <a:chExt cx="2059800" cy="1417627"/>
          </a:xfrm>
        </p:grpSpPr>
        <p:sp>
          <p:nvSpPr>
            <p:cNvPr id="684" name="Google Shape;684;p40"/>
            <p:cNvSpPr txBox="1"/>
            <p:nvPr/>
          </p:nvSpPr>
          <p:spPr>
            <a:xfrm>
              <a:off x="855140" y="3292837"/>
              <a:ext cx="20598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hlink"/>
                  </a:solidFill>
                </a:rPr>
                <a:t>Skills such as; c</a:t>
              </a:r>
              <a:r>
                <a:rPr lang="en-US" sz="1200">
                  <a:solidFill>
                    <a:schemeClr val="hlink"/>
                  </a:solidFill>
                </a:rPr>
                <a:t>ommunication, empathy, assertiveness and conflict resolution.</a:t>
              </a:r>
              <a:endParaRPr sz="1200">
                <a:solidFill>
                  <a:schemeClr val="hlink"/>
                </a:solidFill>
              </a:endParaRPr>
            </a:p>
            <a:p>
              <a:pPr indent="0" lvl="0" marL="0" rtl="0" algn="l">
                <a:spcBef>
                  <a:spcPts val="0"/>
                </a:spcBef>
                <a:spcAft>
                  <a:spcPts val="0"/>
                </a:spcAft>
                <a:buClr>
                  <a:schemeClr val="dk1"/>
                </a:buClr>
                <a:buFont typeface="Arial"/>
                <a:buNone/>
              </a:pPr>
              <a:r>
                <a:rPr lang="en-US" sz="1200">
                  <a:solidFill>
                    <a:schemeClr val="hlink"/>
                  </a:solidFill>
                </a:rPr>
                <a:t>Enable you to interact appropriately and capably in different social settings. </a:t>
              </a:r>
              <a:endParaRPr sz="1200">
                <a:solidFill>
                  <a:schemeClr val="hlink"/>
                </a:solidFill>
              </a:endParaRPr>
            </a:p>
          </p:txBody>
        </p:sp>
        <p:sp>
          <p:nvSpPr>
            <p:cNvPr id="685" name="Google Shape;685;p40"/>
            <p:cNvSpPr txBox="1"/>
            <p:nvPr/>
          </p:nvSpPr>
          <p:spPr>
            <a:xfrm>
              <a:off x="855140" y="3075810"/>
              <a:ext cx="2059800" cy="276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rPr>
                <a:t>Social Skills</a:t>
              </a:r>
              <a:endParaRPr b="1" sz="1200">
                <a:solidFill>
                  <a:srgbClr val="3F3F3F"/>
                </a:solidFill>
                <a:latin typeface="Arial"/>
                <a:ea typeface="Arial"/>
                <a:cs typeface="Arial"/>
                <a:sym typeface="Arial"/>
              </a:endParaRPr>
            </a:p>
          </p:txBody>
        </p:sp>
      </p:grpSp>
      <p:sp>
        <p:nvSpPr>
          <p:cNvPr id="686" name="Google Shape;686;p40"/>
          <p:cNvSpPr/>
          <p:nvPr/>
        </p:nvSpPr>
        <p:spPr>
          <a:xfrm rot="-2498012">
            <a:off x="5287142" y="1722650"/>
            <a:ext cx="223461" cy="547554"/>
          </a:xfrm>
          <a:custGeom>
            <a:rect b="b" l="l" r="r" t="t"/>
            <a:pathLst>
              <a:path extrusionOk="0" h="2598393" w="106042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87" name="Google Shape;687;p40"/>
          <p:cNvSpPr/>
          <p:nvPr/>
        </p:nvSpPr>
        <p:spPr>
          <a:xfrm>
            <a:off x="4909877" y="3125810"/>
            <a:ext cx="355587" cy="286985"/>
          </a:xfrm>
          <a:custGeom>
            <a:rect b="b" l="l" r="r" t="t"/>
            <a:pathLst>
              <a:path extrusionOk="0" h="2669631" w="3307788">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88" name="Google Shape;688;p40"/>
          <p:cNvSpPr/>
          <p:nvPr/>
        </p:nvSpPr>
        <p:spPr>
          <a:xfrm>
            <a:off x="3583900" y="3335820"/>
            <a:ext cx="352925" cy="355799"/>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689" name="Google Shape;689;p40"/>
          <p:cNvSpPr/>
          <p:nvPr/>
        </p:nvSpPr>
        <p:spPr>
          <a:xfrm>
            <a:off x="3700221" y="1857508"/>
            <a:ext cx="350591" cy="353891"/>
          </a:xfrm>
          <a:custGeom>
            <a:rect b="b" l="l" r="r" t="t"/>
            <a:pathLst>
              <a:path extrusionOk="0" h="3217189" w="3187187">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3" name="Shape 693"/>
        <p:cNvGrpSpPr/>
        <p:nvPr/>
      </p:nvGrpSpPr>
      <p:grpSpPr>
        <a:xfrm>
          <a:off x="0" y="0"/>
          <a:ext cx="0" cy="0"/>
          <a:chOff x="0" y="0"/>
          <a:chExt cx="0" cy="0"/>
        </a:xfrm>
      </p:grpSpPr>
      <p:sp>
        <p:nvSpPr>
          <p:cNvPr id="694" name="Google Shape;694;p41"/>
          <p:cNvSpPr txBox="1"/>
          <p:nvPr>
            <p:ph idx="1" type="body"/>
          </p:nvPr>
        </p:nvSpPr>
        <p:spPr>
          <a:xfrm>
            <a:off x="-148" y="3003798"/>
            <a:ext cx="9144000" cy="576063"/>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3600"/>
              <a:buNone/>
            </a:pPr>
            <a:r>
              <a:rPr lang="en-US" sz="3600"/>
              <a:t>Thank you!</a:t>
            </a:r>
            <a:endParaRPr sz="3600"/>
          </a:p>
        </p:txBody>
      </p:sp>
      <p:sp>
        <p:nvSpPr>
          <p:cNvPr id="695" name="Google Shape;695;p41"/>
          <p:cNvSpPr txBox="1"/>
          <p:nvPr>
            <p:ph idx="2" type="body"/>
          </p:nvPr>
        </p:nvSpPr>
        <p:spPr>
          <a:xfrm>
            <a:off x="-148" y="3867894"/>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Continue your training path at </a:t>
            </a:r>
            <a:r>
              <a:rPr lang="en-US" sz="1800" u="sng">
                <a:solidFill>
                  <a:schemeClr val="hlink"/>
                </a:solidFill>
                <a:hlinkClick r:id="rId3"/>
              </a:rPr>
              <a:t>www.projectspecial.eu</a:t>
            </a:r>
            <a:r>
              <a:rPr lang="en-US" sz="1800"/>
              <a:t>!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nvSpPr>
        <p:spPr>
          <a:xfrm>
            <a:off x="1691680" y="339502"/>
            <a:ext cx="6588224" cy="576064"/>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3600"/>
              <a:buFont typeface="Arial"/>
              <a:buNone/>
            </a:pPr>
            <a:r>
              <a:rPr lang="en-US" sz="3600">
                <a:solidFill>
                  <a:schemeClr val="dk1"/>
                </a:solidFill>
                <a:latin typeface="Arial"/>
                <a:ea typeface="Arial"/>
                <a:cs typeface="Arial"/>
                <a:sym typeface="Arial"/>
              </a:rPr>
              <a:t>Index</a:t>
            </a:r>
            <a:endParaRPr sz="1400">
              <a:solidFill>
                <a:schemeClr val="dk1"/>
              </a:solidFill>
              <a:latin typeface="Arial"/>
              <a:ea typeface="Arial"/>
              <a:cs typeface="Arial"/>
              <a:sym typeface="Arial"/>
            </a:endParaRPr>
          </a:p>
        </p:txBody>
      </p:sp>
      <p:grpSp>
        <p:nvGrpSpPr>
          <p:cNvPr id="173" name="Google Shape;173;p5"/>
          <p:cNvGrpSpPr/>
          <p:nvPr/>
        </p:nvGrpSpPr>
        <p:grpSpPr>
          <a:xfrm>
            <a:off x="2267744" y="1275606"/>
            <a:ext cx="5256584" cy="720000"/>
            <a:chOff x="3131840" y="1491630"/>
            <a:chExt cx="5256584" cy="576064"/>
          </a:xfrm>
        </p:grpSpPr>
        <p:sp>
          <p:nvSpPr>
            <p:cNvPr id="174" name="Google Shape;174;p5"/>
            <p:cNvSpPr/>
            <p:nvPr/>
          </p:nvSpPr>
          <p:spPr>
            <a:xfrm>
              <a:off x="3131840" y="1491630"/>
              <a:ext cx="5256584" cy="576064"/>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5" name="Google Shape;175;p5"/>
            <p:cNvSpPr/>
            <p:nvPr/>
          </p:nvSpPr>
          <p:spPr>
            <a:xfrm rot="5400000">
              <a:off x="3203840" y="1419630"/>
              <a:ext cx="576000" cy="720000"/>
            </a:xfrm>
            <a:prstGeom prst="rtTriangle">
              <a:avLst/>
            </a:prstGeom>
            <a:solidFill>
              <a:srgbClr val="87B5BA"/>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76" name="Google Shape;176;p5"/>
          <p:cNvGrpSpPr/>
          <p:nvPr/>
        </p:nvGrpSpPr>
        <p:grpSpPr>
          <a:xfrm>
            <a:off x="2261989" y="2163705"/>
            <a:ext cx="5256584" cy="720000"/>
            <a:chOff x="3131840" y="1491630"/>
            <a:chExt cx="5256584" cy="576064"/>
          </a:xfrm>
        </p:grpSpPr>
        <p:sp>
          <p:nvSpPr>
            <p:cNvPr id="177" name="Google Shape;177;p5"/>
            <p:cNvSpPr/>
            <p:nvPr/>
          </p:nvSpPr>
          <p:spPr>
            <a:xfrm>
              <a:off x="3131840" y="1491630"/>
              <a:ext cx="5256584" cy="576064"/>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8" name="Google Shape;178;p5"/>
            <p:cNvSpPr/>
            <p:nvPr/>
          </p:nvSpPr>
          <p:spPr>
            <a:xfrm rot="5400000">
              <a:off x="3203840" y="1419630"/>
              <a:ext cx="576000" cy="720000"/>
            </a:xfrm>
            <a:prstGeom prst="rtTriangle">
              <a:avLst/>
            </a:prstGeom>
            <a:solidFill>
              <a:srgbClr val="86BD70"/>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79" name="Google Shape;179;p5"/>
          <p:cNvGrpSpPr/>
          <p:nvPr/>
        </p:nvGrpSpPr>
        <p:grpSpPr>
          <a:xfrm>
            <a:off x="2252001" y="3051724"/>
            <a:ext cx="5256584" cy="720000"/>
            <a:chOff x="3131840" y="1491630"/>
            <a:chExt cx="5256584" cy="576064"/>
          </a:xfrm>
        </p:grpSpPr>
        <p:sp>
          <p:nvSpPr>
            <p:cNvPr id="180" name="Google Shape;180;p5"/>
            <p:cNvSpPr/>
            <p:nvPr/>
          </p:nvSpPr>
          <p:spPr>
            <a:xfrm>
              <a:off x="3131840" y="1491630"/>
              <a:ext cx="5256584" cy="576064"/>
            </a:xfrm>
            <a:prstGeom prst="rect">
              <a:avLst/>
            </a:prstGeom>
            <a:solidFill>
              <a:schemeClr val="lt1"/>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1" name="Google Shape;181;p5"/>
            <p:cNvSpPr/>
            <p:nvPr/>
          </p:nvSpPr>
          <p:spPr>
            <a:xfrm rot="5400000">
              <a:off x="3203840" y="1419630"/>
              <a:ext cx="576000" cy="720000"/>
            </a:xfrm>
            <a:prstGeom prst="rtTriangle">
              <a:avLst/>
            </a:prstGeom>
            <a:solidFill>
              <a:srgbClr val="F39E5A"/>
            </a:solidFill>
            <a:ln>
              <a:noFill/>
            </a:ln>
            <a:effectLst>
              <a:outerShdw blurRad="63500" sx="102000" rotWithShape="0" algn="ctr" sy="1020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
        <p:nvSpPr>
          <p:cNvPr id="182" name="Google Shape;182;p5"/>
          <p:cNvSpPr txBox="1"/>
          <p:nvPr/>
        </p:nvSpPr>
        <p:spPr>
          <a:xfrm>
            <a:off x="2267744" y="1275606"/>
            <a:ext cx="533164"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lt1"/>
                </a:solidFill>
                <a:latin typeface="Arial"/>
                <a:ea typeface="Arial"/>
                <a:cs typeface="Arial"/>
                <a:sym typeface="Arial"/>
              </a:rPr>
              <a:t>01</a:t>
            </a:r>
            <a:endParaRPr b="1" sz="2000">
              <a:solidFill>
                <a:schemeClr val="lt1"/>
              </a:solidFill>
              <a:latin typeface="Arial"/>
              <a:ea typeface="Arial"/>
              <a:cs typeface="Arial"/>
              <a:sym typeface="Arial"/>
            </a:endParaRPr>
          </a:p>
        </p:txBody>
      </p:sp>
      <p:sp>
        <p:nvSpPr>
          <p:cNvPr id="183" name="Google Shape;183;p5"/>
          <p:cNvSpPr txBox="1"/>
          <p:nvPr/>
        </p:nvSpPr>
        <p:spPr>
          <a:xfrm>
            <a:off x="2256234" y="2163705"/>
            <a:ext cx="533164"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lt1"/>
                </a:solidFill>
                <a:latin typeface="Arial"/>
                <a:ea typeface="Arial"/>
                <a:cs typeface="Arial"/>
                <a:sym typeface="Arial"/>
              </a:rPr>
              <a:t>02</a:t>
            </a:r>
            <a:endParaRPr b="1" sz="2000">
              <a:solidFill>
                <a:schemeClr val="lt1"/>
              </a:solidFill>
              <a:latin typeface="Arial"/>
              <a:ea typeface="Arial"/>
              <a:cs typeface="Arial"/>
              <a:sym typeface="Arial"/>
            </a:endParaRPr>
          </a:p>
        </p:txBody>
      </p:sp>
      <p:sp>
        <p:nvSpPr>
          <p:cNvPr id="184" name="Google Shape;184;p5"/>
          <p:cNvSpPr txBox="1"/>
          <p:nvPr/>
        </p:nvSpPr>
        <p:spPr>
          <a:xfrm>
            <a:off x="2240491" y="3051724"/>
            <a:ext cx="533164"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lt1"/>
                </a:solidFill>
                <a:latin typeface="Arial"/>
                <a:ea typeface="Arial"/>
                <a:cs typeface="Arial"/>
                <a:sym typeface="Arial"/>
              </a:rPr>
              <a:t>03</a:t>
            </a:r>
            <a:endParaRPr b="1" sz="2000">
              <a:solidFill>
                <a:schemeClr val="lt1"/>
              </a:solidFill>
              <a:latin typeface="Arial"/>
              <a:ea typeface="Arial"/>
              <a:cs typeface="Arial"/>
              <a:sym typeface="Arial"/>
            </a:endParaRPr>
          </a:p>
        </p:txBody>
      </p:sp>
      <p:grpSp>
        <p:nvGrpSpPr>
          <p:cNvPr id="185" name="Google Shape;185;p5"/>
          <p:cNvGrpSpPr/>
          <p:nvPr/>
        </p:nvGrpSpPr>
        <p:grpSpPr>
          <a:xfrm>
            <a:off x="2987744" y="1356248"/>
            <a:ext cx="4392568" cy="546224"/>
            <a:chOff x="3851840" y="1356248"/>
            <a:chExt cx="4392568" cy="546224"/>
          </a:xfrm>
        </p:grpSpPr>
        <p:sp>
          <p:nvSpPr>
            <p:cNvPr id="186" name="Google Shape;186;p5"/>
            <p:cNvSpPr txBox="1"/>
            <p:nvPr/>
          </p:nvSpPr>
          <p:spPr>
            <a:xfrm>
              <a:off x="3851840" y="1356248"/>
              <a:ext cx="439256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rgbClr val="3F3F3F"/>
                  </a:solidFill>
                  <a:latin typeface="Arial"/>
                  <a:ea typeface="Arial"/>
                  <a:cs typeface="Arial"/>
                  <a:sym typeface="Arial"/>
                </a:rPr>
                <a:t>Empowerment</a:t>
              </a:r>
              <a:endParaRPr b="1" sz="1400">
                <a:solidFill>
                  <a:srgbClr val="3F3F3F"/>
                </a:solidFill>
                <a:latin typeface="Arial"/>
                <a:ea typeface="Arial"/>
                <a:cs typeface="Arial"/>
                <a:sym typeface="Arial"/>
              </a:endParaRPr>
            </a:p>
          </p:txBody>
        </p:sp>
        <p:sp>
          <p:nvSpPr>
            <p:cNvPr id="187" name="Google Shape;187;p5"/>
            <p:cNvSpPr txBox="1"/>
            <p:nvPr/>
          </p:nvSpPr>
          <p:spPr>
            <a:xfrm>
              <a:off x="3851840" y="1625473"/>
              <a:ext cx="439256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Definition, benefits and how to get there</a:t>
              </a:r>
              <a:endParaRPr sz="1200">
                <a:solidFill>
                  <a:srgbClr val="3F3F3F"/>
                </a:solidFill>
                <a:latin typeface="Arial"/>
                <a:ea typeface="Arial"/>
                <a:cs typeface="Arial"/>
                <a:sym typeface="Arial"/>
              </a:endParaRPr>
            </a:p>
          </p:txBody>
        </p:sp>
      </p:grpSp>
      <p:grpSp>
        <p:nvGrpSpPr>
          <p:cNvPr id="188" name="Google Shape;188;p5"/>
          <p:cNvGrpSpPr/>
          <p:nvPr/>
        </p:nvGrpSpPr>
        <p:grpSpPr>
          <a:xfrm>
            <a:off x="2987744" y="2250553"/>
            <a:ext cx="4392568" cy="546224"/>
            <a:chOff x="3851840" y="1356248"/>
            <a:chExt cx="4392568" cy="546225"/>
          </a:xfrm>
        </p:grpSpPr>
        <p:sp>
          <p:nvSpPr>
            <p:cNvPr id="189" name="Google Shape;189;p5"/>
            <p:cNvSpPr txBox="1"/>
            <p:nvPr/>
          </p:nvSpPr>
          <p:spPr>
            <a:xfrm>
              <a:off x="3851840" y="1356248"/>
              <a:ext cx="439256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rgbClr val="3F3F3F"/>
                  </a:solidFill>
                  <a:latin typeface="Arial"/>
                  <a:ea typeface="Arial"/>
                  <a:cs typeface="Arial"/>
                  <a:sym typeface="Arial"/>
                </a:rPr>
                <a:t>Goal Setting</a:t>
              </a:r>
              <a:endParaRPr b="1" sz="1400">
                <a:solidFill>
                  <a:srgbClr val="3F3F3F"/>
                </a:solidFill>
                <a:latin typeface="Arial"/>
                <a:ea typeface="Arial"/>
                <a:cs typeface="Arial"/>
                <a:sym typeface="Arial"/>
              </a:endParaRPr>
            </a:p>
          </p:txBody>
        </p:sp>
        <p:sp>
          <p:nvSpPr>
            <p:cNvPr id="190" name="Google Shape;190;p5"/>
            <p:cNvSpPr txBox="1"/>
            <p:nvPr/>
          </p:nvSpPr>
          <p:spPr>
            <a:xfrm>
              <a:off x="3851840" y="1625474"/>
              <a:ext cx="439256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Definition, benefits and how to get there</a:t>
              </a:r>
              <a:endParaRPr sz="1200">
                <a:solidFill>
                  <a:srgbClr val="3F3F3F"/>
                </a:solidFill>
                <a:latin typeface="Arial"/>
                <a:ea typeface="Arial"/>
                <a:cs typeface="Arial"/>
                <a:sym typeface="Arial"/>
              </a:endParaRPr>
            </a:p>
          </p:txBody>
        </p:sp>
      </p:grpSp>
      <p:grpSp>
        <p:nvGrpSpPr>
          <p:cNvPr id="191" name="Google Shape;191;p5"/>
          <p:cNvGrpSpPr/>
          <p:nvPr/>
        </p:nvGrpSpPr>
        <p:grpSpPr>
          <a:xfrm>
            <a:off x="2983511" y="3144778"/>
            <a:ext cx="4392568" cy="546224"/>
            <a:chOff x="3851840" y="1356248"/>
            <a:chExt cx="4392568" cy="546224"/>
          </a:xfrm>
        </p:grpSpPr>
        <p:sp>
          <p:nvSpPr>
            <p:cNvPr id="192" name="Google Shape;192;p5"/>
            <p:cNvSpPr txBox="1"/>
            <p:nvPr/>
          </p:nvSpPr>
          <p:spPr>
            <a:xfrm>
              <a:off x="3851840" y="1356248"/>
              <a:ext cx="439256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rgbClr val="3F3F3F"/>
                  </a:solidFill>
                  <a:latin typeface="Arial"/>
                  <a:ea typeface="Arial"/>
                  <a:cs typeface="Arial"/>
                  <a:sym typeface="Arial"/>
                </a:rPr>
                <a:t>Social Skills</a:t>
              </a:r>
              <a:endParaRPr b="1" sz="1400">
                <a:solidFill>
                  <a:srgbClr val="3F3F3F"/>
                </a:solidFill>
                <a:latin typeface="Arial"/>
                <a:ea typeface="Arial"/>
                <a:cs typeface="Arial"/>
                <a:sym typeface="Arial"/>
              </a:endParaRPr>
            </a:p>
          </p:txBody>
        </p:sp>
        <p:sp>
          <p:nvSpPr>
            <p:cNvPr id="193" name="Google Shape;193;p5"/>
            <p:cNvSpPr txBox="1"/>
            <p:nvPr/>
          </p:nvSpPr>
          <p:spPr>
            <a:xfrm>
              <a:off x="3851840" y="1625473"/>
              <a:ext cx="439256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Definition, benefits and how to get there</a:t>
              </a:r>
              <a:endParaRPr sz="1200">
                <a:solidFill>
                  <a:srgbClr val="3F3F3F"/>
                </a:solidFill>
                <a:latin typeface="Arial"/>
                <a:ea typeface="Arial"/>
                <a:cs typeface="Arial"/>
                <a:sym typeface="Arial"/>
              </a:endParaRPr>
            </a:p>
          </p:txBody>
        </p:sp>
      </p:grpSp>
      <p:sp>
        <p:nvSpPr>
          <p:cNvPr id="194" name="Google Shape;194;p5"/>
          <p:cNvSpPr txBox="1"/>
          <p:nvPr/>
        </p:nvSpPr>
        <p:spPr>
          <a:xfrm>
            <a:off x="1691680" y="851896"/>
            <a:ext cx="6588224" cy="20764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400"/>
              <a:buFont typeface="Arial"/>
              <a:buNone/>
            </a:pPr>
            <a:r>
              <a:rPr lang="en-US" sz="1400">
                <a:solidFill>
                  <a:schemeClr val="dk1"/>
                </a:solidFill>
                <a:latin typeface="Arial"/>
                <a:ea typeface="Arial"/>
                <a:cs typeface="Arial"/>
                <a:sym typeface="Arial"/>
              </a:rPr>
              <a:t>Today's focal points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EMPOWERMENT</a:t>
            </a:r>
            <a:endParaRPr/>
          </a:p>
        </p:txBody>
      </p:sp>
      <p:sp>
        <p:nvSpPr>
          <p:cNvPr id="200" name="Google Shape;200;p6"/>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What is it?</a:t>
            </a:r>
            <a:endParaRPr/>
          </a:p>
        </p:txBody>
      </p:sp>
      <p:sp>
        <p:nvSpPr>
          <p:cNvPr id="201" name="Google Shape;201;p6"/>
          <p:cNvSpPr txBox="1"/>
          <p:nvPr/>
        </p:nvSpPr>
        <p:spPr>
          <a:xfrm>
            <a:off x="827584" y="1347614"/>
            <a:ext cx="7704900" cy="9543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a:solidFill>
                  <a:srgbClr val="434343"/>
                </a:solidFill>
              </a:rPr>
              <a:t>The </a:t>
            </a:r>
            <a:r>
              <a:rPr b="1" lang="en-US">
                <a:solidFill>
                  <a:srgbClr val="434343"/>
                </a:solidFill>
              </a:rPr>
              <a:t>empowerment </a:t>
            </a:r>
            <a:r>
              <a:rPr lang="en-US">
                <a:solidFill>
                  <a:srgbClr val="434343"/>
                </a:solidFill>
              </a:rPr>
              <a:t>concept</a:t>
            </a:r>
            <a:r>
              <a:rPr b="1" lang="en-US">
                <a:solidFill>
                  <a:srgbClr val="434343"/>
                </a:solidFill>
              </a:rPr>
              <a:t> </a:t>
            </a:r>
            <a:r>
              <a:rPr lang="en-US">
                <a:solidFill>
                  <a:srgbClr val="434343"/>
                </a:solidFill>
              </a:rPr>
              <a:t>is twofold. It covers both </a:t>
            </a:r>
            <a:endParaRPr>
              <a:solidFill>
                <a:srgbClr val="434343"/>
              </a:solidFill>
            </a:endParaRPr>
          </a:p>
          <a:p>
            <a:pPr indent="-317500" lvl="0" marL="342900" marR="0" rtl="0" algn="just">
              <a:spcBef>
                <a:spcPts val="0"/>
              </a:spcBef>
              <a:spcAft>
                <a:spcPts val="0"/>
              </a:spcAft>
              <a:buClr>
                <a:srgbClr val="434343"/>
              </a:buClr>
              <a:buSzPts val="1400"/>
              <a:buAutoNum type="alphaLcParenR"/>
            </a:pPr>
            <a:r>
              <a:rPr lang="en-US">
                <a:solidFill>
                  <a:srgbClr val="434343"/>
                </a:solidFill>
              </a:rPr>
              <a:t>the process of gaining power and freedom to follow your desires or to control what happens to you and </a:t>
            </a:r>
            <a:endParaRPr>
              <a:solidFill>
                <a:srgbClr val="434343"/>
              </a:solidFill>
            </a:endParaRPr>
          </a:p>
          <a:p>
            <a:pPr indent="-317500" lvl="0" marL="342900" marR="0" rtl="0" algn="just">
              <a:spcBef>
                <a:spcPts val="0"/>
              </a:spcBef>
              <a:spcAft>
                <a:spcPts val="0"/>
              </a:spcAft>
              <a:buClr>
                <a:srgbClr val="434343"/>
              </a:buClr>
              <a:buSzPts val="1400"/>
              <a:buAutoNum type="alphaLcParenR"/>
            </a:pPr>
            <a:r>
              <a:rPr lang="en-US">
                <a:solidFill>
                  <a:srgbClr val="434343"/>
                </a:solidFill>
              </a:rPr>
              <a:t>the process of giving said power or freedom to a group of people </a:t>
            </a:r>
            <a:endParaRPr>
              <a:solidFill>
                <a:srgbClr val="434343"/>
              </a:solidFill>
            </a:endParaRPr>
          </a:p>
        </p:txBody>
      </p:sp>
      <p:sp>
        <p:nvSpPr>
          <p:cNvPr id="202" name="Google Shape;202;p6"/>
          <p:cNvSpPr/>
          <p:nvPr/>
        </p:nvSpPr>
        <p:spPr>
          <a:xfrm>
            <a:off x="4319972" y="2907983"/>
            <a:ext cx="504056" cy="1235108"/>
          </a:xfrm>
          <a:custGeom>
            <a:rect b="b" l="l" r="r" t="t"/>
            <a:pathLst>
              <a:path extrusionOk="0" h="2598393" w="106042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7"/>
          <p:cNvSpPr/>
          <p:nvPr/>
        </p:nvSpPr>
        <p:spPr>
          <a:xfrm>
            <a:off x="4872859" y="2000387"/>
            <a:ext cx="3705951" cy="36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8" name="Google Shape;208;p7"/>
          <p:cNvSpPr/>
          <p:nvPr/>
        </p:nvSpPr>
        <p:spPr>
          <a:xfrm>
            <a:off x="4872859" y="2738677"/>
            <a:ext cx="3705951" cy="36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9" name="Google Shape;209;p7"/>
          <p:cNvSpPr/>
          <p:nvPr/>
        </p:nvSpPr>
        <p:spPr>
          <a:xfrm>
            <a:off x="4872859" y="3476967"/>
            <a:ext cx="3705951" cy="36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0" name="Google Shape;210;p7"/>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Three pillars of empowerment</a:t>
            </a:r>
            <a:endParaRPr sz="2800"/>
          </a:p>
        </p:txBody>
      </p:sp>
      <p:sp>
        <p:nvSpPr>
          <p:cNvPr id="211" name="Google Shape;211;p7"/>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Benefits of empowerment in action (based on Shier, 2019)</a:t>
            </a:r>
            <a:endParaRPr/>
          </a:p>
        </p:txBody>
      </p:sp>
      <p:grpSp>
        <p:nvGrpSpPr>
          <p:cNvPr id="212" name="Google Shape;212;p7"/>
          <p:cNvGrpSpPr/>
          <p:nvPr/>
        </p:nvGrpSpPr>
        <p:grpSpPr>
          <a:xfrm>
            <a:off x="4058860" y="987781"/>
            <a:ext cx="1052368" cy="3696328"/>
            <a:chOff x="4058859" y="987782"/>
            <a:chExt cx="1052368" cy="3696328"/>
          </a:xfrm>
        </p:grpSpPr>
        <p:sp>
          <p:nvSpPr>
            <p:cNvPr id="213" name="Google Shape;213;p7"/>
            <p:cNvSpPr/>
            <p:nvPr/>
          </p:nvSpPr>
          <p:spPr>
            <a:xfrm rot="36931">
              <a:off x="4276045" y="3801165"/>
              <a:ext cx="592195" cy="863021"/>
            </a:xfrm>
            <a:custGeom>
              <a:rect b="b" l="l" r="r" t="t"/>
              <a:pathLst>
                <a:path extrusionOk="0" h="1800199" w="1802378">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rgbClr val="F5BE55"/>
                </a:gs>
                <a:gs pos="100000">
                  <a:srgbClr val="F5BE55"/>
                </a:gs>
              </a:gsLst>
              <a:lin ang="1979999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4" name="Google Shape;214;p7"/>
            <p:cNvSpPr/>
            <p:nvPr/>
          </p:nvSpPr>
          <p:spPr>
            <a:xfrm>
              <a:off x="4468857" y="3793500"/>
              <a:ext cx="200342" cy="872829"/>
            </a:xfrm>
            <a:custGeom>
              <a:rect b="b" l="l" r="r" t="t"/>
              <a:pathLst>
                <a:path extrusionOk="0" h="1820658" w="1359043">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rgbClr val="F8D185"/>
                </a:gs>
                <a:gs pos="100000">
                  <a:srgbClr val="F8D185"/>
                </a:gs>
              </a:gsLst>
              <a:lin ang="19799999"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5" name="Google Shape;215;p7"/>
            <p:cNvSpPr/>
            <p:nvPr/>
          </p:nvSpPr>
          <p:spPr>
            <a:xfrm>
              <a:off x="4291066" y="1891296"/>
              <a:ext cx="196906" cy="2011393"/>
            </a:xfrm>
            <a:custGeom>
              <a:rect b="b" l="l" r="r" t="t"/>
              <a:pathLst>
                <a:path extrusionOk="0" h="2011393" w="196906">
                  <a:moveTo>
                    <a:pt x="0" y="0"/>
                  </a:moveTo>
                  <a:lnTo>
                    <a:pt x="99616" y="0"/>
                  </a:lnTo>
                  <a:lnTo>
                    <a:pt x="196906" y="63491"/>
                  </a:lnTo>
                  <a:lnTo>
                    <a:pt x="196906" y="2011393"/>
                  </a:lnTo>
                  <a:lnTo>
                    <a:pt x="193201" y="2011393"/>
                  </a:lnTo>
                  <a:cubicBezTo>
                    <a:pt x="183184" y="1954476"/>
                    <a:pt x="144512" y="1912472"/>
                    <a:pt x="98453" y="1912472"/>
                  </a:cubicBezTo>
                  <a:cubicBezTo>
                    <a:pt x="52394" y="1912472"/>
                    <a:pt x="13723" y="1954476"/>
                    <a:pt x="3706" y="2011393"/>
                  </a:cubicBezTo>
                  <a:lnTo>
                    <a:pt x="0" y="2011393"/>
                  </a:lnTo>
                  <a:close/>
                </a:path>
              </a:pathLst>
            </a:cu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6" name="Google Shape;216;p7"/>
            <p:cNvSpPr/>
            <p:nvPr/>
          </p:nvSpPr>
          <p:spPr>
            <a:xfrm>
              <a:off x="4486591" y="1953886"/>
              <a:ext cx="196906" cy="1950905"/>
            </a:xfrm>
            <a:custGeom>
              <a:rect b="b" l="l" r="r" t="t"/>
              <a:pathLst>
                <a:path extrusionOk="0" h="1950905" w="196906">
                  <a:moveTo>
                    <a:pt x="0" y="0"/>
                  </a:moveTo>
                  <a:lnTo>
                    <a:pt x="101941" y="66527"/>
                  </a:lnTo>
                  <a:lnTo>
                    <a:pt x="196906" y="4552"/>
                  </a:lnTo>
                  <a:lnTo>
                    <a:pt x="196906" y="1950905"/>
                  </a:lnTo>
                  <a:lnTo>
                    <a:pt x="193201" y="1950905"/>
                  </a:lnTo>
                  <a:cubicBezTo>
                    <a:pt x="183184" y="1893988"/>
                    <a:pt x="144512" y="1851984"/>
                    <a:pt x="98453" y="1851984"/>
                  </a:cubicBezTo>
                  <a:cubicBezTo>
                    <a:pt x="52394" y="1851984"/>
                    <a:pt x="13723" y="1893988"/>
                    <a:pt x="3706" y="1950905"/>
                  </a:cubicBezTo>
                  <a:lnTo>
                    <a:pt x="0" y="1950905"/>
                  </a:lnTo>
                  <a:close/>
                </a:path>
              </a:pathLst>
            </a:custGeom>
            <a:solidFill>
              <a:srgbClr val="86BD70"/>
            </a:solidFill>
            <a:ln cap="flat" cmpd="sng" w="25400">
              <a:solidFill>
                <a:srgbClr val="86BD7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7" name="Google Shape;217;p7"/>
            <p:cNvSpPr/>
            <p:nvPr/>
          </p:nvSpPr>
          <p:spPr>
            <a:xfrm>
              <a:off x="4683483" y="1895514"/>
              <a:ext cx="196906" cy="2011393"/>
            </a:xfrm>
            <a:custGeom>
              <a:rect b="b" l="l" r="r" t="t"/>
              <a:pathLst>
                <a:path extrusionOk="0" h="2011393" w="196906">
                  <a:moveTo>
                    <a:pt x="96435" y="0"/>
                  </a:moveTo>
                  <a:lnTo>
                    <a:pt x="196906" y="0"/>
                  </a:lnTo>
                  <a:lnTo>
                    <a:pt x="196906" y="2011393"/>
                  </a:lnTo>
                  <a:lnTo>
                    <a:pt x="193201" y="2011393"/>
                  </a:lnTo>
                  <a:cubicBezTo>
                    <a:pt x="183184" y="1954476"/>
                    <a:pt x="144512" y="1912472"/>
                    <a:pt x="98453" y="1912472"/>
                  </a:cubicBezTo>
                  <a:cubicBezTo>
                    <a:pt x="52394" y="1912472"/>
                    <a:pt x="13723" y="1954476"/>
                    <a:pt x="3706" y="2011393"/>
                  </a:cubicBezTo>
                  <a:lnTo>
                    <a:pt x="0" y="2011393"/>
                  </a:lnTo>
                  <a:lnTo>
                    <a:pt x="0" y="62933"/>
                  </a:lnTo>
                  <a:close/>
                </a:path>
              </a:pathLst>
            </a:cu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8" name="Google Shape;218;p7"/>
            <p:cNvSpPr/>
            <p:nvPr/>
          </p:nvSpPr>
          <p:spPr>
            <a:xfrm rot="10800000">
              <a:off x="4468813" y="4423239"/>
              <a:ext cx="196906" cy="260871"/>
            </a:xfrm>
            <a:prstGeom prst="triangle">
              <a:avLst>
                <a:gd fmla="val 50000" name="adj"/>
              </a:avLst>
            </a:pr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9" name="Google Shape;219;p7"/>
            <p:cNvSpPr/>
            <p:nvPr/>
          </p:nvSpPr>
          <p:spPr>
            <a:xfrm rot="-5400000">
              <a:off x="4098945" y="947696"/>
              <a:ext cx="972197" cy="1052368"/>
            </a:xfrm>
            <a:custGeom>
              <a:rect b="b" l="l" r="r" t="t"/>
              <a:pathLst>
                <a:path extrusionOk="0" h="3240001" w="2993176">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sp>
        <p:nvSpPr>
          <p:cNvPr id="220" name="Google Shape;220;p7"/>
          <p:cNvSpPr/>
          <p:nvPr/>
        </p:nvSpPr>
        <p:spPr>
          <a:xfrm>
            <a:off x="683568" y="2013823"/>
            <a:ext cx="3705951" cy="36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21" name="Google Shape;221;p7"/>
          <p:cNvSpPr/>
          <p:nvPr/>
        </p:nvSpPr>
        <p:spPr>
          <a:xfrm>
            <a:off x="683568" y="2752113"/>
            <a:ext cx="3705951" cy="36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22" name="Google Shape;222;p7"/>
          <p:cNvSpPr/>
          <p:nvPr/>
        </p:nvSpPr>
        <p:spPr>
          <a:xfrm>
            <a:off x="683568" y="3490403"/>
            <a:ext cx="3705951" cy="36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23" name="Google Shape;223;p7"/>
          <p:cNvSpPr txBox="1"/>
          <p:nvPr/>
        </p:nvSpPr>
        <p:spPr>
          <a:xfrm>
            <a:off x="5081674" y="2026498"/>
            <a:ext cx="301379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lt1"/>
                </a:solidFill>
                <a:latin typeface="Arial"/>
                <a:ea typeface="Arial"/>
                <a:cs typeface="Arial"/>
                <a:sym typeface="Arial"/>
              </a:rPr>
              <a:t>🡺 knowledge, skills, autonomy</a:t>
            </a:r>
            <a:endParaRPr b="1" sz="1400">
              <a:solidFill>
                <a:schemeClr val="lt1"/>
              </a:solidFill>
              <a:latin typeface="Arial"/>
              <a:ea typeface="Arial"/>
              <a:cs typeface="Arial"/>
              <a:sym typeface="Arial"/>
            </a:endParaRPr>
          </a:p>
        </p:txBody>
      </p:sp>
      <p:sp>
        <p:nvSpPr>
          <p:cNvPr id="224" name="Google Shape;224;p7"/>
          <p:cNvSpPr txBox="1"/>
          <p:nvPr/>
        </p:nvSpPr>
        <p:spPr>
          <a:xfrm>
            <a:off x="4932736" y="2752113"/>
            <a:ext cx="3527696"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lt1"/>
                </a:solidFill>
                <a:latin typeface="Arial"/>
                <a:ea typeface="Arial"/>
                <a:cs typeface="Arial"/>
                <a:sym typeface="Arial"/>
              </a:rPr>
              <a:t>🡺 confidence, assertiveness, courage</a:t>
            </a:r>
            <a:endParaRPr b="1" sz="1400">
              <a:solidFill>
                <a:schemeClr val="lt1"/>
              </a:solidFill>
              <a:latin typeface="Arial"/>
              <a:ea typeface="Arial"/>
              <a:cs typeface="Arial"/>
              <a:sym typeface="Arial"/>
            </a:endParaRPr>
          </a:p>
        </p:txBody>
      </p:sp>
      <p:sp>
        <p:nvSpPr>
          <p:cNvPr id="225" name="Google Shape;225;p7"/>
          <p:cNvSpPr txBox="1"/>
          <p:nvPr/>
        </p:nvSpPr>
        <p:spPr>
          <a:xfrm>
            <a:off x="4932736" y="3523624"/>
            <a:ext cx="3547621"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chemeClr val="lt1"/>
                </a:solidFill>
                <a:latin typeface="Arial"/>
                <a:ea typeface="Arial"/>
                <a:cs typeface="Arial"/>
                <a:sym typeface="Arial"/>
              </a:rPr>
              <a:t>🡺 respect, teamwork, good leadership</a:t>
            </a:r>
            <a:endParaRPr b="1" sz="1400">
              <a:solidFill>
                <a:schemeClr val="lt1"/>
              </a:solidFill>
              <a:latin typeface="Arial"/>
              <a:ea typeface="Arial"/>
              <a:cs typeface="Arial"/>
              <a:sym typeface="Arial"/>
            </a:endParaRPr>
          </a:p>
        </p:txBody>
      </p:sp>
      <p:sp>
        <p:nvSpPr>
          <p:cNvPr id="226" name="Google Shape;226;p7"/>
          <p:cNvSpPr txBox="1"/>
          <p:nvPr/>
        </p:nvSpPr>
        <p:spPr>
          <a:xfrm>
            <a:off x="1691680" y="2045722"/>
            <a:ext cx="2371794"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Capability</a:t>
            </a:r>
            <a:endParaRPr b="1" sz="1400">
              <a:solidFill>
                <a:schemeClr val="lt1"/>
              </a:solidFill>
              <a:latin typeface="Arial"/>
              <a:ea typeface="Arial"/>
              <a:cs typeface="Arial"/>
              <a:sym typeface="Arial"/>
            </a:endParaRPr>
          </a:p>
        </p:txBody>
      </p:sp>
      <p:sp>
        <p:nvSpPr>
          <p:cNvPr id="227" name="Google Shape;227;p7"/>
          <p:cNvSpPr txBox="1"/>
          <p:nvPr/>
        </p:nvSpPr>
        <p:spPr>
          <a:xfrm>
            <a:off x="1691680" y="2762327"/>
            <a:ext cx="2371794" cy="307777"/>
          </a:xfrm>
          <a:prstGeom prst="rect">
            <a:avLst/>
          </a:prstGeom>
          <a:solidFill>
            <a:srgbClr val="86BD7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Positive mindset</a:t>
            </a:r>
            <a:endParaRPr b="1" sz="1400">
              <a:solidFill>
                <a:schemeClr val="lt1"/>
              </a:solidFill>
              <a:latin typeface="Arial"/>
              <a:ea typeface="Arial"/>
              <a:cs typeface="Arial"/>
              <a:sym typeface="Arial"/>
            </a:endParaRPr>
          </a:p>
        </p:txBody>
      </p:sp>
      <p:sp>
        <p:nvSpPr>
          <p:cNvPr id="228" name="Google Shape;228;p7"/>
          <p:cNvSpPr txBox="1"/>
          <p:nvPr/>
        </p:nvSpPr>
        <p:spPr>
          <a:xfrm>
            <a:off x="1691680" y="3542848"/>
            <a:ext cx="2371794"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400">
                <a:solidFill>
                  <a:schemeClr val="lt1"/>
                </a:solidFill>
                <a:latin typeface="Arial"/>
                <a:ea typeface="Arial"/>
                <a:cs typeface="Arial"/>
                <a:sym typeface="Arial"/>
              </a:rPr>
              <a:t>Supportive context</a:t>
            </a:r>
            <a:endParaRPr b="1" sz="1400">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8"/>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How to get there?</a:t>
            </a:r>
            <a:endParaRPr sz="2800"/>
          </a:p>
        </p:txBody>
      </p:sp>
      <p:sp>
        <p:nvSpPr>
          <p:cNvPr id="234" name="Google Shape;234;p8"/>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What can YOU do to achieve empowerment?</a:t>
            </a:r>
            <a:endParaRPr/>
          </a:p>
        </p:txBody>
      </p:sp>
      <p:sp>
        <p:nvSpPr>
          <p:cNvPr id="235" name="Google Shape;235;p8"/>
          <p:cNvSpPr txBox="1"/>
          <p:nvPr/>
        </p:nvSpPr>
        <p:spPr>
          <a:xfrm>
            <a:off x="820544" y="2471446"/>
            <a:ext cx="922948"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rgbClr val="86BD70"/>
                </a:solidFill>
                <a:latin typeface="Calibri"/>
                <a:ea typeface="Calibri"/>
                <a:cs typeface="Calibri"/>
                <a:sym typeface="Calibri"/>
              </a:rPr>
              <a:t>Acquire </a:t>
            </a:r>
            <a:endParaRPr/>
          </a:p>
          <a:p>
            <a:pPr indent="0" lvl="0" marL="0" marR="0" rtl="0" algn="ctr">
              <a:spcBef>
                <a:spcPts val="0"/>
              </a:spcBef>
              <a:spcAft>
                <a:spcPts val="0"/>
              </a:spcAft>
              <a:buNone/>
            </a:pPr>
            <a:r>
              <a:rPr b="1" lang="en-US" sz="1400">
                <a:solidFill>
                  <a:srgbClr val="86BD70"/>
                </a:solidFill>
                <a:latin typeface="Calibri"/>
                <a:ea typeface="Calibri"/>
                <a:cs typeface="Calibri"/>
                <a:sym typeface="Calibri"/>
              </a:rPr>
              <a:t>capability</a:t>
            </a:r>
            <a:endParaRPr b="1" sz="1400">
              <a:solidFill>
                <a:srgbClr val="86BD70"/>
              </a:solidFill>
              <a:latin typeface="Arial"/>
              <a:ea typeface="Arial"/>
              <a:cs typeface="Arial"/>
              <a:sym typeface="Arial"/>
            </a:endParaRPr>
          </a:p>
        </p:txBody>
      </p:sp>
      <p:sp>
        <p:nvSpPr>
          <p:cNvPr id="236" name="Google Shape;236;p8"/>
          <p:cNvSpPr txBox="1"/>
          <p:nvPr/>
        </p:nvSpPr>
        <p:spPr>
          <a:xfrm>
            <a:off x="2462017" y="2471446"/>
            <a:ext cx="922945"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400">
                <a:solidFill>
                  <a:srgbClr val="87B5BA"/>
                </a:solidFill>
                <a:latin typeface="Calibri"/>
                <a:ea typeface="Calibri"/>
                <a:cs typeface="Calibri"/>
                <a:sym typeface="Calibri"/>
              </a:rPr>
              <a:t>Change </a:t>
            </a:r>
            <a:endParaRPr/>
          </a:p>
          <a:p>
            <a:pPr indent="0" lvl="0" marL="0" marR="0" rtl="0" algn="ctr">
              <a:spcBef>
                <a:spcPts val="0"/>
              </a:spcBef>
              <a:spcAft>
                <a:spcPts val="0"/>
              </a:spcAft>
              <a:buNone/>
            </a:pPr>
            <a:r>
              <a:rPr b="1" lang="en-US" sz="1400">
                <a:solidFill>
                  <a:srgbClr val="87B5BA"/>
                </a:solidFill>
                <a:latin typeface="Calibri"/>
                <a:ea typeface="Calibri"/>
                <a:cs typeface="Calibri"/>
                <a:sym typeface="Calibri"/>
              </a:rPr>
              <a:t>mindset</a:t>
            </a:r>
            <a:endParaRPr b="1" sz="1400">
              <a:solidFill>
                <a:srgbClr val="87B5BA"/>
              </a:solidFill>
              <a:latin typeface="Arial"/>
              <a:ea typeface="Arial"/>
              <a:cs typeface="Arial"/>
              <a:sym typeface="Arial"/>
            </a:endParaRPr>
          </a:p>
        </p:txBody>
      </p:sp>
      <p:sp>
        <p:nvSpPr>
          <p:cNvPr id="237" name="Google Shape;237;p8"/>
          <p:cNvSpPr txBox="1"/>
          <p:nvPr/>
        </p:nvSpPr>
        <p:spPr>
          <a:xfrm>
            <a:off x="3978666" y="2471446"/>
            <a:ext cx="1169398"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87B5BA"/>
                </a:solidFill>
                <a:latin typeface="Arial"/>
                <a:ea typeface="Arial"/>
                <a:cs typeface="Arial"/>
                <a:sym typeface="Arial"/>
              </a:rPr>
              <a:t>Improve conditions</a:t>
            </a:r>
            <a:endParaRPr b="1" sz="1200">
              <a:solidFill>
                <a:srgbClr val="87B5BA"/>
              </a:solidFill>
              <a:latin typeface="Arial"/>
              <a:ea typeface="Arial"/>
              <a:cs typeface="Arial"/>
              <a:sym typeface="Arial"/>
            </a:endParaRPr>
          </a:p>
        </p:txBody>
      </p:sp>
      <p:sp>
        <p:nvSpPr>
          <p:cNvPr id="238" name="Google Shape;238;p8"/>
          <p:cNvSpPr txBox="1"/>
          <p:nvPr/>
        </p:nvSpPr>
        <p:spPr>
          <a:xfrm>
            <a:off x="5744959" y="2471446"/>
            <a:ext cx="922945"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100">
                <a:solidFill>
                  <a:srgbClr val="87B5BA"/>
                </a:solidFill>
                <a:latin typeface="Arial"/>
                <a:ea typeface="Arial"/>
                <a:cs typeface="Arial"/>
                <a:sym typeface="Arial"/>
              </a:rPr>
              <a:t>Set reasonable goals</a:t>
            </a:r>
            <a:endParaRPr b="1" sz="1100">
              <a:solidFill>
                <a:srgbClr val="87B5BA"/>
              </a:solidFill>
              <a:latin typeface="Arial"/>
              <a:ea typeface="Arial"/>
              <a:cs typeface="Arial"/>
              <a:sym typeface="Arial"/>
            </a:endParaRPr>
          </a:p>
        </p:txBody>
      </p:sp>
      <p:sp>
        <p:nvSpPr>
          <p:cNvPr id="239" name="Google Shape;239;p8"/>
          <p:cNvSpPr txBox="1"/>
          <p:nvPr/>
        </p:nvSpPr>
        <p:spPr>
          <a:xfrm>
            <a:off x="7386433" y="2471446"/>
            <a:ext cx="922945"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F39E5A"/>
                </a:solidFill>
                <a:latin typeface="Arial"/>
                <a:ea typeface="Arial"/>
                <a:cs typeface="Arial"/>
                <a:sym typeface="Arial"/>
              </a:rPr>
              <a:t>Don‘t give up!</a:t>
            </a:r>
            <a:endParaRPr b="1" sz="1200">
              <a:solidFill>
                <a:srgbClr val="F39E5A"/>
              </a:solidFill>
              <a:latin typeface="Arial"/>
              <a:ea typeface="Arial"/>
              <a:cs typeface="Arial"/>
              <a:sym typeface="Arial"/>
            </a:endParaRPr>
          </a:p>
        </p:txBody>
      </p:sp>
      <p:sp>
        <p:nvSpPr>
          <p:cNvPr id="240" name="Google Shape;240;p8"/>
          <p:cNvSpPr/>
          <p:nvPr/>
        </p:nvSpPr>
        <p:spPr>
          <a:xfrm>
            <a:off x="1706754"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41" name="Google Shape;241;p8"/>
          <p:cNvSpPr/>
          <p:nvPr/>
        </p:nvSpPr>
        <p:spPr>
          <a:xfrm>
            <a:off x="3348225"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42" name="Google Shape;242;p8"/>
          <p:cNvSpPr/>
          <p:nvPr/>
        </p:nvSpPr>
        <p:spPr>
          <a:xfrm>
            <a:off x="4989696"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43" name="Google Shape;243;p8"/>
          <p:cNvSpPr/>
          <p:nvPr/>
        </p:nvSpPr>
        <p:spPr>
          <a:xfrm>
            <a:off x="6631167" y="2666278"/>
            <a:ext cx="792000" cy="72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244" name="Google Shape;244;p8"/>
          <p:cNvGrpSpPr/>
          <p:nvPr/>
        </p:nvGrpSpPr>
        <p:grpSpPr>
          <a:xfrm>
            <a:off x="414632" y="2969690"/>
            <a:ext cx="1734900" cy="1248833"/>
            <a:chOff x="421670" y="2818111"/>
            <a:chExt cx="1734900" cy="1248833"/>
          </a:xfrm>
        </p:grpSpPr>
        <p:sp>
          <p:nvSpPr>
            <p:cNvPr id="245" name="Google Shape;245;p8"/>
            <p:cNvSpPr txBox="1"/>
            <p:nvPr/>
          </p:nvSpPr>
          <p:spPr>
            <a:xfrm>
              <a:off x="421670" y="2818111"/>
              <a:ext cx="1734900" cy="1015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rgbClr val="3F3F3F"/>
                  </a:solidFill>
                  <a:latin typeface="Arial"/>
                  <a:ea typeface="Arial"/>
                  <a:cs typeface="Arial"/>
                  <a:sym typeface="Arial"/>
                </a:rPr>
                <a:t>Get to know your community and its’ social  groups. Network. Stay curious and ask questions.</a:t>
              </a:r>
              <a:endParaRPr sz="1200">
                <a:solidFill>
                  <a:srgbClr val="3F3F3F"/>
                </a:solidFill>
                <a:latin typeface="Arial"/>
                <a:ea typeface="Arial"/>
                <a:cs typeface="Arial"/>
                <a:sym typeface="Arial"/>
              </a:endParaRPr>
            </a:p>
          </p:txBody>
        </p:sp>
        <p:sp>
          <p:nvSpPr>
            <p:cNvPr id="246" name="Google Shape;246;p8"/>
            <p:cNvSpPr/>
            <p:nvPr/>
          </p:nvSpPr>
          <p:spPr>
            <a:xfrm>
              <a:off x="421670" y="3886944"/>
              <a:ext cx="1734772" cy="180000"/>
            </a:xfrm>
            <a:prstGeom prst="rect">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grpSp>
        <p:nvGrpSpPr>
          <p:cNvPr id="247" name="Google Shape;247;p8"/>
          <p:cNvGrpSpPr/>
          <p:nvPr/>
        </p:nvGrpSpPr>
        <p:grpSpPr>
          <a:xfrm>
            <a:off x="2056103" y="1203598"/>
            <a:ext cx="1734772" cy="1255148"/>
            <a:chOff x="2063141" y="1065139"/>
            <a:chExt cx="1734772" cy="1255148"/>
          </a:xfrm>
        </p:grpSpPr>
        <p:sp>
          <p:nvSpPr>
            <p:cNvPr id="248" name="Google Shape;248;p8"/>
            <p:cNvSpPr txBox="1"/>
            <p:nvPr/>
          </p:nvSpPr>
          <p:spPr>
            <a:xfrm>
              <a:off x="2063141" y="1304624"/>
              <a:ext cx="1734772"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rgbClr val="3F3F3F"/>
                  </a:solidFill>
                  <a:latin typeface="Arial"/>
                  <a:ea typeface="Arial"/>
                  <a:cs typeface="Arial"/>
                  <a:sym typeface="Arial"/>
                </a:rPr>
                <a:t>Trust your abilities and your instinct. Use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positive self-talk. Don't be afraid to face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challenges. </a:t>
              </a:r>
              <a:endParaRPr sz="1200">
                <a:solidFill>
                  <a:srgbClr val="3F3F3F"/>
                </a:solidFill>
                <a:latin typeface="Arial"/>
                <a:ea typeface="Arial"/>
                <a:cs typeface="Arial"/>
                <a:sym typeface="Arial"/>
              </a:endParaRPr>
            </a:p>
          </p:txBody>
        </p:sp>
        <p:sp>
          <p:nvSpPr>
            <p:cNvPr id="249" name="Google Shape;249;p8"/>
            <p:cNvSpPr/>
            <p:nvPr/>
          </p:nvSpPr>
          <p:spPr>
            <a:xfrm>
              <a:off x="2063141" y="1065139"/>
              <a:ext cx="1734772"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grpSp>
        <p:nvGrpSpPr>
          <p:cNvPr id="250" name="Google Shape;250;p8"/>
          <p:cNvGrpSpPr/>
          <p:nvPr/>
        </p:nvGrpSpPr>
        <p:grpSpPr>
          <a:xfrm>
            <a:off x="3629316" y="2969690"/>
            <a:ext cx="1734772" cy="1248833"/>
            <a:chOff x="421670" y="2818111"/>
            <a:chExt cx="1734772" cy="1248833"/>
          </a:xfrm>
        </p:grpSpPr>
        <p:sp>
          <p:nvSpPr>
            <p:cNvPr id="251" name="Google Shape;251;p8"/>
            <p:cNvSpPr txBox="1"/>
            <p:nvPr/>
          </p:nvSpPr>
          <p:spPr>
            <a:xfrm>
              <a:off x="421670" y="2818111"/>
              <a:ext cx="1734772"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rgbClr val="3F3F3F"/>
                  </a:solidFill>
                  <a:latin typeface="Arial"/>
                  <a:ea typeface="Arial"/>
                  <a:cs typeface="Arial"/>
                  <a:sym typeface="Arial"/>
                </a:rPr>
                <a:t>Align expectations with authority (teacher,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boss, parents).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Establish teamwork.</a:t>
              </a:r>
              <a:endParaRPr sz="1200">
                <a:solidFill>
                  <a:srgbClr val="3F3F3F"/>
                </a:solidFill>
                <a:latin typeface="Arial"/>
                <a:ea typeface="Arial"/>
                <a:cs typeface="Arial"/>
                <a:sym typeface="Arial"/>
              </a:endParaRPr>
            </a:p>
          </p:txBody>
        </p:sp>
        <p:sp>
          <p:nvSpPr>
            <p:cNvPr id="252" name="Google Shape;252;p8"/>
            <p:cNvSpPr/>
            <p:nvPr/>
          </p:nvSpPr>
          <p:spPr>
            <a:xfrm>
              <a:off x="421670" y="3886944"/>
              <a:ext cx="1734772"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grpSp>
        <p:nvGrpSpPr>
          <p:cNvPr id="253" name="Google Shape;253;p8"/>
          <p:cNvGrpSpPr/>
          <p:nvPr/>
        </p:nvGrpSpPr>
        <p:grpSpPr>
          <a:xfrm>
            <a:off x="6980519" y="2969690"/>
            <a:ext cx="1734772" cy="1248833"/>
            <a:chOff x="421670" y="2818111"/>
            <a:chExt cx="1734772" cy="1248833"/>
          </a:xfrm>
        </p:grpSpPr>
        <p:sp>
          <p:nvSpPr>
            <p:cNvPr id="254" name="Google Shape;254;p8"/>
            <p:cNvSpPr txBox="1"/>
            <p:nvPr/>
          </p:nvSpPr>
          <p:spPr>
            <a:xfrm>
              <a:off x="421670" y="2818111"/>
              <a:ext cx="1734772"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rgbClr val="3F3F3F"/>
                  </a:solidFill>
                  <a:latin typeface="Arial"/>
                  <a:ea typeface="Arial"/>
                  <a:cs typeface="Arial"/>
                  <a:sym typeface="Arial"/>
                </a:rPr>
                <a:t>Just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keep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swimming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babyyy!</a:t>
              </a:r>
              <a:endParaRPr sz="1200">
                <a:solidFill>
                  <a:srgbClr val="3F3F3F"/>
                </a:solidFill>
                <a:latin typeface="Arial"/>
                <a:ea typeface="Arial"/>
                <a:cs typeface="Arial"/>
                <a:sym typeface="Arial"/>
              </a:endParaRPr>
            </a:p>
          </p:txBody>
        </p:sp>
        <p:sp>
          <p:nvSpPr>
            <p:cNvPr id="255" name="Google Shape;255;p8"/>
            <p:cNvSpPr/>
            <p:nvPr/>
          </p:nvSpPr>
          <p:spPr>
            <a:xfrm>
              <a:off x="421670" y="3886944"/>
              <a:ext cx="1734772" cy="180000"/>
            </a:xfrm>
            <a:prstGeom prst="rect">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grpSp>
        <p:nvGrpSpPr>
          <p:cNvPr id="256" name="Google Shape;256;p8"/>
          <p:cNvGrpSpPr/>
          <p:nvPr/>
        </p:nvGrpSpPr>
        <p:grpSpPr>
          <a:xfrm>
            <a:off x="5364088" y="1203598"/>
            <a:ext cx="1734772" cy="1255148"/>
            <a:chOff x="2063141" y="1065139"/>
            <a:chExt cx="1734772" cy="1255148"/>
          </a:xfrm>
        </p:grpSpPr>
        <p:sp>
          <p:nvSpPr>
            <p:cNvPr id="257" name="Google Shape;257;p8"/>
            <p:cNvSpPr txBox="1"/>
            <p:nvPr/>
          </p:nvSpPr>
          <p:spPr>
            <a:xfrm>
              <a:off x="2063141" y="1304624"/>
              <a:ext cx="1734772"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200">
                  <a:solidFill>
                    <a:srgbClr val="3F3F3F"/>
                  </a:solidFill>
                  <a:latin typeface="Arial"/>
                  <a:ea typeface="Arial"/>
                  <a:cs typeface="Arial"/>
                  <a:sym typeface="Arial"/>
                </a:rPr>
                <a:t>Consider what you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want to achieve. Use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the SMART goals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model and commit to </a:t>
              </a:r>
              <a:endParaRPr/>
            </a:p>
            <a:p>
              <a:pPr indent="0" lvl="0" marL="0" marR="0" rtl="0" algn="ctr">
                <a:spcBef>
                  <a:spcPts val="0"/>
                </a:spcBef>
                <a:spcAft>
                  <a:spcPts val="0"/>
                </a:spcAft>
                <a:buNone/>
              </a:pPr>
              <a:r>
                <a:rPr lang="en-US" sz="1200">
                  <a:solidFill>
                    <a:srgbClr val="3F3F3F"/>
                  </a:solidFill>
                  <a:latin typeface="Arial"/>
                  <a:ea typeface="Arial"/>
                  <a:cs typeface="Arial"/>
                  <a:sym typeface="Arial"/>
                </a:rPr>
                <a:t>your goal. </a:t>
              </a:r>
              <a:endParaRPr sz="1200">
                <a:solidFill>
                  <a:srgbClr val="3F3F3F"/>
                </a:solidFill>
                <a:latin typeface="Arial"/>
                <a:ea typeface="Arial"/>
                <a:cs typeface="Arial"/>
                <a:sym typeface="Arial"/>
              </a:endParaRPr>
            </a:p>
          </p:txBody>
        </p:sp>
        <p:sp>
          <p:nvSpPr>
            <p:cNvPr id="258" name="Google Shape;258;p8"/>
            <p:cNvSpPr/>
            <p:nvPr/>
          </p:nvSpPr>
          <p:spPr>
            <a:xfrm>
              <a:off x="2063141" y="1065139"/>
              <a:ext cx="1734772" cy="180000"/>
            </a:xfrm>
            <a:prstGeom prst="rect">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3F3F3F"/>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1"/>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GOAL SETTING</a:t>
            </a:r>
            <a:endParaRPr/>
          </a:p>
        </p:txBody>
      </p:sp>
      <p:sp>
        <p:nvSpPr>
          <p:cNvPr id="264" name="Google Shape;264;p11"/>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What is it?</a:t>
            </a:r>
            <a:endParaRPr/>
          </a:p>
        </p:txBody>
      </p:sp>
      <p:sp>
        <p:nvSpPr>
          <p:cNvPr id="265" name="Google Shape;265;p11"/>
          <p:cNvSpPr txBox="1"/>
          <p:nvPr/>
        </p:nvSpPr>
        <p:spPr>
          <a:xfrm>
            <a:off x="827584" y="1347614"/>
            <a:ext cx="7704900" cy="13854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a:solidFill>
                  <a:srgbClr val="3F3F3F"/>
                </a:solidFill>
              </a:rPr>
              <a:t>Goal setting</a:t>
            </a:r>
            <a:endParaRPr/>
          </a:p>
          <a:p>
            <a:pPr indent="-317500" lvl="0" marL="457200" marR="0" rtl="0" algn="just">
              <a:spcBef>
                <a:spcPts val="0"/>
              </a:spcBef>
              <a:spcAft>
                <a:spcPts val="0"/>
              </a:spcAft>
              <a:buClr>
                <a:srgbClr val="3F3F3F"/>
              </a:buClr>
              <a:buSzPts val="1400"/>
              <a:buChar char="●"/>
            </a:pPr>
            <a:r>
              <a:rPr lang="en-US">
                <a:solidFill>
                  <a:srgbClr val="3F3F3F"/>
                </a:solidFill>
              </a:rPr>
              <a:t>is t</a:t>
            </a:r>
            <a:r>
              <a:rPr lang="en-US">
                <a:solidFill>
                  <a:srgbClr val="3F3F3F"/>
                </a:solidFill>
              </a:rPr>
              <a:t>he process of finding out what you want to accomplish, and aiming for it over a certain period</a:t>
            </a:r>
            <a:endParaRPr/>
          </a:p>
          <a:p>
            <a:pPr indent="-317500" lvl="0" marL="457200" marR="0" rtl="0" algn="just">
              <a:spcBef>
                <a:spcPts val="0"/>
              </a:spcBef>
              <a:spcAft>
                <a:spcPts val="0"/>
              </a:spcAft>
              <a:buClr>
                <a:srgbClr val="3F3F3F"/>
              </a:buClr>
              <a:buSzPts val="1400"/>
              <a:buChar char="●"/>
            </a:pPr>
            <a:r>
              <a:rPr lang="en-US">
                <a:solidFill>
                  <a:srgbClr val="3F3F3F"/>
                </a:solidFill>
              </a:rPr>
              <a:t>is a</a:t>
            </a:r>
            <a:r>
              <a:rPr lang="en-US">
                <a:solidFill>
                  <a:srgbClr val="3F3F3F"/>
                </a:solidFill>
              </a:rPr>
              <a:t> strategy that raises productivity and performance</a:t>
            </a:r>
            <a:endParaRPr>
              <a:solidFill>
                <a:srgbClr val="3F3F3F"/>
              </a:solidFill>
            </a:endParaRPr>
          </a:p>
          <a:p>
            <a:pPr indent="-317500" lvl="0" marL="457200" marR="0" rtl="0" algn="just">
              <a:spcBef>
                <a:spcPts val="0"/>
              </a:spcBef>
              <a:spcAft>
                <a:spcPts val="0"/>
              </a:spcAft>
              <a:buClr>
                <a:srgbClr val="3F3F3F"/>
              </a:buClr>
              <a:buSzPts val="1400"/>
              <a:buChar char="●"/>
            </a:pPr>
            <a:r>
              <a:rPr lang="en-US">
                <a:solidFill>
                  <a:srgbClr val="3F3F3F"/>
                </a:solidFill>
              </a:rPr>
              <a:t>guides you away from wishful thinking!</a:t>
            </a:r>
            <a:endParaRPr>
              <a:solidFill>
                <a:srgbClr val="3F3F3F"/>
              </a:solidFill>
            </a:endParaRPr>
          </a:p>
          <a:p>
            <a:pPr indent="-317500" lvl="0" marL="457200" marR="0" rtl="0" algn="just">
              <a:spcBef>
                <a:spcPts val="0"/>
              </a:spcBef>
              <a:spcAft>
                <a:spcPts val="0"/>
              </a:spcAft>
              <a:buClr>
                <a:schemeClr val="hlink"/>
              </a:buClr>
              <a:buSzPts val="1400"/>
              <a:buChar char="●"/>
            </a:pPr>
            <a:r>
              <a:rPr lang="en-US">
                <a:solidFill>
                  <a:schemeClr val="hlink"/>
                </a:solidFill>
              </a:rPr>
              <a:t>goal setting theory and methods can help you to achieve your chosen goal</a:t>
            </a:r>
            <a:endParaRPr>
              <a:solidFill>
                <a:srgbClr val="3F3F3F"/>
              </a:solidFill>
            </a:endParaRPr>
          </a:p>
        </p:txBody>
      </p:sp>
      <p:sp>
        <p:nvSpPr>
          <p:cNvPr id="266" name="Google Shape;266;p11"/>
          <p:cNvSpPr/>
          <p:nvPr/>
        </p:nvSpPr>
        <p:spPr>
          <a:xfrm>
            <a:off x="4283579" y="3184982"/>
            <a:ext cx="792866" cy="800758"/>
          </a:xfrm>
          <a:custGeom>
            <a:rect b="b" l="l" r="r" t="t"/>
            <a:pathLst>
              <a:path extrusionOk="0" h="3234532" w="320841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2"/>
          <p:cNvSpPr/>
          <p:nvPr/>
        </p:nvSpPr>
        <p:spPr>
          <a:xfrm rot="5400000">
            <a:off x="3551985" y="2172250"/>
            <a:ext cx="2736052" cy="1518828"/>
          </a:xfrm>
          <a:prstGeom prst="trapezoid">
            <a:avLst>
              <a:gd fmla="val 72234" name="adj"/>
            </a:avLst>
          </a:prstGeom>
          <a:gradFill>
            <a:gsLst>
              <a:gs pos="0">
                <a:srgbClr val="90DCE2"/>
              </a:gs>
              <a:gs pos="50000">
                <a:srgbClr val="A6E3E7"/>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2" name="Google Shape;272;p12"/>
          <p:cNvSpPr txBox="1"/>
          <p:nvPr>
            <p:ph idx="1" type="body"/>
          </p:nvPr>
        </p:nvSpPr>
        <p:spPr>
          <a:xfrm>
            <a:off x="0" y="123478"/>
            <a:ext cx="91440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800"/>
              <a:buNone/>
            </a:pPr>
            <a:r>
              <a:rPr lang="en-US" sz="2800"/>
              <a:t>The SMART model</a:t>
            </a:r>
            <a:endParaRPr sz="2800"/>
          </a:p>
        </p:txBody>
      </p:sp>
      <p:sp>
        <p:nvSpPr>
          <p:cNvPr id="273" name="Google Shape;273;p12"/>
          <p:cNvSpPr txBox="1"/>
          <p:nvPr>
            <p:ph idx="2" type="body"/>
          </p:nvPr>
        </p:nvSpPr>
        <p:spPr>
          <a:xfrm>
            <a:off x="0" y="699542"/>
            <a:ext cx="9144000" cy="28803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1800"/>
              <a:buNone/>
            </a:pPr>
            <a:r>
              <a:rPr lang="en-US" sz="1800"/>
              <a:t>For goal setting</a:t>
            </a:r>
            <a:endParaRPr/>
          </a:p>
        </p:txBody>
      </p:sp>
      <p:sp>
        <p:nvSpPr>
          <p:cNvPr id="274" name="Google Shape;274;p12"/>
          <p:cNvSpPr/>
          <p:nvPr/>
        </p:nvSpPr>
        <p:spPr>
          <a:xfrm>
            <a:off x="651681" y="1399883"/>
            <a:ext cx="540000" cy="3060017"/>
          </a:xfrm>
          <a:prstGeom prst="roundRect">
            <a:avLst>
              <a:gd fmla="val 50000"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5" name="Google Shape;275;p12"/>
          <p:cNvSpPr/>
          <p:nvPr/>
        </p:nvSpPr>
        <p:spPr>
          <a:xfrm>
            <a:off x="1403648" y="1399883"/>
            <a:ext cx="540000" cy="3060017"/>
          </a:xfrm>
          <a:prstGeom prst="roundRect">
            <a:avLst>
              <a:gd fmla="val 50000" name="adj"/>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6" name="Google Shape;276;p12"/>
          <p:cNvSpPr/>
          <p:nvPr/>
        </p:nvSpPr>
        <p:spPr>
          <a:xfrm>
            <a:off x="2155615" y="1399883"/>
            <a:ext cx="540000" cy="3060017"/>
          </a:xfrm>
          <a:prstGeom prst="roundRect">
            <a:avLst>
              <a:gd fmla="val 50000" name="adj"/>
            </a:avLst>
          </a:prstGeom>
          <a:solidFill>
            <a:srgbClr val="F39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7" name="Google Shape;277;p12"/>
          <p:cNvSpPr/>
          <p:nvPr/>
        </p:nvSpPr>
        <p:spPr>
          <a:xfrm>
            <a:off x="2907582" y="1399883"/>
            <a:ext cx="540000" cy="3060017"/>
          </a:xfrm>
          <a:prstGeom prst="roundRect">
            <a:avLst>
              <a:gd fmla="val 50000" name="adj"/>
            </a:avLst>
          </a:prstGeom>
          <a:solidFill>
            <a:srgbClr val="87B5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78" name="Google Shape;278;p12"/>
          <p:cNvSpPr/>
          <p:nvPr/>
        </p:nvSpPr>
        <p:spPr>
          <a:xfrm>
            <a:off x="3659549" y="1399883"/>
            <a:ext cx="540000" cy="3060017"/>
          </a:xfrm>
          <a:prstGeom prst="roundRect">
            <a:avLst>
              <a:gd fmla="val 50000" name="adj"/>
            </a:avLst>
          </a:prstGeom>
          <a:solidFill>
            <a:srgbClr val="86BD7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86BD70"/>
              </a:solidFill>
              <a:latin typeface="Arial"/>
              <a:ea typeface="Arial"/>
              <a:cs typeface="Arial"/>
              <a:sym typeface="Arial"/>
            </a:endParaRPr>
          </a:p>
        </p:txBody>
      </p:sp>
      <p:sp>
        <p:nvSpPr>
          <p:cNvPr id="279" name="Google Shape;279;p12"/>
          <p:cNvSpPr/>
          <p:nvPr/>
        </p:nvSpPr>
        <p:spPr>
          <a:xfrm>
            <a:off x="5245101" y="2317823"/>
            <a:ext cx="1224136" cy="122413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280" name="Google Shape;280;p12"/>
          <p:cNvGrpSpPr/>
          <p:nvPr/>
        </p:nvGrpSpPr>
        <p:grpSpPr>
          <a:xfrm>
            <a:off x="6588224" y="2419626"/>
            <a:ext cx="2304256" cy="678692"/>
            <a:chOff x="803640" y="3362835"/>
            <a:chExt cx="2059657" cy="678692"/>
          </a:xfrm>
        </p:grpSpPr>
        <p:sp>
          <p:nvSpPr>
            <p:cNvPr id="281" name="Google Shape;281;p12"/>
            <p:cNvSpPr txBox="1"/>
            <p:nvPr/>
          </p:nvSpPr>
          <p:spPr>
            <a:xfrm>
              <a:off x="803640" y="3579862"/>
              <a:ext cx="2059657"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3F3F3F"/>
                  </a:solidFill>
                  <a:latin typeface="Arial"/>
                  <a:ea typeface="Arial"/>
                  <a:cs typeface="Arial"/>
                  <a:sym typeface="Arial"/>
                </a:rPr>
                <a:t>…gets clarified and easier to achieve with the SMART tool</a:t>
              </a:r>
              <a:endParaRPr sz="1200">
                <a:solidFill>
                  <a:srgbClr val="3F3F3F"/>
                </a:solidFill>
                <a:latin typeface="Arial"/>
                <a:ea typeface="Arial"/>
                <a:cs typeface="Arial"/>
                <a:sym typeface="Arial"/>
              </a:endParaRPr>
            </a:p>
          </p:txBody>
        </p:sp>
        <p:sp>
          <p:nvSpPr>
            <p:cNvPr id="282" name="Google Shape;282;p12"/>
            <p:cNvSpPr txBox="1"/>
            <p:nvPr/>
          </p:nvSpPr>
          <p:spPr>
            <a:xfrm>
              <a:off x="803640" y="3362835"/>
              <a:ext cx="2059657"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3F3F3F"/>
                  </a:solidFill>
                  <a:latin typeface="Arial"/>
                  <a:ea typeface="Arial"/>
                  <a:cs typeface="Arial"/>
                  <a:sym typeface="Arial"/>
                </a:rPr>
                <a:t>YOUR GOAL</a:t>
              </a:r>
              <a:endParaRPr b="1" sz="1200">
                <a:solidFill>
                  <a:srgbClr val="3F3F3F"/>
                </a:solidFill>
                <a:latin typeface="Arial"/>
                <a:ea typeface="Arial"/>
                <a:cs typeface="Arial"/>
                <a:sym typeface="Arial"/>
              </a:endParaRPr>
            </a:p>
          </p:txBody>
        </p:sp>
      </p:grpSp>
      <p:sp>
        <p:nvSpPr>
          <p:cNvPr id="283" name="Google Shape;283;p12"/>
          <p:cNvSpPr/>
          <p:nvPr/>
        </p:nvSpPr>
        <p:spPr>
          <a:xfrm>
            <a:off x="690633"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4" name="Google Shape;284;p12"/>
          <p:cNvSpPr/>
          <p:nvPr/>
        </p:nvSpPr>
        <p:spPr>
          <a:xfrm>
            <a:off x="1442600"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5" name="Google Shape;285;p12"/>
          <p:cNvSpPr/>
          <p:nvPr/>
        </p:nvSpPr>
        <p:spPr>
          <a:xfrm>
            <a:off x="2194567"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6" name="Google Shape;286;p12"/>
          <p:cNvSpPr/>
          <p:nvPr/>
        </p:nvSpPr>
        <p:spPr>
          <a:xfrm>
            <a:off x="2946534"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7" name="Google Shape;287;p12"/>
          <p:cNvSpPr/>
          <p:nvPr/>
        </p:nvSpPr>
        <p:spPr>
          <a:xfrm>
            <a:off x="3698501" y="1445644"/>
            <a:ext cx="462096" cy="462096"/>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8" name="Google Shape;288;p12"/>
          <p:cNvSpPr txBox="1"/>
          <p:nvPr/>
        </p:nvSpPr>
        <p:spPr>
          <a:xfrm>
            <a:off x="658962" y="1475862"/>
            <a:ext cx="53352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7B5BA"/>
                </a:solidFill>
                <a:latin typeface="Arial"/>
                <a:ea typeface="Arial"/>
                <a:cs typeface="Arial"/>
                <a:sym typeface="Arial"/>
              </a:rPr>
              <a:t>S</a:t>
            </a:r>
            <a:endParaRPr b="1" sz="2000">
              <a:solidFill>
                <a:srgbClr val="87B5BA"/>
              </a:solidFill>
              <a:latin typeface="Arial"/>
              <a:ea typeface="Arial"/>
              <a:cs typeface="Arial"/>
              <a:sym typeface="Arial"/>
            </a:endParaRPr>
          </a:p>
        </p:txBody>
      </p:sp>
      <p:sp>
        <p:nvSpPr>
          <p:cNvPr id="289" name="Google Shape;289;p12"/>
          <p:cNvSpPr txBox="1"/>
          <p:nvPr/>
        </p:nvSpPr>
        <p:spPr>
          <a:xfrm>
            <a:off x="1410126" y="1474107"/>
            <a:ext cx="53352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6BD70"/>
                </a:solidFill>
                <a:latin typeface="Arial"/>
                <a:ea typeface="Arial"/>
                <a:cs typeface="Arial"/>
                <a:sym typeface="Arial"/>
              </a:rPr>
              <a:t>M</a:t>
            </a:r>
            <a:endParaRPr b="1" sz="2000">
              <a:solidFill>
                <a:srgbClr val="86BD70"/>
              </a:solidFill>
              <a:latin typeface="Arial"/>
              <a:ea typeface="Arial"/>
              <a:cs typeface="Arial"/>
              <a:sym typeface="Arial"/>
            </a:endParaRPr>
          </a:p>
        </p:txBody>
      </p:sp>
      <p:sp>
        <p:nvSpPr>
          <p:cNvPr id="290" name="Google Shape;290;p12"/>
          <p:cNvSpPr txBox="1"/>
          <p:nvPr/>
        </p:nvSpPr>
        <p:spPr>
          <a:xfrm>
            <a:off x="2161290" y="1472352"/>
            <a:ext cx="53352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F39E5A"/>
                </a:solidFill>
                <a:latin typeface="Arial"/>
                <a:ea typeface="Arial"/>
                <a:cs typeface="Arial"/>
                <a:sym typeface="Arial"/>
              </a:rPr>
              <a:t>A</a:t>
            </a:r>
            <a:endParaRPr b="1" sz="2000">
              <a:solidFill>
                <a:srgbClr val="F39E5A"/>
              </a:solidFill>
              <a:latin typeface="Arial"/>
              <a:ea typeface="Arial"/>
              <a:cs typeface="Arial"/>
              <a:sym typeface="Arial"/>
            </a:endParaRPr>
          </a:p>
        </p:txBody>
      </p:sp>
      <p:sp>
        <p:nvSpPr>
          <p:cNvPr id="291" name="Google Shape;291;p12"/>
          <p:cNvSpPr txBox="1"/>
          <p:nvPr/>
        </p:nvSpPr>
        <p:spPr>
          <a:xfrm>
            <a:off x="2912454" y="1470597"/>
            <a:ext cx="53352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7B5BA"/>
                </a:solidFill>
                <a:latin typeface="Arial"/>
                <a:ea typeface="Arial"/>
                <a:cs typeface="Arial"/>
                <a:sym typeface="Arial"/>
              </a:rPr>
              <a:t>R</a:t>
            </a:r>
            <a:endParaRPr b="1" sz="2000">
              <a:solidFill>
                <a:srgbClr val="87B5BA"/>
              </a:solidFill>
              <a:latin typeface="Arial"/>
              <a:ea typeface="Arial"/>
              <a:cs typeface="Arial"/>
              <a:sym typeface="Arial"/>
            </a:endParaRPr>
          </a:p>
        </p:txBody>
      </p:sp>
      <p:sp>
        <p:nvSpPr>
          <p:cNvPr id="292" name="Google Shape;292;p12"/>
          <p:cNvSpPr txBox="1"/>
          <p:nvPr/>
        </p:nvSpPr>
        <p:spPr>
          <a:xfrm>
            <a:off x="3663618" y="1468842"/>
            <a:ext cx="53352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rgbClr val="86BD70"/>
                </a:solidFill>
                <a:latin typeface="Arial"/>
                <a:ea typeface="Arial"/>
                <a:cs typeface="Arial"/>
                <a:sym typeface="Arial"/>
              </a:rPr>
              <a:t>T</a:t>
            </a:r>
            <a:endParaRPr b="1" sz="2000">
              <a:solidFill>
                <a:srgbClr val="86BD70"/>
              </a:solidFill>
              <a:latin typeface="Arial"/>
              <a:ea typeface="Arial"/>
              <a:cs typeface="Arial"/>
              <a:sym typeface="Arial"/>
            </a:endParaRPr>
          </a:p>
        </p:txBody>
      </p:sp>
      <p:sp>
        <p:nvSpPr>
          <p:cNvPr id="293" name="Google Shape;293;p12"/>
          <p:cNvSpPr txBox="1"/>
          <p:nvPr/>
        </p:nvSpPr>
        <p:spPr>
          <a:xfrm rot="-5400000">
            <a:off x="-264216" y="3011307"/>
            <a:ext cx="2371794"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400">
                <a:solidFill>
                  <a:schemeClr val="lt1"/>
                </a:solidFill>
                <a:latin typeface="Arial"/>
                <a:ea typeface="Arial"/>
                <a:cs typeface="Arial"/>
                <a:sym typeface="Arial"/>
              </a:rPr>
              <a:t>Specific</a:t>
            </a:r>
            <a:endParaRPr b="1" sz="1400">
              <a:solidFill>
                <a:schemeClr val="lt1"/>
              </a:solidFill>
              <a:latin typeface="Arial"/>
              <a:ea typeface="Arial"/>
              <a:cs typeface="Arial"/>
              <a:sym typeface="Arial"/>
            </a:endParaRPr>
          </a:p>
        </p:txBody>
      </p:sp>
      <p:sp>
        <p:nvSpPr>
          <p:cNvPr id="294" name="Google Shape;294;p12"/>
          <p:cNvSpPr txBox="1"/>
          <p:nvPr/>
        </p:nvSpPr>
        <p:spPr>
          <a:xfrm rot="-5400000">
            <a:off x="487751" y="3011308"/>
            <a:ext cx="2371794"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400">
                <a:solidFill>
                  <a:schemeClr val="lt1"/>
                </a:solidFill>
                <a:latin typeface="Arial"/>
                <a:ea typeface="Arial"/>
                <a:cs typeface="Arial"/>
                <a:sym typeface="Arial"/>
              </a:rPr>
              <a:t>Measurable</a:t>
            </a:r>
            <a:endParaRPr b="1" sz="1400">
              <a:solidFill>
                <a:schemeClr val="lt1"/>
              </a:solidFill>
              <a:latin typeface="Arial"/>
              <a:ea typeface="Arial"/>
              <a:cs typeface="Arial"/>
              <a:sym typeface="Arial"/>
            </a:endParaRPr>
          </a:p>
        </p:txBody>
      </p:sp>
      <p:sp>
        <p:nvSpPr>
          <p:cNvPr id="295" name="Google Shape;295;p12"/>
          <p:cNvSpPr txBox="1"/>
          <p:nvPr/>
        </p:nvSpPr>
        <p:spPr>
          <a:xfrm rot="-5400000">
            <a:off x="1239718" y="3011309"/>
            <a:ext cx="2371794"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400">
                <a:solidFill>
                  <a:schemeClr val="lt1"/>
                </a:solidFill>
                <a:latin typeface="Arial"/>
                <a:ea typeface="Arial"/>
                <a:cs typeface="Arial"/>
                <a:sym typeface="Arial"/>
              </a:rPr>
              <a:t>Attainable</a:t>
            </a:r>
            <a:endParaRPr b="1" sz="1400">
              <a:solidFill>
                <a:schemeClr val="lt1"/>
              </a:solidFill>
              <a:latin typeface="Arial"/>
              <a:ea typeface="Arial"/>
              <a:cs typeface="Arial"/>
              <a:sym typeface="Arial"/>
            </a:endParaRPr>
          </a:p>
        </p:txBody>
      </p:sp>
      <p:sp>
        <p:nvSpPr>
          <p:cNvPr id="296" name="Google Shape;296;p12"/>
          <p:cNvSpPr txBox="1"/>
          <p:nvPr/>
        </p:nvSpPr>
        <p:spPr>
          <a:xfrm rot="-5400000">
            <a:off x="1991685" y="3011310"/>
            <a:ext cx="2371794"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400">
                <a:solidFill>
                  <a:schemeClr val="lt1"/>
                </a:solidFill>
                <a:latin typeface="Arial"/>
                <a:ea typeface="Arial"/>
                <a:cs typeface="Arial"/>
                <a:sym typeface="Arial"/>
              </a:rPr>
              <a:t>Relevant</a:t>
            </a:r>
            <a:endParaRPr b="1" sz="1400">
              <a:solidFill>
                <a:schemeClr val="lt1"/>
              </a:solidFill>
              <a:latin typeface="Arial"/>
              <a:ea typeface="Arial"/>
              <a:cs typeface="Arial"/>
              <a:sym typeface="Arial"/>
            </a:endParaRPr>
          </a:p>
        </p:txBody>
      </p:sp>
      <p:sp>
        <p:nvSpPr>
          <p:cNvPr id="297" name="Google Shape;297;p12"/>
          <p:cNvSpPr txBox="1"/>
          <p:nvPr/>
        </p:nvSpPr>
        <p:spPr>
          <a:xfrm rot="-5400000">
            <a:off x="2743652" y="3011311"/>
            <a:ext cx="2371794"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US" sz="1400">
                <a:solidFill>
                  <a:schemeClr val="lt1"/>
                </a:solidFill>
                <a:latin typeface="Arial"/>
                <a:ea typeface="Arial"/>
                <a:cs typeface="Arial"/>
                <a:sym typeface="Arial"/>
              </a:rPr>
              <a:t>Time based</a:t>
            </a:r>
            <a:endParaRPr b="1" sz="1400">
              <a:solidFill>
                <a:schemeClr val="lt1"/>
              </a:solidFill>
              <a:latin typeface="Arial"/>
              <a:ea typeface="Arial"/>
              <a:cs typeface="Arial"/>
              <a:sym typeface="Arial"/>
            </a:endParaRPr>
          </a:p>
        </p:txBody>
      </p:sp>
      <p:graphicFrame>
        <p:nvGraphicFramePr>
          <p:cNvPr id="298" name="Google Shape;298;p12"/>
          <p:cNvGraphicFramePr/>
          <p:nvPr/>
        </p:nvGraphicFramePr>
        <p:xfrm>
          <a:off x="5508104" y="2483711"/>
          <a:ext cx="901239" cy="892360"/>
        </p:xfrm>
        <a:graphic>
          <a:graphicData uri="http://schemas.openxmlformats.org/presentationml/2006/ole">
            <mc:AlternateContent>
              <mc:Choice Requires="v">
                <p:oleObj r:id="rId4" imgH="892360" imgW="901239" progId="" spid="_x0000_s1">
                  <p:embed/>
                </p:oleObj>
              </mc:Choice>
              <mc:Fallback>
                <p:oleObj r:id="rId5" imgH="892360" imgW="901239" progId="">
                  <p:embed/>
                  <p:pic>
                    <p:nvPicPr>
                      <p:cNvPr id="298" name="Google Shape;298;p12"/>
                      <p:cNvPicPr preferRelativeResize="0"/>
                      <p:nvPr/>
                    </p:nvPicPr>
                    <p:blipFill rotWithShape="1">
                      <a:blip r:embed="rId6">
                        <a:alphaModFix/>
                      </a:blip>
                      <a:srcRect b="0" l="0" r="0" t="0"/>
                      <a:stretch/>
                    </p:blipFill>
                    <p:spPr>
                      <a:xfrm>
                        <a:off x="5508104" y="2483711"/>
                        <a:ext cx="901239" cy="892360"/>
                      </a:xfrm>
                      <a:prstGeom prst="rect">
                        <a:avLst/>
                      </a:prstGeom>
                      <a:noFill/>
                      <a:ln>
                        <a:noFill/>
                      </a:ln>
                    </p:spPr>
                  </p:pic>
                </p:oleObj>
              </mc:Fallback>
            </mc:AlternateContent>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ection Break Slide Master">
  <a:themeElements>
    <a:clrScheme name="ALLPPT-COLOR-A19">
      <a:dk1>
        <a:srgbClr val="000000"/>
      </a:dk1>
      <a:lt1>
        <a:srgbClr val="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ver and End Slide Master">
  <a:themeElements>
    <a:clrScheme name="ALLPPT-COLOR-A19">
      <a:dk1>
        <a:srgbClr val="000000"/>
      </a:dk1>
      <a:lt1>
        <a:srgbClr val="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ontents Slide Master">
  <a:themeElements>
    <a:clrScheme name="ALLPPT-COLOR-A19">
      <a:dk1>
        <a:srgbClr val="000000"/>
      </a:dk1>
      <a:lt1>
        <a:srgbClr val="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2016-12-05T23:26:54Z</dcterms:created>
  <dc:creator>googleslidesppt.com;allppt.com</dc:creator>
</cp:coreProperties>
</file>