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75"/>
  </p:notesMasterIdLst>
  <p:handoutMasterIdLst>
    <p:handoutMasterId r:id="rId76"/>
  </p:handoutMasterIdLst>
  <p:sldIdLst>
    <p:sldId id="264" r:id="rId7"/>
    <p:sldId id="261" r:id="rId8"/>
    <p:sldId id="274" r:id="rId9"/>
    <p:sldId id="322" r:id="rId10"/>
    <p:sldId id="270" r:id="rId11"/>
    <p:sldId id="300" r:id="rId12"/>
    <p:sldId id="277" r:id="rId13"/>
    <p:sldId id="273" r:id="rId14"/>
    <p:sldId id="325" r:id="rId15"/>
    <p:sldId id="332" r:id="rId16"/>
    <p:sldId id="348" r:id="rId17"/>
    <p:sldId id="333" r:id="rId18"/>
    <p:sldId id="336" r:id="rId19"/>
    <p:sldId id="339" r:id="rId20"/>
    <p:sldId id="334" r:id="rId21"/>
    <p:sldId id="349" r:id="rId22"/>
    <p:sldId id="350" r:id="rId23"/>
    <p:sldId id="351" r:id="rId24"/>
    <p:sldId id="352" r:id="rId25"/>
    <p:sldId id="338" r:id="rId26"/>
    <p:sldId id="353" r:id="rId27"/>
    <p:sldId id="340" r:id="rId28"/>
    <p:sldId id="341" r:id="rId29"/>
    <p:sldId id="371" r:id="rId30"/>
    <p:sldId id="296" r:id="rId31"/>
    <p:sldId id="330" r:id="rId32"/>
    <p:sldId id="376" r:id="rId33"/>
    <p:sldId id="335" r:id="rId34"/>
    <p:sldId id="275" r:id="rId35"/>
    <p:sldId id="327" r:id="rId36"/>
    <p:sldId id="266" r:id="rId37"/>
    <p:sldId id="373" r:id="rId38"/>
    <p:sldId id="374" r:id="rId39"/>
    <p:sldId id="375" r:id="rId40"/>
    <p:sldId id="337" r:id="rId41"/>
    <p:sldId id="276" r:id="rId42"/>
    <p:sldId id="302" r:id="rId43"/>
    <p:sldId id="303" r:id="rId44"/>
    <p:sldId id="342" r:id="rId45"/>
    <p:sldId id="354" r:id="rId46"/>
    <p:sldId id="344" r:id="rId47"/>
    <p:sldId id="355" r:id="rId48"/>
    <p:sldId id="345" r:id="rId49"/>
    <p:sldId id="343" r:id="rId50"/>
    <p:sldId id="346" r:id="rId51"/>
    <p:sldId id="347" r:id="rId52"/>
    <p:sldId id="304" r:id="rId53"/>
    <p:sldId id="316" r:id="rId54"/>
    <p:sldId id="317" r:id="rId55"/>
    <p:sldId id="357" r:id="rId56"/>
    <p:sldId id="359" r:id="rId57"/>
    <p:sldId id="360" r:id="rId58"/>
    <p:sldId id="361" r:id="rId59"/>
    <p:sldId id="362" r:id="rId60"/>
    <p:sldId id="363" r:id="rId61"/>
    <p:sldId id="358" r:id="rId62"/>
    <p:sldId id="364" r:id="rId63"/>
    <p:sldId id="365" r:id="rId64"/>
    <p:sldId id="366" r:id="rId65"/>
    <p:sldId id="367" r:id="rId66"/>
    <p:sldId id="368" r:id="rId67"/>
    <p:sldId id="369" r:id="rId68"/>
    <p:sldId id="370" r:id="rId69"/>
    <p:sldId id="318" r:id="rId70"/>
    <p:sldId id="305" r:id="rId71"/>
    <p:sldId id="314" r:id="rId72"/>
    <p:sldId id="278" r:id="rId73"/>
    <p:sldId id="262" r:id="rId7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C35758-56AF-5523-9E32-902450E020E2}" name="Ingibjörg Benediktsdóttir" initials="IB" userId="S::ingibjorg@hac.is::f2a0bb0b-0a74-44e8-b550-ff7c0c716fe7" providerId="AD"/>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D70"/>
    <a:srgbClr val="F2A40D"/>
    <a:srgbClr val="87B5BA"/>
    <a:srgbClr val="FFFFFF"/>
    <a:srgbClr val="F39E5A"/>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1FFAF-FE74-3F4A-96D2-BF4E2DFD62DC}" v="4" dt="2023-03-02T11:40:29.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2"/>
  </p:normalViewPr>
  <p:slideViewPr>
    <p:cSldViewPr snapToGrid="0">
      <p:cViewPr varScale="1">
        <p:scale>
          <a:sx n="114" d="100"/>
          <a:sy n="114" d="100"/>
        </p:scale>
        <p:origin x="562" y="86"/>
      </p:cViewPr>
      <p:guideLst>
        <p:guide orient="horz" pos="1393"/>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3/14/2023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‹Nº›</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C8DA-9A11-224D-AA48-62511555BDC0}" type="datetimeFigureOut">
              <a:rPr lang="en-GB" smtClean="0"/>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33A7C-CCBA-F94D-85F2-EB4F2333BD3D}" type="slidenum">
              <a:rPr lang="en-GB" smtClean="0"/>
              <a:t>‹Nº›</a:t>
            </a:fld>
            <a:endParaRPr lang="en-GB"/>
          </a:p>
        </p:txBody>
      </p:sp>
    </p:spTree>
    <p:extLst>
      <p:ext uri="{BB962C8B-B14F-4D97-AF65-F5344CB8AC3E}">
        <p14:creationId xmlns:p14="http://schemas.microsoft.com/office/powerpoint/2010/main" val="173026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9</a:t>
            </a:fld>
            <a:endParaRPr lang="en-GB"/>
          </a:p>
        </p:txBody>
      </p:sp>
    </p:spTree>
    <p:extLst>
      <p:ext uri="{BB962C8B-B14F-4D97-AF65-F5344CB8AC3E}">
        <p14:creationId xmlns:p14="http://schemas.microsoft.com/office/powerpoint/2010/main" val="58759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11</a:t>
            </a:fld>
            <a:endParaRPr lang="en-GB"/>
          </a:p>
        </p:txBody>
      </p:sp>
    </p:spTree>
    <p:extLst>
      <p:ext uri="{BB962C8B-B14F-4D97-AF65-F5344CB8AC3E}">
        <p14:creationId xmlns:p14="http://schemas.microsoft.com/office/powerpoint/2010/main" val="174792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18</a:t>
            </a:fld>
            <a:endParaRPr lang="en-GB"/>
          </a:p>
        </p:txBody>
      </p:sp>
    </p:spTree>
    <p:extLst>
      <p:ext uri="{BB962C8B-B14F-4D97-AF65-F5344CB8AC3E}">
        <p14:creationId xmlns:p14="http://schemas.microsoft.com/office/powerpoint/2010/main" val="160359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26</a:t>
            </a:fld>
            <a:endParaRPr lang="en-GB"/>
          </a:p>
        </p:txBody>
      </p:sp>
    </p:spTree>
    <p:extLst>
      <p:ext uri="{BB962C8B-B14F-4D97-AF65-F5344CB8AC3E}">
        <p14:creationId xmlns:p14="http://schemas.microsoft.com/office/powerpoint/2010/main" val="352435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67</a:t>
            </a:fld>
            <a:endParaRPr lang="en-GB"/>
          </a:p>
        </p:txBody>
      </p:sp>
    </p:spTree>
    <p:extLst>
      <p:ext uri="{BB962C8B-B14F-4D97-AF65-F5344CB8AC3E}">
        <p14:creationId xmlns:p14="http://schemas.microsoft.com/office/powerpoint/2010/main" val="875570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a:ea typeface="맑은 고딕" pitchFamily="50" charset="-127"/>
              </a:rPr>
              <a:t>TITLE</a:t>
            </a:r>
            <a:endParaRPr lang="en-US" altLang="ko-KR"/>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a:t>INSERT THE TITLE </a:t>
            </a:r>
          </a:p>
          <a:p>
            <a:pPr>
              <a:spcBef>
                <a:spcPts val="0"/>
              </a:spcBef>
              <a:defRPr/>
            </a:pPr>
            <a:r>
              <a:rPr lang="en-US" altLang="ko-KR" b="1"/>
              <a:t>OF YOUR PRESENTATION HERE</a:t>
            </a:r>
            <a:endParaRPr lang="en-US" altLang="ko-KR"/>
          </a:p>
        </p:txBody>
      </p:sp>
      <p:pic>
        <p:nvPicPr>
          <p:cNvPr id="5" name="image2.png"/>
          <p:cNvPicPr/>
          <p:nvPr userDrawn="1"/>
        </p:nvPicPr>
        <p:blipFill>
          <a:blip r:embed="rId3" cstate="email">
            <a:extLst>
              <a:ext uri="{28A0092B-C50C-407E-A947-70E740481C1C}">
                <a14:useLocalDpi xmlns:a14="http://schemas.microsoft.com/office/drawing/2010/main"/>
              </a:ext>
            </a:extLst>
          </a:blip>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a:t>Insert the title of your subtitle Here</a:t>
            </a:r>
          </a:p>
        </p:txBody>
      </p:sp>
      <p:pic>
        <p:nvPicPr>
          <p:cNvPr id="9" name="image2.png"/>
          <p:cNvPicPr/>
          <p:nvPr userDrawn="1"/>
        </p:nvPicPr>
        <p:blipFill>
          <a:blip r:embed="rId2" cstate="email">
            <a:extLst>
              <a:ext uri="{28A0092B-C50C-407E-A947-70E740481C1C}">
                <a14:useLocalDpi xmlns:a14="http://schemas.microsoft.com/office/drawing/2010/main"/>
              </a:ext>
            </a:extLst>
          </a:blip>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7" name="Objeto 6"/>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tinkercad.co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video" Target="https://www.youtube.com/embed/hrQ8sFfAnyA?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video" Target="https://www.youtube.com/embed/8xgbimBhjMc?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meshmixer.com/" TargetMode="External"/><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video" Target="https://www.youtube.com/embed/5m9SG9C_lUo?feature=oembe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olidprofessor.com/tutorials/meshmixer" TargetMode="External"/><Relationship Id="rId2" Type="http://schemas.openxmlformats.org/officeDocument/2006/relationships/hyperlink" Target="https://all3dp.com/2/meshmixer-tutorial-easy-steps-beginners/" TargetMode="Externa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hyperlink" Target="https://www.youtube.com/playlist?list=PLu8TYSQ5jCFjdQBHsLoybhdKXOTmpTRlb"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inkscape.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3275856" y="2770681"/>
            <a:ext cx="3466438" cy="1080121"/>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s-ES" dirty="0">
                <a:solidFill>
                  <a:schemeClr val="tx1"/>
                </a:solidFill>
                <a:ea typeface="+mj-lt"/>
                <a:cs typeface="+mj-lt"/>
              </a:rPr>
              <a:t>2D and 3D</a:t>
            </a:r>
          </a:p>
          <a:p>
            <a:pPr>
              <a:spcBef>
                <a:spcPts val="0"/>
              </a:spcBef>
            </a:pPr>
            <a:r>
              <a:rPr lang="es-ES" altLang="ko-KR" dirty="0" err="1">
                <a:solidFill>
                  <a:schemeClr val="tx1"/>
                </a:solidFill>
                <a:ea typeface="+mj-lt"/>
                <a:cs typeface="+mj-lt"/>
              </a:rPr>
              <a:t>Design</a:t>
            </a:r>
            <a:endParaRPr lang="es-ES" altLang="ko-KR" dirty="0">
              <a:solidFill>
                <a:schemeClr val="tx1"/>
              </a:solidFill>
              <a:ea typeface="맑은 고딕"/>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2386466" y="3822128"/>
            <a:ext cx="4355828" cy="488816"/>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b="1">
                <a:solidFill>
                  <a:schemeClr val="tx1"/>
                </a:solidFill>
                <a:cs typeface="Arial"/>
              </a:rPr>
              <a:t>By: HAC</a:t>
            </a:r>
            <a:endParaRPr lang="en-US" altLang="ko-KR">
              <a:solidFill>
                <a:schemeClr val="tx1"/>
              </a:solidFill>
              <a:cs typeface="Aria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Get to know Inscape</a:t>
            </a:r>
            <a:endParaRPr lang="ko-KR" altLang="en-US" sz="2800"/>
          </a:p>
        </p:txBody>
      </p:sp>
      <p:sp>
        <p:nvSpPr>
          <p:cNvPr id="6" name="Freeform 5"/>
          <p:cNvSpPr/>
          <p:nvPr/>
        </p:nvSpPr>
        <p:spPr>
          <a:xfrm>
            <a:off x="4406230" y="1431572"/>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solidFill>
                <a:schemeClr val="bg1"/>
              </a:solidFill>
            </a:endParaRPr>
          </a:p>
        </p:txBody>
      </p:sp>
      <p:sp>
        <p:nvSpPr>
          <p:cNvPr id="8" name="Freeform 7"/>
          <p:cNvSpPr/>
          <p:nvPr/>
        </p:nvSpPr>
        <p:spPr>
          <a:xfrm>
            <a:off x="4868600" y="2834144"/>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4" name="Freeform 13"/>
          <p:cNvSpPr/>
          <p:nvPr/>
        </p:nvSpPr>
        <p:spPr>
          <a:xfrm>
            <a:off x="2720005" y="1104910"/>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8" name="Rectangle 9"/>
          <p:cNvSpPr/>
          <p:nvPr/>
        </p:nvSpPr>
        <p:spPr>
          <a:xfrm flipH="1">
            <a:off x="3054078" y="1446017"/>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p:cNvSpPr>
            <a:spLocks noChangeAspect="1"/>
          </p:cNvSpPr>
          <p:nvPr/>
        </p:nvSpPr>
        <p:spPr>
          <a:xfrm>
            <a:off x="5185077" y="3125188"/>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3" name="Group 22"/>
          <p:cNvGrpSpPr/>
          <p:nvPr/>
        </p:nvGrpSpPr>
        <p:grpSpPr>
          <a:xfrm>
            <a:off x="-11571" y="1292849"/>
            <a:ext cx="2791003" cy="863358"/>
            <a:chOff x="389180" y="3362835"/>
            <a:chExt cx="2474117" cy="863358"/>
          </a:xfrm>
        </p:grpSpPr>
        <p:sp>
          <p:nvSpPr>
            <p:cNvPr id="24" name="TextBox 23"/>
            <p:cNvSpPr txBox="1"/>
            <p:nvPr/>
          </p:nvSpPr>
          <p:spPr>
            <a:xfrm>
              <a:off x="803640" y="3579862"/>
              <a:ext cx="2059657"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There are many shortcuts, commands you can learn as you go along.    </a:t>
              </a: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389180" y="3362835"/>
              <a:ext cx="2474117" cy="276999"/>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 Keyboard Shortcuts for Inkscape </a:t>
              </a:r>
              <a:endParaRPr lang="ko-KR" altLang="en-US" sz="1200" b="1">
                <a:solidFill>
                  <a:schemeClr val="tx1">
                    <a:lumMod val="75000"/>
                    <a:lumOff val="25000"/>
                  </a:schemeClr>
                </a:solidFill>
                <a:cs typeface="Arial" pitchFamily="34" charset="0"/>
              </a:endParaRPr>
            </a:p>
          </p:txBody>
        </p:sp>
      </p:grpSp>
      <p:grpSp>
        <p:nvGrpSpPr>
          <p:cNvPr id="26" name="Group 25"/>
          <p:cNvGrpSpPr/>
          <p:nvPr/>
        </p:nvGrpSpPr>
        <p:grpSpPr>
          <a:xfrm>
            <a:off x="5452900" y="1602691"/>
            <a:ext cx="3379382" cy="494026"/>
            <a:chOff x="803640" y="3362835"/>
            <a:chExt cx="2059657" cy="494026"/>
          </a:xfrm>
        </p:grpSpPr>
        <p:sp>
          <p:nvSpPr>
            <p:cNvPr id="27" name="TextBox 26"/>
            <p:cNvSpPr txBox="1"/>
            <p:nvPr/>
          </p:nvSpPr>
          <p:spPr>
            <a:xfrm>
              <a:off x="803640" y="3579862"/>
              <a:ext cx="2059657" cy="276999"/>
            </a:xfrm>
            <a:prstGeom prst="rect">
              <a:avLst/>
            </a:prstGeom>
            <a:noFill/>
          </p:spPr>
          <p:txBody>
            <a:bodyPr wrap="square" rtlCol="0">
              <a:spAutoFit/>
            </a:bodyPr>
            <a:lstStyle/>
            <a:p>
              <a:r>
                <a:rPr lang="en-GB" altLang="ko-KR" sz="1200">
                  <a:solidFill>
                    <a:schemeClr val="tx1">
                      <a:lumMod val="75000"/>
                      <a:lumOff val="25000"/>
                    </a:schemeClr>
                  </a:solidFill>
                  <a:cs typeface="Arial" pitchFamily="34" charset="0"/>
                </a:rPr>
                <a:t>Take one step at the time.</a:t>
              </a:r>
              <a:endParaRPr lang="ko-KR" altLang="en-US" sz="1200">
                <a:solidFill>
                  <a:schemeClr val="tx1">
                    <a:lumMod val="75000"/>
                    <a:lumOff val="25000"/>
                  </a:schemeClr>
                </a:solidFill>
                <a:cs typeface="Arial" pitchFamily="34" charset="0"/>
              </a:endParaRPr>
            </a:p>
          </p:txBody>
        </p:sp>
        <p:sp>
          <p:nvSpPr>
            <p:cNvPr id="28" name="TextBox 27"/>
            <p:cNvSpPr txBox="1"/>
            <p:nvPr/>
          </p:nvSpPr>
          <p:spPr>
            <a:xfrm>
              <a:off x="803640" y="3362835"/>
              <a:ext cx="2059657" cy="276999"/>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This software has many possibilities. </a:t>
              </a:r>
              <a:endParaRPr lang="ko-KR" altLang="en-US" sz="1200" b="1">
                <a:solidFill>
                  <a:schemeClr val="tx1">
                    <a:lumMod val="75000"/>
                    <a:lumOff val="25000"/>
                  </a:schemeClr>
                </a:solidFill>
                <a:cs typeface="Arial" pitchFamily="34" charset="0"/>
              </a:endParaRPr>
            </a:p>
          </p:txBody>
        </p:sp>
      </p:grpSp>
      <p:grpSp>
        <p:nvGrpSpPr>
          <p:cNvPr id="29" name="Group 28"/>
          <p:cNvGrpSpPr/>
          <p:nvPr/>
        </p:nvGrpSpPr>
        <p:grpSpPr>
          <a:xfrm>
            <a:off x="6368899" y="2047738"/>
            <a:ext cx="2323459" cy="494026"/>
            <a:chOff x="803640" y="3362835"/>
            <a:chExt cx="2059657" cy="494026"/>
          </a:xfrm>
        </p:grpSpPr>
        <p:sp>
          <p:nvSpPr>
            <p:cNvPr id="30" name="TextBox 29"/>
            <p:cNvSpPr txBox="1"/>
            <p:nvPr/>
          </p:nvSpPr>
          <p:spPr>
            <a:xfrm>
              <a:off x="803640" y="3579862"/>
              <a:ext cx="2059657" cy="276999"/>
            </a:xfrm>
            <a:prstGeom prst="rect">
              <a:avLst/>
            </a:prstGeom>
            <a:noFill/>
          </p:spPr>
          <p:txBody>
            <a:bodyPr wrap="square" rtlCol="0">
              <a:spAutoFit/>
            </a:bodyPr>
            <a:lstStyle/>
            <a:p>
              <a:endParaRPr lang="ko-KR" altLang="en-US" sz="1200">
                <a:solidFill>
                  <a:schemeClr val="tx1">
                    <a:lumMod val="75000"/>
                    <a:lumOff val="25000"/>
                  </a:schemeClr>
                </a:solidFill>
                <a:cs typeface="Arial" pitchFamily="34" charset="0"/>
              </a:endParaRPr>
            </a:p>
          </p:txBody>
        </p:sp>
        <p:sp>
          <p:nvSpPr>
            <p:cNvPr id="31" name="TextBox 30"/>
            <p:cNvSpPr txBox="1"/>
            <p:nvPr/>
          </p:nvSpPr>
          <p:spPr>
            <a:xfrm>
              <a:off x="803640" y="3362835"/>
              <a:ext cx="2059657" cy="276999"/>
            </a:xfrm>
            <a:prstGeom prst="rect">
              <a:avLst/>
            </a:prstGeom>
            <a:noFill/>
          </p:spPr>
          <p:txBody>
            <a:bodyPr wrap="square" rtlCol="0">
              <a:spAutoFit/>
            </a:bodyPr>
            <a:lstStyle/>
            <a:p>
              <a:endParaRPr lang="ko-KR" altLang="en-US" sz="1200" b="1">
                <a:solidFill>
                  <a:schemeClr val="tx1">
                    <a:lumMod val="75000"/>
                    <a:lumOff val="25000"/>
                  </a:schemeClr>
                </a:solidFill>
                <a:cs typeface="Arial" pitchFamily="34" charset="0"/>
              </a:endParaRPr>
            </a:p>
          </p:txBody>
        </p:sp>
      </p:grpSp>
      <p:grpSp>
        <p:nvGrpSpPr>
          <p:cNvPr id="32" name="Group 31"/>
          <p:cNvGrpSpPr/>
          <p:nvPr/>
        </p:nvGrpSpPr>
        <p:grpSpPr>
          <a:xfrm>
            <a:off x="5870865" y="3199511"/>
            <a:ext cx="2445551" cy="1366024"/>
            <a:chOff x="793940" y="3044835"/>
            <a:chExt cx="2069357" cy="1366024"/>
          </a:xfrm>
        </p:grpSpPr>
        <p:sp>
          <p:nvSpPr>
            <p:cNvPr id="33" name="TextBox 32"/>
            <p:cNvSpPr txBox="1"/>
            <p:nvPr/>
          </p:nvSpPr>
          <p:spPr>
            <a:xfrm>
              <a:off x="803640" y="3579862"/>
              <a:ext cx="2059657" cy="830997"/>
            </a:xfrm>
            <a:prstGeom prst="rect">
              <a:avLst/>
            </a:prstGeom>
            <a:noFill/>
          </p:spPr>
          <p:txBody>
            <a:bodyPr wrap="square" rtlCol="0">
              <a:spAutoFit/>
            </a:bodyPr>
            <a:lstStyle/>
            <a:p>
              <a:r>
                <a:rPr lang="en-GB" sz="1200" b="0" i="0" u="none" strike="noStrike">
                  <a:solidFill>
                    <a:srgbClr val="404040"/>
                  </a:solidFill>
                  <a:effectLst/>
                  <a:latin typeface="Ubuntu" panose="020B0504030602030204" pitchFamily="34" charset="0"/>
                </a:rPr>
                <a:t>Soon you will develop your own habits and preferences for </a:t>
              </a:r>
              <a:br>
                <a:rPr lang="en-GB" sz="1200" b="0" i="0" u="none" strike="noStrike">
                  <a:solidFill>
                    <a:srgbClr val="404040"/>
                  </a:solidFill>
                  <a:effectLst/>
                  <a:latin typeface="Ubuntu" panose="020B0504030602030204" pitchFamily="34" charset="0"/>
                </a:rPr>
              </a:br>
              <a:r>
                <a:rPr lang="en-GB" sz="1200" b="0" i="0" u="none" strike="noStrike">
                  <a:solidFill>
                    <a:srgbClr val="404040"/>
                  </a:solidFill>
                  <a:effectLst/>
                  <a:latin typeface="Ubuntu" panose="020B0504030602030204" pitchFamily="34" charset="0"/>
                </a:rPr>
                <a:t>drawing with Inkscape. </a:t>
              </a:r>
              <a:endParaRPr lang="en-GB" sz="1200"/>
            </a:p>
            <a:p>
              <a:endParaRPr lang="ko-KR" altLang="en-US" sz="1200">
                <a:solidFill>
                  <a:schemeClr val="tx1">
                    <a:lumMod val="75000"/>
                    <a:lumOff val="25000"/>
                  </a:schemeClr>
                </a:solidFill>
                <a:cs typeface="Arial" pitchFamily="34" charset="0"/>
              </a:endParaRPr>
            </a:p>
          </p:txBody>
        </p:sp>
        <p:sp>
          <p:nvSpPr>
            <p:cNvPr id="34" name="TextBox 33"/>
            <p:cNvSpPr txBox="1"/>
            <p:nvPr/>
          </p:nvSpPr>
          <p:spPr>
            <a:xfrm>
              <a:off x="793940" y="3044835"/>
              <a:ext cx="2059657" cy="830997"/>
            </a:xfrm>
            <a:prstGeom prst="rect">
              <a:avLst/>
            </a:prstGeom>
            <a:noFill/>
          </p:spPr>
          <p:txBody>
            <a:bodyPr wrap="square" rtlCol="0">
              <a:spAutoFit/>
            </a:bodyPr>
            <a:lstStyle/>
            <a:p>
              <a:r>
                <a:rPr lang="en-GB" altLang="ko-KR" sz="1200" b="1">
                  <a:solidFill>
                    <a:schemeClr val="tx1">
                      <a:lumMod val="75000"/>
                      <a:lumOff val="25000"/>
                    </a:schemeClr>
                  </a:solidFill>
                  <a:cs typeface="Arial" pitchFamily="34" charset="0"/>
                </a:rPr>
                <a:t>Often there are more than one ways to achieve the same result. </a:t>
              </a:r>
            </a:p>
            <a:p>
              <a:endParaRPr lang="ko-KR" altLang="en-US" sz="1200" b="1">
                <a:solidFill>
                  <a:schemeClr val="tx1">
                    <a:lumMod val="75000"/>
                    <a:lumOff val="25000"/>
                  </a:schemeClr>
                </a:solidFill>
                <a:cs typeface="Arial" pitchFamily="34" charset="0"/>
              </a:endParaRPr>
            </a:p>
          </p:txBody>
        </p:sp>
      </p:grpSp>
      <p:sp>
        <p:nvSpPr>
          <p:cNvPr id="16" name="Rounded Rectangle 20">
            <a:extLst>
              <a:ext uri="{FF2B5EF4-FFF2-40B4-BE49-F238E27FC236}">
                <a16:creationId xmlns:a16="http://schemas.microsoft.com/office/drawing/2014/main" id="{92A0FE0A-E5E4-9C53-97A7-3D0BCE008F61}"/>
              </a:ext>
            </a:extLst>
          </p:cNvPr>
          <p:cNvSpPr>
            <a:spLocks noChangeAspect="1"/>
          </p:cNvSpPr>
          <p:nvPr/>
        </p:nvSpPr>
        <p:spPr>
          <a:xfrm rot="2160000">
            <a:off x="4734808" y="1746972"/>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nvGrpSpPr>
          <p:cNvPr id="4" name="Group 3">
            <a:extLst>
              <a:ext uri="{FF2B5EF4-FFF2-40B4-BE49-F238E27FC236}">
                <a16:creationId xmlns:a16="http://schemas.microsoft.com/office/drawing/2014/main" id="{DC5F35E9-8397-BC06-D2AB-68AAE5D817C6}"/>
              </a:ext>
            </a:extLst>
          </p:cNvPr>
          <p:cNvGrpSpPr/>
          <p:nvPr/>
        </p:nvGrpSpPr>
        <p:grpSpPr>
          <a:xfrm>
            <a:off x="400789" y="2986688"/>
            <a:ext cx="2791003" cy="870379"/>
            <a:chOff x="551136" y="4765775"/>
            <a:chExt cx="2474117" cy="870379"/>
          </a:xfrm>
        </p:grpSpPr>
        <p:sp>
          <p:nvSpPr>
            <p:cNvPr id="5" name="TextBox 4">
              <a:extLst>
                <a:ext uri="{FF2B5EF4-FFF2-40B4-BE49-F238E27FC236}">
                  <a16:creationId xmlns:a16="http://schemas.microsoft.com/office/drawing/2014/main" id="{1FF37AA5-556C-D824-1B32-8632E0490324}"/>
                </a:ext>
              </a:extLst>
            </p:cNvPr>
            <p:cNvSpPr txBox="1"/>
            <p:nvPr/>
          </p:nvSpPr>
          <p:spPr>
            <a:xfrm>
              <a:off x="912007" y="5174489"/>
              <a:ext cx="2059657" cy="461665"/>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Try them as we go along and then check out our quests.    </a:t>
              </a:r>
              <a:endParaRPr lang="ko-KR" altLang="en-US" sz="120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68B3A029-7C8F-6BDB-8001-F615344F29AD}"/>
                </a:ext>
              </a:extLst>
            </p:cNvPr>
            <p:cNvSpPr txBox="1"/>
            <p:nvPr/>
          </p:nvSpPr>
          <p:spPr>
            <a:xfrm>
              <a:off x="551136" y="4765775"/>
              <a:ext cx="2474117" cy="461665"/>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 First lets get an overview of the software and its basics</a:t>
              </a:r>
              <a:endParaRPr lang="ko-KR" altLang="en-US" sz="1200" b="1">
                <a:solidFill>
                  <a:schemeClr val="tx1">
                    <a:lumMod val="75000"/>
                    <a:lumOff val="25000"/>
                  </a:schemeClr>
                </a:solidFill>
                <a:cs typeface="Arial" pitchFamily="34" charset="0"/>
              </a:endParaRPr>
            </a:p>
          </p:txBody>
        </p:sp>
      </p:grpSp>
      <p:sp>
        <p:nvSpPr>
          <p:cNvPr id="9" name="Freeform 8">
            <a:extLst>
              <a:ext uri="{FF2B5EF4-FFF2-40B4-BE49-F238E27FC236}">
                <a16:creationId xmlns:a16="http://schemas.microsoft.com/office/drawing/2014/main" id="{6DC8B75B-4328-69D1-8A96-BC98FC1CCF3B}"/>
              </a:ext>
            </a:extLst>
          </p:cNvPr>
          <p:cNvSpPr/>
          <p:nvPr/>
        </p:nvSpPr>
        <p:spPr>
          <a:xfrm>
            <a:off x="3131340" y="2722119"/>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solidFill>
                <a:schemeClr val="bg1"/>
              </a:solidFill>
            </a:endParaRPr>
          </a:p>
        </p:txBody>
      </p:sp>
      <p:sp>
        <p:nvSpPr>
          <p:cNvPr id="10" name="Donut 8">
            <a:extLst>
              <a:ext uri="{FF2B5EF4-FFF2-40B4-BE49-F238E27FC236}">
                <a16:creationId xmlns:a16="http://schemas.microsoft.com/office/drawing/2014/main" id="{61A025DA-A996-B21F-F379-AB9B4E4362BF}"/>
              </a:ext>
            </a:extLst>
          </p:cNvPr>
          <p:cNvSpPr/>
          <p:nvPr/>
        </p:nvSpPr>
        <p:spPr>
          <a:xfrm>
            <a:off x="3456034" y="301347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11993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0278BA-91F9-D2F8-9A16-A5B002975DF0}"/>
              </a:ext>
            </a:extLst>
          </p:cNvPr>
          <p:cNvSpPr/>
          <p:nvPr/>
        </p:nvSpPr>
        <p:spPr>
          <a:xfrm>
            <a:off x="6768616" y="4552940"/>
            <a:ext cx="1140108" cy="43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Graphical user interface, text, application&#10;&#10;Description automatically generated">
            <a:extLst>
              <a:ext uri="{FF2B5EF4-FFF2-40B4-BE49-F238E27FC236}">
                <a16:creationId xmlns:a16="http://schemas.microsoft.com/office/drawing/2014/main" id="{BDEC104D-723A-3F6F-49B8-3F8B636E8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 y="123478"/>
            <a:ext cx="6768753" cy="4896544"/>
          </a:xfrm>
          <a:prstGeom prst="rect">
            <a:avLst/>
          </a:prstGeom>
        </p:spPr>
      </p:pic>
      <p:sp>
        <p:nvSpPr>
          <p:cNvPr id="2" name="TextBox 1">
            <a:extLst>
              <a:ext uri="{FF2B5EF4-FFF2-40B4-BE49-F238E27FC236}">
                <a16:creationId xmlns:a16="http://schemas.microsoft.com/office/drawing/2014/main" id="{D2D130D8-B6F3-E1DC-7BD7-2F32BB40D5CF}"/>
              </a:ext>
            </a:extLst>
          </p:cNvPr>
          <p:cNvSpPr txBox="1"/>
          <p:nvPr/>
        </p:nvSpPr>
        <p:spPr>
          <a:xfrm>
            <a:off x="6876256" y="479549"/>
            <a:ext cx="1944216" cy="4708981"/>
          </a:xfrm>
          <a:prstGeom prst="rect">
            <a:avLst/>
          </a:prstGeom>
          <a:noFill/>
        </p:spPr>
        <p:txBody>
          <a:bodyPr wrap="square" rtlCol="0">
            <a:spAutoFit/>
          </a:bodyPr>
          <a:lstStyle/>
          <a:p>
            <a:pPr latinLnBrk="0" hangingPunct="0"/>
            <a:r>
              <a:rPr lang="en-GB" sz="1200" b="1" dirty="0">
                <a:solidFill>
                  <a:srgbClr val="404040"/>
                </a:solidFill>
              </a:rPr>
              <a:t>M</a:t>
            </a:r>
            <a:r>
              <a:rPr lang="en-GB" sz="1200" b="1" i="0" u="none" strike="noStrike" dirty="0">
                <a:solidFill>
                  <a:srgbClr val="404040"/>
                </a:solidFill>
                <a:effectLst/>
              </a:rPr>
              <a:t>enu bar: </a:t>
            </a:r>
            <a:r>
              <a:rPr lang="en-GB" sz="1200" b="0" i="0" u="none" strike="noStrike" dirty="0">
                <a:solidFill>
                  <a:srgbClr val="404040"/>
                </a:solidFill>
                <a:effectLst/>
              </a:rPr>
              <a:t>along the top, general menu options</a:t>
            </a:r>
          </a:p>
          <a:p>
            <a:pPr latinLnBrk="0" hangingPunct="0"/>
            <a:endParaRPr lang="en-GB" sz="1200" b="0" i="0" u="none" strike="noStrike" dirty="0">
              <a:solidFill>
                <a:srgbClr val="404040"/>
              </a:solidFill>
              <a:effectLst/>
            </a:endParaRPr>
          </a:p>
          <a:p>
            <a:pPr latinLnBrk="0" hangingPunct="0"/>
            <a:r>
              <a:rPr lang="en-GB" sz="1200" b="1" i="0" u="none" strike="noStrike" dirty="0">
                <a:solidFill>
                  <a:srgbClr val="404040"/>
                </a:solidFill>
                <a:effectLst/>
              </a:rPr>
              <a:t>Commands bar:</a:t>
            </a:r>
            <a:r>
              <a:rPr lang="en-GB" sz="1200" b="0" i="0" u="none" strike="noStrike" dirty="0">
                <a:solidFill>
                  <a:srgbClr val="404040"/>
                </a:solidFill>
                <a:effectLst/>
              </a:rPr>
              <a:t> quick access to common commands</a:t>
            </a:r>
            <a:r>
              <a:rPr lang="en-GB" sz="1200" dirty="0">
                <a:solidFill>
                  <a:srgbClr val="404040"/>
                </a:solidFill>
              </a:rPr>
              <a:t>. </a:t>
            </a:r>
          </a:p>
          <a:p>
            <a:pPr latinLnBrk="0" hangingPunct="0"/>
            <a:endParaRPr lang="en-GB" sz="1200" b="1" dirty="0">
              <a:solidFill>
                <a:srgbClr val="404040"/>
              </a:solidFill>
            </a:endParaRPr>
          </a:p>
          <a:p>
            <a:pPr latinLnBrk="0" hangingPunct="0"/>
            <a:r>
              <a:rPr lang="en-GB" sz="1200" b="1" dirty="0">
                <a:solidFill>
                  <a:srgbClr val="404040"/>
                </a:solidFill>
              </a:rPr>
              <a:t>T</a:t>
            </a:r>
            <a:r>
              <a:rPr lang="en-GB" sz="1200" b="1" i="0" u="none" strike="noStrike" dirty="0">
                <a:solidFill>
                  <a:srgbClr val="404040"/>
                </a:solidFill>
                <a:effectLst/>
              </a:rPr>
              <a:t>oolbox:</a:t>
            </a:r>
            <a:r>
              <a:rPr lang="en-GB" sz="1200" dirty="0">
                <a:solidFill>
                  <a:srgbClr val="404040"/>
                </a:solidFill>
              </a:rPr>
              <a:t> </a:t>
            </a:r>
            <a:r>
              <a:rPr lang="en-GB" sz="1200" b="0" i="0" u="none" strike="noStrike" dirty="0">
                <a:solidFill>
                  <a:srgbClr val="404040"/>
                </a:solidFill>
                <a:effectLst/>
              </a:rPr>
              <a:t>on the left, main drawing tools. Only one tool can be used at once.</a:t>
            </a:r>
          </a:p>
          <a:p>
            <a:pPr latinLnBrk="0" hangingPunct="0"/>
            <a:endParaRPr lang="en-GB" sz="1200" b="0" i="0" u="none" strike="noStrike" dirty="0">
              <a:solidFill>
                <a:srgbClr val="404040"/>
              </a:solidFill>
              <a:effectLst/>
            </a:endParaRPr>
          </a:p>
          <a:p>
            <a:pPr latinLnBrk="0" hangingPunct="0"/>
            <a:r>
              <a:rPr lang="en-GB" sz="1200" b="1" i="0" u="none" strike="noStrike" dirty="0">
                <a:solidFill>
                  <a:srgbClr val="404040"/>
                </a:solidFill>
                <a:effectLst/>
              </a:rPr>
              <a:t>Tool controls bar</a:t>
            </a:r>
            <a:r>
              <a:rPr lang="en-GB" sz="1200" b="0" i="0" u="none" strike="noStrike" dirty="0">
                <a:solidFill>
                  <a:srgbClr val="404040"/>
                </a:solidFill>
                <a:effectLst/>
              </a:rPr>
              <a:t> just below to adjust the currently selected tool</a:t>
            </a:r>
          </a:p>
          <a:p>
            <a:pPr latinLnBrk="0" hangingPunct="0"/>
            <a:endParaRPr lang="en-GB" sz="1200" b="0" i="0" u="none" strike="noStrike" dirty="0">
              <a:solidFill>
                <a:srgbClr val="404040"/>
              </a:solidFill>
              <a:effectLst/>
            </a:endParaRPr>
          </a:p>
          <a:p>
            <a:pPr latinLnBrk="0" hangingPunct="0"/>
            <a:r>
              <a:rPr lang="en-GB" sz="1200" b="1" dirty="0">
                <a:solidFill>
                  <a:srgbClr val="404040"/>
                </a:solidFill>
              </a:rPr>
              <a:t>C</a:t>
            </a:r>
            <a:r>
              <a:rPr lang="en-GB" sz="1200" b="1" i="0" u="none" strike="noStrike" dirty="0">
                <a:solidFill>
                  <a:srgbClr val="404040"/>
                </a:solidFill>
                <a:effectLst/>
              </a:rPr>
              <a:t>anvas : </a:t>
            </a:r>
            <a:r>
              <a:rPr lang="en-GB" sz="1200" dirty="0">
                <a:solidFill>
                  <a:srgbClr val="404040"/>
                </a:solidFill>
              </a:rPr>
              <a:t>t</a:t>
            </a:r>
            <a:r>
              <a:rPr lang="en-GB" sz="1200" b="0" i="0" u="none" strike="noStrike" dirty="0">
                <a:solidFill>
                  <a:srgbClr val="404040"/>
                </a:solidFill>
                <a:effectLst/>
              </a:rPr>
              <a:t>he large blank area where the image is edited.</a:t>
            </a:r>
          </a:p>
          <a:p>
            <a:pPr latinLnBrk="0" hangingPunct="0"/>
            <a:endParaRPr lang="en-GB" sz="1200" b="0" i="0" u="none" strike="noStrike" dirty="0">
              <a:solidFill>
                <a:srgbClr val="404040"/>
              </a:solidFill>
              <a:effectLst/>
            </a:endParaRPr>
          </a:p>
          <a:p>
            <a:pPr latinLnBrk="0" hangingPunct="0"/>
            <a:r>
              <a:rPr lang="en-GB" sz="1200" b="1" dirty="0">
                <a:solidFill>
                  <a:srgbClr val="404040"/>
                </a:solidFill>
              </a:rPr>
              <a:t>P</a:t>
            </a:r>
            <a:r>
              <a:rPr lang="en-GB" sz="1200" b="1" i="0" u="none" strike="noStrike" dirty="0">
                <a:solidFill>
                  <a:srgbClr val="404040"/>
                </a:solidFill>
                <a:effectLst/>
              </a:rPr>
              <a:t>age area</a:t>
            </a:r>
            <a:r>
              <a:rPr lang="en-GB" sz="1200" dirty="0">
                <a:solidFill>
                  <a:srgbClr val="404040"/>
                </a:solidFill>
              </a:rPr>
              <a:t>: </a:t>
            </a:r>
            <a:r>
              <a:rPr lang="en-GB" sz="1200" b="0" i="0" u="none" strike="noStrike" dirty="0">
                <a:solidFill>
                  <a:srgbClr val="404040"/>
                </a:solidFill>
                <a:effectLst/>
              </a:rPr>
              <a:t>A black/white outline represents it</a:t>
            </a:r>
          </a:p>
          <a:p>
            <a:pPr latinLnBrk="0" hangingPunct="0"/>
            <a:endParaRPr lang="en-GB" sz="1200" b="0" i="0" u="none" strike="noStrike" dirty="0">
              <a:solidFill>
                <a:srgbClr val="404040"/>
              </a:solidFill>
              <a:effectLst/>
            </a:endParaRPr>
          </a:p>
          <a:p>
            <a:pPr latinLnBrk="0" hangingPunct="0"/>
            <a:r>
              <a:rPr lang="en-GB" sz="1200" b="1" dirty="0">
                <a:solidFill>
                  <a:srgbClr val="404040"/>
                </a:solidFill>
              </a:rPr>
              <a:t>D</a:t>
            </a:r>
            <a:r>
              <a:rPr lang="en-GB" sz="1200" b="1" i="0" u="none" strike="noStrike" dirty="0">
                <a:solidFill>
                  <a:srgbClr val="404040"/>
                </a:solidFill>
                <a:effectLst/>
              </a:rPr>
              <a:t>ocking area</a:t>
            </a:r>
            <a:r>
              <a:rPr lang="en-GB" sz="1200" b="0" i="0" u="none" strike="noStrike" dirty="0">
                <a:solidFill>
                  <a:srgbClr val="404040"/>
                </a:solidFill>
                <a:effectLst/>
              </a:rPr>
              <a:t>: dialogs for specific functionality</a:t>
            </a:r>
            <a:br>
              <a:rPr lang="en-GB" sz="1200" dirty="0"/>
            </a:br>
            <a:endParaRPr lang="en-GB" sz="1200" dirty="0"/>
          </a:p>
        </p:txBody>
      </p:sp>
    </p:spTree>
    <p:extLst>
      <p:ext uri="{BB962C8B-B14F-4D97-AF65-F5344CB8AC3E}">
        <p14:creationId xmlns:p14="http://schemas.microsoft.com/office/powerpoint/2010/main" val="199961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67494"/>
            <a:ext cx="9144000" cy="576064"/>
          </a:xfrm>
        </p:spPr>
        <p:txBody>
          <a:bodyPr/>
          <a:lstStyle/>
          <a:p>
            <a:r>
              <a:rPr lang="en-US" altLang="ko-KR" sz="2800"/>
              <a:t>Ways of Drawing in Inkscape</a:t>
            </a:r>
            <a:endParaRPr lang="ko-KR" altLang="en-US" sz="2800"/>
          </a:p>
        </p:txBody>
      </p:sp>
      <p:grpSp>
        <p:nvGrpSpPr>
          <p:cNvPr id="23" name="Group 22"/>
          <p:cNvGrpSpPr/>
          <p:nvPr/>
        </p:nvGrpSpPr>
        <p:grpSpPr>
          <a:xfrm>
            <a:off x="1649541" y="1529082"/>
            <a:ext cx="7170930" cy="1971353"/>
            <a:chOff x="803639" y="3362835"/>
            <a:chExt cx="3847539" cy="1971353"/>
          </a:xfrm>
        </p:grpSpPr>
        <p:sp>
          <p:nvSpPr>
            <p:cNvPr id="24" name="TextBox 23"/>
            <p:cNvSpPr txBox="1"/>
            <p:nvPr/>
          </p:nvSpPr>
          <p:spPr>
            <a:xfrm>
              <a:off x="803639" y="3579862"/>
              <a:ext cx="3847539" cy="1754326"/>
            </a:xfrm>
            <a:prstGeom prst="rect">
              <a:avLst/>
            </a:prstGeom>
            <a:noFill/>
          </p:spPr>
          <p:txBody>
            <a:bodyPr wrap="square" rtlCol="0">
              <a:spAutoFit/>
            </a:bodyPr>
            <a:lstStyle/>
            <a:p>
              <a:pPr algn="l"/>
              <a:endParaRPr lang="en-GB" sz="1200">
                <a:solidFill>
                  <a:srgbClr val="404040"/>
                </a:solidFill>
                <a:latin typeface="Ubuntu" panose="020B0504030602030204" pitchFamily="34" charset="0"/>
              </a:endParaRPr>
            </a:p>
            <a:p>
              <a:pPr algn="l"/>
              <a:endParaRPr lang="en-GB" sz="1200" b="0" i="0" u="none" strike="noStrike">
                <a:solidFill>
                  <a:srgbClr val="404040"/>
                </a:solidFill>
                <a:effectLst/>
                <a:latin typeface="Ubuntu" panose="020B0504030602030204" pitchFamily="34" charset="0"/>
              </a:endParaRPr>
            </a:p>
            <a:p>
              <a:pPr marL="171450" indent="-171450" algn="l">
                <a:buFont typeface="Arial" panose="020B0604020202020204" pitchFamily="34" charset="0"/>
                <a:buChar char="•"/>
              </a:pPr>
              <a:r>
                <a:rPr lang="en-GB" sz="1200" b="0" i="0" u="none" strike="noStrike">
                  <a:solidFill>
                    <a:srgbClr val="404040"/>
                  </a:solidFill>
                  <a:effectLst/>
                  <a:latin typeface="Ubuntu" panose="020B0504030602030204" pitchFamily="34" charset="0"/>
                </a:rPr>
                <a:t>using the geometric shape tools</a:t>
              </a:r>
            </a:p>
            <a:p>
              <a:pPr marL="171450" indent="-171450" algn="l">
                <a:buFont typeface="Arial" panose="020B0604020202020204" pitchFamily="34" charset="0"/>
                <a:buChar char="•"/>
              </a:pPr>
              <a:r>
                <a:rPr lang="en-GB" sz="1200" b="0" i="0" u="none" strike="noStrike">
                  <a:solidFill>
                    <a:srgbClr val="404040"/>
                  </a:solidFill>
                  <a:effectLst/>
                  <a:latin typeface="Ubuntu" panose="020B0504030602030204" pitchFamily="34" charset="0"/>
                </a:rPr>
                <a:t>using the path tools, much like a pencil on paper</a:t>
              </a:r>
            </a:p>
            <a:p>
              <a:pPr marL="171450" indent="-171450" algn="l">
                <a:buFont typeface="Arial" panose="020B0604020202020204" pitchFamily="34" charset="0"/>
                <a:buChar char="•"/>
              </a:pPr>
              <a:r>
                <a:rPr lang="en-GB" sz="1200" b="0" i="0" u="none" strike="noStrike">
                  <a:solidFill>
                    <a:srgbClr val="404040"/>
                  </a:solidFill>
                  <a:effectLst/>
                  <a:latin typeface="Ubuntu" panose="020B0504030602030204" pitchFamily="34" charset="0"/>
                </a:rPr>
                <a:t>using one of the many available features that let you create elements of a drawing automatically</a:t>
              </a:r>
            </a:p>
            <a:p>
              <a:pPr marL="171450" indent="-171450">
                <a:buFont typeface="Arial" panose="020B0604020202020204" pitchFamily="34" charset="0"/>
                <a:buChar char="•"/>
              </a:pPr>
              <a:r>
                <a:rPr lang="en-GB" sz="1200" b="0" i="0" u="none" strike="noStrike">
                  <a:solidFill>
                    <a:srgbClr val="404040"/>
                  </a:solidFill>
                  <a:effectLst/>
                  <a:latin typeface="Ubuntu" panose="020B0504030602030204" pitchFamily="34" charset="0"/>
                </a:rPr>
                <a:t>starting from a photo, a scanned/copied image or any raster graphic by using a tracing engine</a:t>
              </a:r>
            </a:p>
            <a:p>
              <a:pPr marL="171450" indent="-171450" algn="l">
                <a:buFont typeface="Arial" panose="020B0604020202020204" pitchFamily="34" charset="0"/>
                <a:buChar char="•"/>
              </a:pPr>
              <a:endParaRPr lang="en-GB" sz="1200" b="0" i="0" u="none" strike="noStrike">
                <a:solidFill>
                  <a:srgbClr val="404040"/>
                </a:solidFill>
                <a:effectLst/>
                <a:latin typeface="Ubuntu" panose="020B0504030602030204" pitchFamily="34" charset="0"/>
              </a:endParaRPr>
            </a:p>
            <a:p>
              <a:br>
                <a:rPr lang="en-GB" sz="1200"/>
              </a:b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864884" y="3362835"/>
              <a:ext cx="1998413" cy="461665"/>
            </a:xfrm>
            <a:prstGeom prst="rect">
              <a:avLst/>
            </a:prstGeom>
            <a:noFill/>
          </p:spPr>
          <p:txBody>
            <a:bodyPr wrap="square" rtlCol="0">
              <a:spAutoFit/>
            </a:bodyPr>
            <a:lstStyle/>
            <a:p>
              <a:r>
                <a:rPr lang="en-GB" altLang="ko-KR" sz="1200" b="1" dirty="0">
                  <a:solidFill>
                    <a:schemeClr val="tx1">
                      <a:lumMod val="75000"/>
                      <a:lumOff val="25000"/>
                    </a:schemeClr>
                  </a:solidFill>
                  <a:cs typeface="Arial" pitchFamily="34" charset="0"/>
                </a:rPr>
                <a:t>Inkscape offers several ways for creating vector images, which can, of course, be combined:</a:t>
              </a:r>
              <a:endParaRPr lang="ko-KR" altLang="en-US" sz="1200" b="1" dirty="0">
                <a:solidFill>
                  <a:schemeClr val="tx1">
                    <a:lumMod val="75000"/>
                    <a:lumOff val="25000"/>
                  </a:schemeClr>
                </a:solidFill>
                <a:cs typeface="Arial" pitchFamily="34" charset="0"/>
              </a:endParaRPr>
            </a:p>
          </p:txBody>
        </p:sp>
      </p:grpSp>
      <p:pic>
        <p:nvPicPr>
          <p:cNvPr id="5" name="Picture 4" descr="Graphical user interface, application&#10;&#10;Description automatically generated">
            <a:extLst>
              <a:ext uri="{FF2B5EF4-FFF2-40B4-BE49-F238E27FC236}">
                <a16:creationId xmlns:a16="http://schemas.microsoft.com/office/drawing/2014/main" id="{39A81116-ADB1-876D-B47B-184C407B5B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779" y="699542"/>
            <a:ext cx="469900" cy="3733800"/>
          </a:xfrm>
          <a:prstGeom prst="rect">
            <a:avLst/>
          </a:prstGeom>
        </p:spPr>
      </p:pic>
    </p:spTree>
    <p:extLst>
      <p:ext uri="{BB962C8B-B14F-4D97-AF65-F5344CB8AC3E}">
        <p14:creationId xmlns:p14="http://schemas.microsoft.com/office/powerpoint/2010/main" val="34775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593" y="404522"/>
            <a:ext cx="9144000" cy="576064"/>
          </a:xfrm>
        </p:spPr>
        <p:txBody>
          <a:bodyPr/>
          <a:lstStyle/>
          <a:p>
            <a:r>
              <a:rPr lang="en-GB" altLang="ko-KR" sz="2800"/>
              <a:t>The Shape Tools</a:t>
            </a:r>
          </a:p>
          <a:p>
            <a:endParaRPr lang="ko-KR" altLang="en-US" sz="2800"/>
          </a:p>
        </p:txBody>
      </p:sp>
      <p:grpSp>
        <p:nvGrpSpPr>
          <p:cNvPr id="23" name="Group 22"/>
          <p:cNvGrpSpPr/>
          <p:nvPr/>
        </p:nvGrpSpPr>
        <p:grpSpPr>
          <a:xfrm>
            <a:off x="5436096" y="868373"/>
            <a:ext cx="2467476" cy="3807718"/>
            <a:chOff x="803640" y="1767985"/>
            <a:chExt cx="2187322" cy="3807718"/>
          </a:xfrm>
        </p:grpSpPr>
        <p:sp>
          <p:nvSpPr>
            <p:cNvPr id="24" name="TextBox 23"/>
            <p:cNvSpPr txBox="1"/>
            <p:nvPr/>
          </p:nvSpPr>
          <p:spPr>
            <a:xfrm>
              <a:off x="931305" y="2344049"/>
              <a:ext cx="2059657" cy="3231654"/>
            </a:xfrm>
            <a:prstGeom prst="rect">
              <a:avLst/>
            </a:prstGeom>
            <a:noFill/>
          </p:spPr>
          <p:txBody>
            <a:bodyPr wrap="square" rtlCol="0">
              <a:spAutoFit/>
            </a:bodyPr>
            <a:lstStyle/>
            <a:p>
              <a:pPr marL="171450" indent="-171450">
                <a:buFont typeface="Arial" panose="020B0604020202020204" pitchFamily="34" charset="0"/>
                <a:buChar char="•"/>
              </a:pPr>
              <a:r>
                <a:rPr lang="en-GB" altLang="ko-KR" sz="1200">
                  <a:solidFill>
                    <a:schemeClr val="tx1">
                      <a:lumMod val="75000"/>
                      <a:lumOff val="25000"/>
                    </a:schemeClr>
                  </a:solidFill>
                  <a:cs typeface="Arial" pitchFamily="34" charset="0"/>
                </a:rPr>
                <a:t>Start by selecting the tool in the toolbar by clicking on it. Then press the mouse button and hold while you drag the mouse on the page area. Then release the mouse button to display the shape.</a:t>
              </a:r>
            </a:p>
            <a:p>
              <a:endParaRPr lang="en-GB" altLang="ko-KR" sz="1200">
                <a:solidFill>
                  <a:schemeClr val="tx1">
                    <a:lumMod val="75000"/>
                    <a:lumOff val="25000"/>
                  </a:schemeClr>
                </a:solidFill>
                <a:cs typeface="Arial" pitchFamily="34" charset="0"/>
              </a:endParaRPr>
            </a:p>
            <a:p>
              <a:pPr marL="171450" indent="-171450">
                <a:buFont typeface="Arial" panose="020B0604020202020204" pitchFamily="34" charset="0"/>
                <a:buChar char="•"/>
              </a:pPr>
              <a:r>
                <a:rPr lang="en-GB" sz="1200">
                  <a:solidFill>
                    <a:schemeClr val="tx1">
                      <a:lumMod val="75000"/>
                      <a:lumOff val="25000"/>
                    </a:schemeClr>
                  </a:solidFill>
                  <a:cs typeface="Arial" pitchFamily="34" charset="0"/>
                </a:rPr>
                <a:t>Once the mouse button is </a:t>
              </a:r>
              <a:br>
                <a:rPr lang="en-GB" sz="1200">
                  <a:solidFill>
                    <a:schemeClr val="tx1">
                      <a:lumMod val="75000"/>
                      <a:lumOff val="25000"/>
                    </a:schemeClr>
                  </a:solidFill>
                  <a:cs typeface="Arial" pitchFamily="34" charset="0"/>
                </a:rPr>
              </a:br>
              <a:r>
                <a:rPr lang="en-GB" sz="1200">
                  <a:solidFill>
                    <a:schemeClr val="tx1">
                      <a:lumMod val="75000"/>
                      <a:lumOff val="25000"/>
                    </a:schemeClr>
                  </a:solidFill>
                  <a:cs typeface="Arial" pitchFamily="34" charset="0"/>
                </a:rPr>
                <a:t>released and the shape is </a:t>
              </a:r>
              <a:br>
                <a:rPr lang="en-GB" sz="1200">
                  <a:solidFill>
                    <a:schemeClr val="tx1">
                      <a:lumMod val="75000"/>
                      <a:lumOff val="25000"/>
                    </a:schemeClr>
                  </a:solidFill>
                  <a:cs typeface="Arial" pitchFamily="34" charset="0"/>
                </a:rPr>
              </a:br>
              <a:r>
                <a:rPr lang="en-GB" sz="1200">
                  <a:solidFill>
                    <a:schemeClr val="tx1">
                      <a:lumMod val="75000"/>
                      <a:lumOff val="25000"/>
                    </a:schemeClr>
                  </a:solidFill>
                  <a:cs typeface="Arial" pitchFamily="34" charset="0"/>
                </a:rPr>
                <a:t>displayed, various handles </a:t>
              </a:r>
              <a:br>
                <a:rPr lang="en-GB" sz="1200">
                  <a:solidFill>
                    <a:schemeClr val="tx1">
                      <a:lumMod val="75000"/>
                      <a:lumOff val="25000"/>
                    </a:schemeClr>
                  </a:solidFill>
                  <a:cs typeface="Arial" pitchFamily="34" charset="0"/>
                </a:rPr>
              </a:br>
              <a:r>
                <a:rPr lang="en-GB" sz="1200">
                  <a:solidFill>
                    <a:schemeClr val="tx1">
                      <a:lumMod val="75000"/>
                      <a:lumOff val="25000"/>
                    </a:schemeClr>
                  </a:solidFill>
                  <a:cs typeface="Arial" pitchFamily="34" charset="0"/>
                </a:rPr>
                <a:t>will become visible. Many of </a:t>
              </a:r>
              <a:br>
                <a:rPr lang="en-GB" sz="1200">
                  <a:solidFill>
                    <a:schemeClr val="tx1">
                      <a:lumMod val="75000"/>
                      <a:lumOff val="25000"/>
                    </a:schemeClr>
                  </a:solidFill>
                  <a:cs typeface="Arial" pitchFamily="34" charset="0"/>
                </a:rPr>
              </a:br>
              <a:r>
                <a:rPr lang="en-GB" sz="1200">
                  <a:solidFill>
                    <a:schemeClr val="tx1">
                      <a:lumMod val="75000"/>
                      <a:lumOff val="25000"/>
                    </a:schemeClr>
                  </a:solidFill>
                  <a:cs typeface="Arial" pitchFamily="34" charset="0"/>
                </a:rPr>
                <a:t>Inkscape’s tools use handles for one purpose or another</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en-GB" altLang="ko-KR" sz="120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803640" y="1767985"/>
              <a:ext cx="2059657" cy="646331"/>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The Shape Tools is used to create a geometric shapes:</a:t>
              </a:r>
            </a:p>
            <a:p>
              <a:pPr algn="r"/>
              <a:endParaRPr lang="ko-KR" altLang="en-US" sz="1200" b="1">
                <a:solidFill>
                  <a:schemeClr val="tx1">
                    <a:lumMod val="75000"/>
                    <a:lumOff val="25000"/>
                  </a:schemeClr>
                </a:solidFill>
                <a:cs typeface="Arial" pitchFamily="34" charset="0"/>
              </a:endParaRPr>
            </a:p>
          </p:txBody>
        </p:sp>
      </p:grpSp>
      <p:sp>
        <p:nvSpPr>
          <p:cNvPr id="28" name="TextBox 27"/>
          <p:cNvSpPr txBox="1"/>
          <p:nvPr/>
        </p:nvSpPr>
        <p:spPr>
          <a:xfrm>
            <a:off x="1656651" y="1019170"/>
            <a:ext cx="3379382" cy="461665"/>
          </a:xfrm>
          <a:prstGeom prst="rect">
            <a:avLst/>
          </a:prstGeom>
          <a:noFill/>
        </p:spPr>
        <p:txBody>
          <a:bodyPr wrap="square" rtlCol="0">
            <a:spAutoFit/>
          </a:bodyPr>
          <a:lstStyle/>
          <a:p>
            <a:r>
              <a:rPr lang="en-GB" sz="1200" b="1" i="0" u="none" strike="noStrike">
                <a:solidFill>
                  <a:srgbClr val="404040"/>
                </a:solidFill>
                <a:effectLst/>
                <a:latin typeface="Roboto Slab"/>
              </a:rPr>
              <a:t>Squares and Rectangles</a:t>
            </a:r>
          </a:p>
          <a:p>
            <a:endParaRPr lang="ko-KR" altLang="en-US" sz="1200" b="1">
              <a:solidFill>
                <a:schemeClr val="tx1">
                  <a:lumMod val="75000"/>
                  <a:lumOff val="25000"/>
                </a:schemeClr>
              </a:solidFill>
              <a:cs typeface="Arial"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4DE8C33C-05CC-A315-1A1D-B478CAEE7B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9101"/>
          <a:stretch/>
        </p:blipFill>
        <p:spPr>
          <a:xfrm>
            <a:off x="827584" y="751213"/>
            <a:ext cx="864096" cy="3641074"/>
          </a:xfrm>
          <a:prstGeom prst="rect">
            <a:avLst/>
          </a:prstGeom>
        </p:spPr>
      </p:pic>
      <p:sp>
        <p:nvSpPr>
          <p:cNvPr id="16" name="TextBox 15">
            <a:extLst>
              <a:ext uri="{FF2B5EF4-FFF2-40B4-BE49-F238E27FC236}">
                <a16:creationId xmlns:a16="http://schemas.microsoft.com/office/drawing/2014/main" id="{99687139-08AA-F962-7F27-3A696ED9A8F8}"/>
              </a:ext>
            </a:extLst>
          </p:cNvPr>
          <p:cNvSpPr txBox="1"/>
          <p:nvPr/>
        </p:nvSpPr>
        <p:spPr>
          <a:xfrm>
            <a:off x="1624961" y="1776261"/>
            <a:ext cx="3379382" cy="276999"/>
          </a:xfrm>
          <a:prstGeom prst="rect">
            <a:avLst/>
          </a:prstGeom>
          <a:noFill/>
        </p:spPr>
        <p:txBody>
          <a:bodyPr wrap="square" rtlCol="0">
            <a:spAutoFit/>
          </a:bodyPr>
          <a:lstStyle/>
          <a:p>
            <a:pPr algn="l"/>
            <a:r>
              <a:rPr lang="en-GB" sz="1200" b="1" i="0" u="none" strike="noStrike">
                <a:solidFill>
                  <a:srgbClr val="404040"/>
                </a:solidFill>
                <a:effectLst/>
                <a:latin typeface="Roboto Slab"/>
              </a:rPr>
              <a:t>Circles, Ellipses and Arcs</a:t>
            </a:r>
          </a:p>
        </p:txBody>
      </p:sp>
      <p:sp>
        <p:nvSpPr>
          <p:cNvPr id="39" name="TextBox 38">
            <a:extLst>
              <a:ext uri="{FF2B5EF4-FFF2-40B4-BE49-F238E27FC236}">
                <a16:creationId xmlns:a16="http://schemas.microsoft.com/office/drawing/2014/main" id="{D8B93289-B1A8-DD3B-2EA7-56F554A5BFD3}"/>
              </a:ext>
            </a:extLst>
          </p:cNvPr>
          <p:cNvSpPr txBox="1"/>
          <p:nvPr/>
        </p:nvSpPr>
        <p:spPr>
          <a:xfrm>
            <a:off x="1599980" y="2449067"/>
            <a:ext cx="3379382" cy="461665"/>
          </a:xfrm>
          <a:prstGeom prst="rect">
            <a:avLst/>
          </a:prstGeom>
          <a:noFill/>
        </p:spPr>
        <p:txBody>
          <a:bodyPr wrap="square" rtlCol="0">
            <a:spAutoFit/>
          </a:bodyPr>
          <a:lstStyle/>
          <a:p>
            <a:r>
              <a:rPr lang="en-GB" sz="1200" b="1" i="0" u="none" strike="noStrike">
                <a:solidFill>
                  <a:srgbClr val="404040"/>
                </a:solidFill>
                <a:effectLst/>
                <a:latin typeface="Roboto Slab"/>
              </a:rPr>
              <a:t>Stars and Polygons</a:t>
            </a:r>
          </a:p>
          <a:p>
            <a:endParaRPr lang="ko-KR" altLang="en-US" sz="1200" b="1">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627E89FD-9AB0-1ED0-1D2E-58D17FAB3DFA}"/>
              </a:ext>
            </a:extLst>
          </p:cNvPr>
          <p:cNvSpPr txBox="1"/>
          <p:nvPr/>
        </p:nvSpPr>
        <p:spPr>
          <a:xfrm>
            <a:off x="1599980" y="3125201"/>
            <a:ext cx="3379382" cy="461665"/>
          </a:xfrm>
          <a:prstGeom prst="rect">
            <a:avLst/>
          </a:prstGeom>
          <a:noFill/>
        </p:spPr>
        <p:txBody>
          <a:bodyPr wrap="square" rtlCol="0">
            <a:spAutoFit/>
          </a:bodyPr>
          <a:lstStyle/>
          <a:p>
            <a:r>
              <a:rPr lang="en-GB" sz="1200" b="1" i="0" u="none" strike="noStrike">
                <a:solidFill>
                  <a:srgbClr val="404040"/>
                </a:solidFill>
                <a:effectLst/>
                <a:latin typeface="Roboto Slab"/>
              </a:rPr>
              <a:t>3D-Boxes</a:t>
            </a:r>
          </a:p>
          <a:p>
            <a:endParaRPr lang="ko-KR" altLang="en-US" sz="1200" b="1">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06E10E6E-768B-7870-E019-F2022A7F2DC7}"/>
              </a:ext>
            </a:extLst>
          </p:cNvPr>
          <p:cNvSpPr txBox="1"/>
          <p:nvPr/>
        </p:nvSpPr>
        <p:spPr>
          <a:xfrm>
            <a:off x="1624961" y="3884509"/>
            <a:ext cx="3379382" cy="461665"/>
          </a:xfrm>
          <a:prstGeom prst="rect">
            <a:avLst/>
          </a:prstGeom>
          <a:noFill/>
        </p:spPr>
        <p:txBody>
          <a:bodyPr wrap="square" rtlCol="0">
            <a:spAutoFit/>
          </a:bodyPr>
          <a:lstStyle/>
          <a:p>
            <a:r>
              <a:rPr lang="en-GB" sz="1200" b="1" i="0" u="none" strike="noStrike">
                <a:solidFill>
                  <a:srgbClr val="404040"/>
                </a:solidFill>
                <a:effectLst/>
                <a:latin typeface="Roboto Slab"/>
              </a:rPr>
              <a:t>Spirals</a:t>
            </a:r>
          </a:p>
          <a:p>
            <a:endParaRPr lang="ko-KR" altLang="en-US" sz="1200" b="1">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70051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1" y="585698"/>
            <a:ext cx="9144000" cy="576064"/>
          </a:xfrm>
        </p:spPr>
        <p:txBody>
          <a:bodyPr/>
          <a:lstStyle/>
          <a:p>
            <a:r>
              <a:rPr lang="en-GB" altLang="ko-KR" sz="2800"/>
              <a:t>Free Drawing</a:t>
            </a:r>
          </a:p>
          <a:p>
            <a:endParaRPr lang="ko-KR" altLang="en-US" sz="2800"/>
          </a:p>
        </p:txBody>
      </p:sp>
      <p:sp>
        <p:nvSpPr>
          <p:cNvPr id="3" name="Text Placeholder 2"/>
          <p:cNvSpPr>
            <a:spLocks noGrp="1"/>
          </p:cNvSpPr>
          <p:nvPr>
            <p:ph type="body" sz="quarter" idx="11"/>
          </p:nvPr>
        </p:nvSpPr>
        <p:spPr>
          <a:xfrm>
            <a:off x="251520" y="884046"/>
            <a:ext cx="9144000" cy="288032"/>
          </a:xfrm>
        </p:spPr>
        <p:txBody>
          <a:bodyPr/>
          <a:lstStyle/>
          <a:p>
            <a:r>
              <a:rPr lang="en-US" altLang="ko-KR" sz="1800"/>
              <a:t>Pencil, Pen and Calligraphy tools</a:t>
            </a:r>
          </a:p>
        </p:txBody>
      </p:sp>
      <p:grpSp>
        <p:nvGrpSpPr>
          <p:cNvPr id="35" name="Group 34"/>
          <p:cNvGrpSpPr/>
          <p:nvPr/>
        </p:nvGrpSpPr>
        <p:grpSpPr>
          <a:xfrm>
            <a:off x="4716016" y="1495757"/>
            <a:ext cx="3198686" cy="2863757"/>
            <a:chOff x="803640" y="3362835"/>
            <a:chExt cx="2059657" cy="2863757"/>
          </a:xfrm>
        </p:grpSpPr>
        <p:sp>
          <p:nvSpPr>
            <p:cNvPr id="36" name="TextBox 35"/>
            <p:cNvSpPr txBox="1"/>
            <p:nvPr/>
          </p:nvSpPr>
          <p:spPr>
            <a:xfrm>
              <a:off x="803640" y="3918268"/>
              <a:ext cx="2059657" cy="2308324"/>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The freehand drawing tools make it possible to draw directly onto the Inkscape canvas. </a:t>
              </a:r>
            </a:p>
            <a:p>
              <a:pPr algn="r"/>
              <a:endParaRPr lang="en-US" altLang="ko-KR" sz="1200">
                <a:solidFill>
                  <a:schemeClr val="tx1">
                    <a:lumMod val="75000"/>
                    <a:lumOff val="25000"/>
                  </a:schemeClr>
                </a:solidFill>
                <a:cs typeface="Arial" pitchFamily="34" charset="0"/>
              </a:endParaRPr>
            </a:p>
            <a:p>
              <a:pPr algn="r"/>
              <a:r>
                <a:rPr lang="en-US" altLang="ko-KR" sz="1200">
                  <a:solidFill>
                    <a:schemeClr val="tx1">
                      <a:lumMod val="75000"/>
                      <a:lumOff val="25000"/>
                    </a:schemeClr>
                  </a:solidFill>
                  <a:cs typeface="Arial" pitchFamily="34" charset="0"/>
                </a:rPr>
                <a:t>Depending on what and how you would like to draw, you can select the best tool for the task. </a:t>
              </a:r>
            </a:p>
            <a:p>
              <a:pPr algn="r"/>
              <a:endParaRPr lang="en-US" altLang="ko-KR" sz="1200">
                <a:solidFill>
                  <a:schemeClr val="tx1">
                    <a:lumMod val="75000"/>
                    <a:lumOff val="25000"/>
                  </a:schemeClr>
                </a:solidFill>
                <a:cs typeface="Arial" pitchFamily="34" charset="0"/>
              </a:endParaRPr>
            </a:p>
            <a:p>
              <a:pPr algn="r"/>
              <a:r>
                <a:rPr lang="en-US" altLang="ko-KR" sz="1200">
                  <a:solidFill>
                    <a:schemeClr val="tx1">
                      <a:lumMod val="75000"/>
                      <a:lumOff val="25000"/>
                    </a:schemeClr>
                  </a:solidFill>
                  <a:cs typeface="Arial" pitchFamily="34" charset="0"/>
                </a:rPr>
                <a:t>These tools are not based on geometrical shapes. You can draw exactly the shape you need. And of course, you can always modify the elements in your drawing with the path tools.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646331"/>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With some practice, you will get better and better in achieving exactly the result that you desire.</a:t>
              </a:r>
              <a:endParaRPr lang="ko-KR" altLang="en-US" sz="1200" b="1">
                <a:solidFill>
                  <a:schemeClr val="tx1">
                    <a:lumMod val="75000"/>
                    <a:lumOff val="25000"/>
                  </a:schemeClr>
                </a:solidFill>
                <a:cs typeface="Arial" pitchFamily="34" charset="0"/>
              </a:endParaRPr>
            </a:p>
          </p:txBody>
        </p:sp>
      </p:grpSp>
      <p:pic>
        <p:nvPicPr>
          <p:cNvPr id="4" name="Picture 3" descr="Graphical user interface, application&#10;&#10;Description automatically generated">
            <a:extLst>
              <a:ext uri="{FF2B5EF4-FFF2-40B4-BE49-F238E27FC236}">
                <a16:creationId xmlns:a16="http://schemas.microsoft.com/office/drawing/2014/main" id="{EDBDA551-BB84-83C5-253E-F813E97796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30"/>
          <a:stretch/>
        </p:blipFill>
        <p:spPr>
          <a:xfrm>
            <a:off x="610690" y="1485321"/>
            <a:ext cx="490718" cy="1279102"/>
          </a:xfrm>
          <a:prstGeom prst="rect">
            <a:avLst/>
          </a:prstGeom>
        </p:spPr>
      </p:pic>
      <p:sp>
        <p:nvSpPr>
          <p:cNvPr id="6" name="TextBox 5">
            <a:extLst>
              <a:ext uri="{FF2B5EF4-FFF2-40B4-BE49-F238E27FC236}">
                <a16:creationId xmlns:a16="http://schemas.microsoft.com/office/drawing/2014/main" id="{D1C55168-CC0D-DF2B-B79F-A0DD4A11460A}"/>
              </a:ext>
            </a:extLst>
          </p:cNvPr>
          <p:cNvSpPr txBox="1"/>
          <p:nvPr/>
        </p:nvSpPr>
        <p:spPr>
          <a:xfrm>
            <a:off x="1124999" y="1543306"/>
            <a:ext cx="2664296" cy="276999"/>
          </a:xfrm>
          <a:prstGeom prst="rect">
            <a:avLst/>
          </a:prstGeom>
          <a:noFill/>
        </p:spPr>
        <p:txBody>
          <a:bodyPr wrap="square" rtlCol="0">
            <a:spAutoFit/>
          </a:bodyPr>
          <a:lstStyle/>
          <a:p>
            <a:r>
              <a:rPr lang="en-GB" sz="1200" b="1"/>
              <a:t>Bezier curves and straight lines</a:t>
            </a:r>
          </a:p>
        </p:txBody>
      </p:sp>
      <p:sp>
        <p:nvSpPr>
          <p:cNvPr id="8" name="TextBox 7">
            <a:extLst>
              <a:ext uri="{FF2B5EF4-FFF2-40B4-BE49-F238E27FC236}">
                <a16:creationId xmlns:a16="http://schemas.microsoft.com/office/drawing/2014/main" id="{6750D8E5-CE7F-A869-9181-84579B9D4AD2}"/>
              </a:ext>
            </a:extLst>
          </p:cNvPr>
          <p:cNvSpPr txBox="1"/>
          <p:nvPr/>
        </p:nvSpPr>
        <p:spPr>
          <a:xfrm>
            <a:off x="1124999" y="2433250"/>
            <a:ext cx="2664296" cy="461665"/>
          </a:xfrm>
          <a:prstGeom prst="rect">
            <a:avLst/>
          </a:prstGeom>
          <a:noFill/>
        </p:spPr>
        <p:txBody>
          <a:bodyPr wrap="square" rtlCol="0">
            <a:spAutoFit/>
          </a:bodyPr>
          <a:lstStyle/>
          <a:p>
            <a:r>
              <a:rPr lang="en-GB" sz="1200" b="1" i="0" u="none" strike="noStrike">
                <a:solidFill>
                  <a:srgbClr val="404040"/>
                </a:solidFill>
                <a:effectLst/>
                <a:latin typeface="Roboto Slab"/>
              </a:rPr>
              <a:t>Calligraphy or brush strokes</a:t>
            </a:r>
          </a:p>
          <a:p>
            <a:endParaRPr lang="en-GB" sz="1200" b="1"/>
          </a:p>
        </p:txBody>
      </p:sp>
      <p:sp>
        <p:nvSpPr>
          <p:cNvPr id="9" name="TextBox 8">
            <a:extLst>
              <a:ext uri="{FF2B5EF4-FFF2-40B4-BE49-F238E27FC236}">
                <a16:creationId xmlns:a16="http://schemas.microsoft.com/office/drawing/2014/main" id="{965031A8-F704-2D7A-0592-B9723AF8BCED}"/>
              </a:ext>
            </a:extLst>
          </p:cNvPr>
          <p:cNvSpPr txBox="1"/>
          <p:nvPr/>
        </p:nvSpPr>
        <p:spPr>
          <a:xfrm>
            <a:off x="1101408" y="1986373"/>
            <a:ext cx="2664296" cy="276999"/>
          </a:xfrm>
          <a:prstGeom prst="rect">
            <a:avLst/>
          </a:prstGeom>
          <a:noFill/>
        </p:spPr>
        <p:txBody>
          <a:bodyPr wrap="square" rtlCol="0">
            <a:spAutoFit/>
          </a:bodyPr>
          <a:lstStyle/>
          <a:p>
            <a:r>
              <a:rPr lang="en-GB" sz="1200" b="1"/>
              <a:t>Freehand lines</a:t>
            </a:r>
          </a:p>
        </p:txBody>
      </p:sp>
    </p:spTree>
    <p:extLst>
      <p:ext uri="{BB962C8B-B14F-4D97-AF65-F5344CB8AC3E}">
        <p14:creationId xmlns:p14="http://schemas.microsoft.com/office/powerpoint/2010/main" val="187787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9424E-F516-C014-ABBD-B3E450734B03}"/>
              </a:ext>
            </a:extLst>
          </p:cNvPr>
          <p:cNvSpPr/>
          <p:nvPr/>
        </p:nvSpPr>
        <p:spPr>
          <a:xfrm>
            <a:off x="4935146" y="2860309"/>
            <a:ext cx="4208854" cy="15880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p:txBody>
          <a:bodyPr/>
          <a:lstStyle/>
          <a:p>
            <a:r>
              <a:rPr lang="is-IS" altLang="ko-KR" sz="2800"/>
              <a:t>The Selector Tool</a:t>
            </a:r>
            <a:endParaRPr lang="ko-KR" altLang="en-US" sz="2800"/>
          </a:p>
        </p:txBody>
      </p:sp>
      <p:sp>
        <p:nvSpPr>
          <p:cNvPr id="3" name="Text Placeholder 2"/>
          <p:cNvSpPr>
            <a:spLocks noGrp="1"/>
          </p:cNvSpPr>
          <p:nvPr>
            <p:ph type="body" sz="quarter" idx="11"/>
          </p:nvPr>
        </p:nvSpPr>
        <p:spPr>
          <a:xfrm>
            <a:off x="1547664" y="779103"/>
            <a:ext cx="6477248" cy="288032"/>
          </a:xfrm>
        </p:spPr>
        <p:txBody>
          <a:bodyPr/>
          <a:lstStyle/>
          <a:p>
            <a:r>
              <a:rPr lang="en-US" altLang="ko-KR" sz="1800"/>
              <a:t>Transformations (such as moving, scaling, rotating) are easy thanks to the two-way arrows.</a:t>
            </a:r>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pic>
        <p:nvPicPr>
          <p:cNvPr id="5" name="Picture 4" descr="Graphical user interface, application&#10;&#10;Description automatically generated">
            <a:extLst>
              <a:ext uri="{FF2B5EF4-FFF2-40B4-BE49-F238E27FC236}">
                <a16:creationId xmlns:a16="http://schemas.microsoft.com/office/drawing/2014/main" id="{91C66ADB-29CC-D234-295A-29F8853319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3339" y="1355498"/>
            <a:ext cx="482600" cy="469900"/>
          </a:xfrm>
          <a:prstGeom prst="rect">
            <a:avLst/>
          </a:prstGeom>
        </p:spPr>
      </p:pic>
      <p:pic>
        <p:nvPicPr>
          <p:cNvPr id="39" name="Picture 38" descr="Shape, rectangle, square&#10;&#10;Description automatically generated">
            <a:extLst>
              <a:ext uri="{FF2B5EF4-FFF2-40B4-BE49-F238E27FC236}">
                <a16:creationId xmlns:a16="http://schemas.microsoft.com/office/drawing/2014/main" id="{8593C70F-FE72-1F92-8D65-9FB98684B3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1385967"/>
            <a:ext cx="930454" cy="897224"/>
          </a:xfrm>
          <a:prstGeom prst="rect">
            <a:avLst/>
          </a:prstGeom>
        </p:spPr>
      </p:pic>
      <p:pic>
        <p:nvPicPr>
          <p:cNvPr id="41" name="Picture 40" descr="Chart&#10;&#10;Description automatically generated">
            <a:extLst>
              <a:ext uri="{FF2B5EF4-FFF2-40B4-BE49-F238E27FC236}">
                <a16:creationId xmlns:a16="http://schemas.microsoft.com/office/drawing/2014/main" id="{5C170447-78D6-59B4-E58A-E69E6F289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5877" y="1404716"/>
            <a:ext cx="993586" cy="946476"/>
          </a:xfrm>
          <a:prstGeom prst="rect">
            <a:avLst/>
          </a:prstGeom>
        </p:spPr>
      </p:pic>
      <p:sp>
        <p:nvSpPr>
          <p:cNvPr id="42" name="TextBox 41">
            <a:extLst>
              <a:ext uri="{FF2B5EF4-FFF2-40B4-BE49-F238E27FC236}">
                <a16:creationId xmlns:a16="http://schemas.microsoft.com/office/drawing/2014/main" id="{8F40A999-CAA3-6C7F-AA03-ABC981896412}"/>
              </a:ext>
            </a:extLst>
          </p:cNvPr>
          <p:cNvSpPr txBox="1"/>
          <p:nvPr/>
        </p:nvSpPr>
        <p:spPr>
          <a:xfrm>
            <a:off x="1113040" y="1511364"/>
            <a:ext cx="2179184" cy="276999"/>
          </a:xfrm>
          <a:prstGeom prst="rect">
            <a:avLst/>
          </a:prstGeom>
          <a:noFill/>
        </p:spPr>
        <p:txBody>
          <a:bodyPr wrap="square" rtlCol="0">
            <a:spAutoFit/>
          </a:bodyPr>
          <a:lstStyle>
            <a:defPPr>
              <a:defRPr lang="ko-KR"/>
            </a:defPPr>
          </a:lstStyle>
          <a:p>
            <a:r>
              <a:rPr lang="en-GB" sz="1200"/>
              <a:t>Select and transform objects</a:t>
            </a:r>
          </a:p>
        </p:txBody>
      </p:sp>
      <p:sp>
        <p:nvSpPr>
          <p:cNvPr id="44" name="TextBox 43">
            <a:extLst>
              <a:ext uri="{FF2B5EF4-FFF2-40B4-BE49-F238E27FC236}">
                <a16:creationId xmlns:a16="http://schemas.microsoft.com/office/drawing/2014/main" id="{3DA3D3F7-4DA9-5417-FCCB-E1E0CC0611AC}"/>
              </a:ext>
            </a:extLst>
          </p:cNvPr>
          <p:cNvSpPr txBox="1"/>
          <p:nvPr/>
        </p:nvSpPr>
        <p:spPr>
          <a:xfrm>
            <a:off x="4935146" y="2289264"/>
            <a:ext cx="1385482" cy="461665"/>
          </a:xfrm>
          <a:prstGeom prst="rect">
            <a:avLst/>
          </a:prstGeom>
          <a:noFill/>
        </p:spPr>
        <p:txBody>
          <a:bodyPr wrap="square" rtlCol="0">
            <a:spAutoFit/>
          </a:bodyPr>
          <a:lstStyle/>
          <a:p>
            <a:pPr algn="ctr"/>
            <a:r>
              <a:rPr lang="is-IS" altLang="ko-KR" sz="1200">
                <a:solidFill>
                  <a:schemeClr val="tx1">
                    <a:lumMod val="75000"/>
                    <a:lumOff val="25000"/>
                  </a:schemeClr>
                </a:solidFill>
                <a:cs typeface="Arial" pitchFamily="34" charset="0"/>
              </a:rPr>
              <a:t>Click once to scale and skew</a:t>
            </a:r>
            <a:endParaRPr lang="ko-KR" altLang="en-US" sz="120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id="{BDAAA270-4ED2-71AE-8E11-03AF70D62BFB}"/>
              </a:ext>
            </a:extLst>
          </p:cNvPr>
          <p:cNvSpPr txBox="1"/>
          <p:nvPr/>
        </p:nvSpPr>
        <p:spPr>
          <a:xfrm>
            <a:off x="6424917" y="2364550"/>
            <a:ext cx="1533152" cy="276999"/>
          </a:xfrm>
          <a:prstGeom prst="rect">
            <a:avLst/>
          </a:prstGeom>
          <a:noFill/>
        </p:spPr>
        <p:txBody>
          <a:bodyPr wrap="square" rtlCol="0">
            <a:spAutoFit/>
          </a:bodyPr>
          <a:lstStyle/>
          <a:p>
            <a:r>
              <a:rPr lang="en-GB" sz="1200"/>
              <a:t>Click twice to rotate</a:t>
            </a:r>
          </a:p>
        </p:txBody>
      </p:sp>
      <p:sp>
        <p:nvSpPr>
          <p:cNvPr id="46" name="TextBox 45">
            <a:extLst>
              <a:ext uri="{FF2B5EF4-FFF2-40B4-BE49-F238E27FC236}">
                <a16:creationId xmlns:a16="http://schemas.microsoft.com/office/drawing/2014/main" id="{795C6585-F80F-965F-1640-D224ECEEB7E1}"/>
              </a:ext>
            </a:extLst>
          </p:cNvPr>
          <p:cNvSpPr txBox="1"/>
          <p:nvPr/>
        </p:nvSpPr>
        <p:spPr>
          <a:xfrm>
            <a:off x="5091924" y="3071163"/>
            <a:ext cx="3861492" cy="1384995"/>
          </a:xfrm>
          <a:prstGeom prst="rect">
            <a:avLst/>
          </a:prstGeom>
          <a:noFill/>
        </p:spPr>
        <p:txBody>
          <a:bodyPr wrap="square" rtlCol="0">
            <a:spAutoFit/>
          </a:bodyPr>
          <a:lstStyle/>
          <a:p>
            <a:pPr algn="l"/>
            <a:r>
              <a:rPr lang="en-GB" sz="1200" b="0" i="0" u="none" strike="noStrike">
                <a:solidFill>
                  <a:srgbClr val="404040"/>
                </a:solidFill>
                <a:effectLst/>
              </a:rPr>
              <a:t>To scale (change the size of) an object:</a:t>
            </a:r>
          </a:p>
          <a:p>
            <a:pPr marL="171450" indent="-171450" algn="l">
              <a:buFont typeface="Arial" panose="020B0604020202020204" pitchFamily="34" charset="0"/>
              <a:buChar char="•"/>
            </a:pPr>
            <a:r>
              <a:rPr lang="en-GB" sz="1200" b="0" i="0" u="none" strike="noStrike">
                <a:solidFill>
                  <a:srgbClr val="404040"/>
                </a:solidFill>
                <a:effectLst/>
              </a:rPr>
              <a:t>click on it to select it; then press the mouse button a two-way arrow on a side or a corner and hold while dragging it to the desired size </a:t>
            </a:r>
          </a:p>
          <a:p>
            <a:pPr marL="171450" indent="-171450" algn="l">
              <a:buFont typeface="Arial" panose="020B0604020202020204" pitchFamily="34" charset="0"/>
              <a:buChar char="•"/>
            </a:pPr>
            <a:r>
              <a:rPr lang="en-GB" sz="1200">
                <a:solidFill>
                  <a:srgbClr val="404040"/>
                </a:solidFill>
              </a:rPr>
              <a:t>If you want to </a:t>
            </a:r>
            <a:r>
              <a:rPr lang="en-GB" sz="1200" b="0" i="0" u="none" strike="noStrike">
                <a:solidFill>
                  <a:srgbClr val="404040"/>
                </a:solidFill>
                <a:effectLst/>
              </a:rPr>
              <a:t>preserve the proportions</a:t>
            </a:r>
            <a:r>
              <a:rPr lang="en-GB" sz="1200">
                <a:solidFill>
                  <a:srgbClr val="404040"/>
                </a:solidFill>
              </a:rPr>
              <a:t> </a:t>
            </a:r>
            <a:r>
              <a:rPr lang="en-GB" sz="1200" b="0" i="0" u="none" strike="noStrike">
                <a:solidFill>
                  <a:srgbClr val="404040"/>
                </a:solidFill>
                <a:effectLst/>
              </a:rPr>
              <a:t>hold Ctrl or use the lock in the tools control bar </a:t>
            </a:r>
            <a:br>
              <a:rPr lang="en-GB" sz="1200"/>
            </a:br>
            <a:endParaRPr lang="en-GB" sz="1200"/>
          </a:p>
        </p:txBody>
      </p:sp>
      <p:sp>
        <p:nvSpPr>
          <p:cNvPr id="47" name="TextBox 46">
            <a:extLst>
              <a:ext uri="{FF2B5EF4-FFF2-40B4-BE49-F238E27FC236}">
                <a16:creationId xmlns:a16="http://schemas.microsoft.com/office/drawing/2014/main" id="{9C0D75D9-699F-6F90-B203-460C1ED5ACAD}"/>
              </a:ext>
            </a:extLst>
          </p:cNvPr>
          <p:cNvSpPr txBox="1"/>
          <p:nvPr/>
        </p:nvSpPr>
        <p:spPr>
          <a:xfrm>
            <a:off x="570968" y="2895616"/>
            <a:ext cx="2323459" cy="1200329"/>
          </a:xfrm>
          <a:prstGeom prst="rect">
            <a:avLst/>
          </a:prstGeom>
          <a:noFill/>
        </p:spPr>
        <p:txBody>
          <a:bodyPr wrap="square" rtlCol="0">
            <a:spAutoFit/>
          </a:bodyPr>
          <a:lstStyle/>
          <a:p>
            <a:pPr algn="l"/>
            <a:r>
              <a:rPr lang="en-GB" sz="1200" b="0" i="0" u="none" strike="noStrike">
                <a:solidFill>
                  <a:srgbClr val="404040"/>
                </a:solidFill>
                <a:effectLst/>
              </a:rPr>
              <a:t>To select more than one object:</a:t>
            </a:r>
          </a:p>
          <a:p>
            <a:pPr marL="171450" indent="-171450" algn="l">
              <a:buFont typeface="Arial" panose="020B0604020202020204" pitchFamily="34" charset="0"/>
              <a:buChar char="•"/>
            </a:pPr>
            <a:r>
              <a:rPr lang="en-GB" sz="1200" b="0" i="0" u="none" strike="noStrike">
                <a:solidFill>
                  <a:srgbClr val="404040"/>
                </a:solidFill>
                <a:effectLst/>
              </a:rPr>
              <a:t>press the mouse button </a:t>
            </a:r>
            <a:br>
              <a:rPr lang="en-GB" sz="1200" b="0" i="0" u="none" strike="noStrike">
                <a:solidFill>
                  <a:srgbClr val="404040"/>
                </a:solidFill>
                <a:effectLst/>
              </a:rPr>
            </a:br>
            <a:r>
              <a:rPr lang="en-GB" sz="1200" b="0" i="0" u="none" strike="noStrike">
                <a:solidFill>
                  <a:srgbClr val="404040"/>
                </a:solidFill>
                <a:effectLst/>
              </a:rPr>
              <a:t>and drag out a selection </a:t>
            </a:r>
            <a:br>
              <a:rPr lang="en-GB" sz="1200" b="0" i="0" u="none" strike="noStrike">
                <a:solidFill>
                  <a:srgbClr val="404040"/>
                </a:solidFill>
                <a:effectLst/>
              </a:rPr>
            </a:br>
            <a:r>
              <a:rPr lang="en-GB" sz="1200" b="0" i="0" u="none" strike="noStrike">
                <a:solidFill>
                  <a:srgbClr val="404040"/>
                </a:solidFill>
                <a:effectLst/>
              </a:rPr>
              <a:t>box with all the </a:t>
            </a:r>
            <a:br>
              <a:rPr lang="en-GB" sz="1200" b="0" i="0" u="none" strike="noStrike">
                <a:solidFill>
                  <a:srgbClr val="404040"/>
                </a:solidFill>
                <a:effectLst/>
              </a:rPr>
            </a:br>
            <a:r>
              <a:rPr lang="en-GB" sz="1200" b="0" i="0" u="none" strike="noStrike">
                <a:solidFill>
                  <a:srgbClr val="404040"/>
                </a:solidFill>
                <a:effectLst/>
              </a:rPr>
              <a:t>objects.</a:t>
            </a:r>
          </a:p>
          <a:p>
            <a:endParaRPr lang="en-GB" sz="1200"/>
          </a:p>
        </p:txBody>
      </p:sp>
      <p:pic>
        <p:nvPicPr>
          <p:cNvPr id="49" name="Picture 48" descr="Icon&#10;&#10;Description automatically generated">
            <a:extLst>
              <a:ext uri="{FF2B5EF4-FFF2-40B4-BE49-F238E27FC236}">
                <a16:creationId xmlns:a16="http://schemas.microsoft.com/office/drawing/2014/main" id="{570D3637-C569-62A8-5830-122859DE83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339" y="1899366"/>
            <a:ext cx="482600" cy="469900"/>
          </a:xfrm>
          <a:prstGeom prst="rect">
            <a:avLst/>
          </a:prstGeom>
        </p:spPr>
      </p:pic>
      <p:sp>
        <p:nvSpPr>
          <p:cNvPr id="50" name="TextBox 49">
            <a:extLst>
              <a:ext uri="{FF2B5EF4-FFF2-40B4-BE49-F238E27FC236}">
                <a16:creationId xmlns:a16="http://schemas.microsoft.com/office/drawing/2014/main" id="{3663CE1B-93D3-801E-DF68-60B35F9B5A6B}"/>
              </a:ext>
            </a:extLst>
          </p:cNvPr>
          <p:cNvSpPr txBox="1"/>
          <p:nvPr/>
        </p:nvSpPr>
        <p:spPr>
          <a:xfrm>
            <a:off x="1106144" y="1995816"/>
            <a:ext cx="2167353" cy="276999"/>
          </a:xfrm>
          <a:prstGeom prst="rect">
            <a:avLst/>
          </a:prstGeom>
          <a:noFill/>
        </p:spPr>
        <p:txBody>
          <a:bodyPr wrap="square" rtlCol="0">
            <a:spAutoFit/>
          </a:bodyPr>
          <a:lstStyle/>
          <a:p>
            <a:r>
              <a:rPr lang="en-GB" sz="1200"/>
              <a:t>Select all objects or all nodes</a:t>
            </a:r>
          </a:p>
        </p:txBody>
      </p:sp>
    </p:spTree>
    <p:extLst>
      <p:ext uri="{BB962C8B-B14F-4D97-AF65-F5344CB8AC3E}">
        <p14:creationId xmlns:p14="http://schemas.microsoft.com/office/powerpoint/2010/main" val="47015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37778"/>
            <a:ext cx="9144000" cy="576064"/>
          </a:xfrm>
        </p:spPr>
        <p:txBody>
          <a:bodyPr/>
          <a:lstStyle/>
          <a:p>
            <a:r>
              <a:rPr lang="en-GB" altLang="ko-KR" sz="2800"/>
              <a:t>Editing Paths with the Node Tool</a:t>
            </a:r>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pic>
        <p:nvPicPr>
          <p:cNvPr id="4" name="Picture 3" descr="Graphical user interface, application&#10;&#10;Description automatically generated">
            <a:extLst>
              <a:ext uri="{FF2B5EF4-FFF2-40B4-BE49-F238E27FC236}">
                <a16:creationId xmlns:a16="http://schemas.microsoft.com/office/drawing/2014/main" id="{0A2ED4E1-9F3A-F5F2-94AC-2400E48E0E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292138" y="1532978"/>
            <a:ext cx="689576" cy="576064"/>
          </a:xfrm>
          <a:prstGeom prst="rect">
            <a:avLst/>
          </a:prstGeom>
        </p:spPr>
      </p:pic>
      <p:grpSp>
        <p:nvGrpSpPr>
          <p:cNvPr id="6" name="Group 5">
            <a:extLst>
              <a:ext uri="{FF2B5EF4-FFF2-40B4-BE49-F238E27FC236}">
                <a16:creationId xmlns:a16="http://schemas.microsoft.com/office/drawing/2014/main" id="{498156F3-F4D2-73E4-5A45-EFD404893BE3}"/>
              </a:ext>
            </a:extLst>
          </p:cNvPr>
          <p:cNvGrpSpPr/>
          <p:nvPr/>
        </p:nvGrpSpPr>
        <p:grpSpPr>
          <a:xfrm>
            <a:off x="1004972" y="1532978"/>
            <a:ext cx="2355135" cy="1536599"/>
            <a:chOff x="804482" y="2308127"/>
            <a:chExt cx="2087737" cy="1536599"/>
          </a:xfrm>
        </p:grpSpPr>
        <p:sp>
          <p:nvSpPr>
            <p:cNvPr id="7" name="TextBox 6">
              <a:extLst>
                <a:ext uri="{FF2B5EF4-FFF2-40B4-BE49-F238E27FC236}">
                  <a16:creationId xmlns:a16="http://schemas.microsoft.com/office/drawing/2014/main" id="{B032005C-12CB-081A-4839-BAF55C82CEAE}"/>
                </a:ext>
              </a:extLst>
            </p:cNvPr>
            <p:cNvSpPr txBox="1"/>
            <p:nvPr/>
          </p:nvSpPr>
          <p:spPr>
            <a:xfrm>
              <a:off x="804482" y="3198395"/>
              <a:ext cx="2059657" cy="646331"/>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The paths are made of connected nodes, like pearls on a string. </a:t>
              </a:r>
            </a:p>
          </p:txBody>
        </p:sp>
        <p:sp>
          <p:nvSpPr>
            <p:cNvPr id="8" name="TextBox 7">
              <a:extLst>
                <a:ext uri="{FF2B5EF4-FFF2-40B4-BE49-F238E27FC236}">
                  <a16:creationId xmlns:a16="http://schemas.microsoft.com/office/drawing/2014/main" id="{55E64507-BB39-79D3-B0CF-465C632BA75B}"/>
                </a:ext>
              </a:extLst>
            </p:cNvPr>
            <p:cNvSpPr txBox="1"/>
            <p:nvPr/>
          </p:nvSpPr>
          <p:spPr>
            <a:xfrm>
              <a:off x="832562" y="2308127"/>
              <a:ext cx="2059657" cy="1015663"/>
            </a:xfrm>
            <a:prstGeom prst="rect">
              <a:avLst/>
            </a:prstGeom>
            <a:noFill/>
          </p:spPr>
          <p:txBody>
            <a:bodyPr wrap="square" rtlCol="0">
              <a:spAutoFit/>
            </a:bodyPr>
            <a:lstStyle/>
            <a:p>
              <a:r>
                <a:rPr lang="en-GB" altLang="ko-KR" sz="1200" b="1">
                  <a:solidFill>
                    <a:schemeClr val="tx1">
                      <a:lumMod val="75000"/>
                      <a:lumOff val="25000"/>
                    </a:schemeClr>
                  </a:solidFill>
                  <a:cs typeface="Arial" pitchFamily="34" charset="0"/>
                </a:rPr>
                <a:t>The Node tool is used when you need to edit a path.</a:t>
              </a:r>
            </a:p>
            <a:p>
              <a:br>
                <a:rPr lang="en-GB" altLang="ko-KR" sz="1200" b="1">
                  <a:solidFill>
                    <a:schemeClr val="tx1">
                      <a:lumMod val="75000"/>
                      <a:lumOff val="25000"/>
                    </a:schemeClr>
                  </a:solidFill>
                  <a:cs typeface="Arial" pitchFamily="34" charset="0"/>
                </a:rPr>
              </a:br>
              <a:endParaRPr lang="en-GB" altLang="ko-KR" sz="1200" b="1">
                <a:solidFill>
                  <a:schemeClr val="tx1">
                    <a:lumMod val="75000"/>
                    <a:lumOff val="25000"/>
                  </a:schemeClr>
                </a:solidFill>
                <a:cs typeface="Arial" pitchFamily="34" charset="0"/>
              </a:endParaRPr>
            </a:p>
            <a:p>
              <a:endParaRPr lang="ko-KR" altLang="en-US" sz="1200" b="1">
                <a:solidFill>
                  <a:schemeClr val="tx1">
                    <a:lumMod val="75000"/>
                    <a:lumOff val="25000"/>
                  </a:schemeClr>
                </a:solidFill>
                <a:cs typeface="Arial" pitchFamily="34" charset="0"/>
              </a:endParaRPr>
            </a:p>
          </p:txBody>
        </p:sp>
      </p:grpSp>
      <p:sp>
        <p:nvSpPr>
          <p:cNvPr id="11" name="TextBox 10">
            <a:extLst>
              <a:ext uri="{FF2B5EF4-FFF2-40B4-BE49-F238E27FC236}">
                <a16:creationId xmlns:a16="http://schemas.microsoft.com/office/drawing/2014/main" id="{D4FF8DFA-7858-854F-0C29-2981D6589512}"/>
              </a:ext>
            </a:extLst>
          </p:cNvPr>
          <p:cNvSpPr txBox="1"/>
          <p:nvPr/>
        </p:nvSpPr>
        <p:spPr>
          <a:xfrm>
            <a:off x="4860032" y="1345365"/>
            <a:ext cx="3379382" cy="461665"/>
          </a:xfrm>
          <a:prstGeom prst="rect">
            <a:avLst/>
          </a:prstGeom>
          <a:noFill/>
        </p:spPr>
        <p:txBody>
          <a:bodyPr wrap="square" rtlCol="0">
            <a:spAutoFit/>
          </a:bodyPr>
          <a:lstStyle/>
          <a:p>
            <a:r>
              <a:rPr lang="en-GB" altLang="ko-KR" sz="1200">
                <a:solidFill>
                  <a:schemeClr val="tx1">
                    <a:lumMod val="75000"/>
                    <a:lumOff val="25000"/>
                  </a:schemeClr>
                </a:solidFill>
                <a:cs typeface="Arial" pitchFamily="34" charset="0"/>
              </a:rPr>
              <a:t>The position of a node is shown as a square, circle or a diamond handle on the path.</a:t>
            </a:r>
            <a:endParaRPr lang="ko-KR" altLang="en-US" sz="1200">
              <a:solidFill>
                <a:schemeClr val="tx1">
                  <a:lumMod val="75000"/>
                  <a:lumOff val="25000"/>
                </a:schemeClr>
              </a:solidFill>
              <a:cs typeface="Arial" pitchFamily="34" charset="0"/>
            </a:endParaRPr>
          </a:p>
        </p:txBody>
      </p:sp>
      <p:grpSp>
        <p:nvGrpSpPr>
          <p:cNvPr id="12" name="Group 11">
            <a:extLst>
              <a:ext uri="{FF2B5EF4-FFF2-40B4-BE49-F238E27FC236}">
                <a16:creationId xmlns:a16="http://schemas.microsoft.com/office/drawing/2014/main" id="{F88F777B-3366-71F9-FB51-38F0257B80DB}"/>
              </a:ext>
            </a:extLst>
          </p:cNvPr>
          <p:cNvGrpSpPr/>
          <p:nvPr/>
        </p:nvGrpSpPr>
        <p:grpSpPr>
          <a:xfrm>
            <a:off x="4860032" y="2164821"/>
            <a:ext cx="2410069" cy="1754326"/>
            <a:chOff x="726864" y="3007978"/>
            <a:chExt cx="2136433" cy="1754326"/>
          </a:xfrm>
        </p:grpSpPr>
        <p:sp>
          <p:nvSpPr>
            <p:cNvPr id="13" name="TextBox 12">
              <a:extLst>
                <a:ext uri="{FF2B5EF4-FFF2-40B4-BE49-F238E27FC236}">
                  <a16:creationId xmlns:a16="http://schemas.microsoft.com/office/drawing/2014/main" id="{CCCE3FAB-8A57-406A-912A-419B3B42D899}"/>
                </a:ext>
              </a:extLst>
            </p:cNvPr>
            <p:cNvSpPr txBox="1"/>
            <p:nvPr/>
          </p:nvSpPr>
          <p:spPr>
            <a:xfrm>
              <a:off x="726864" y="3007978"/>
              <a:ext cx="2059657" cy="1754326"/>
            </a:xfrm>
            <a:prstGeom prst="rect">
              <a:avLst/>
            </a:prstGeom>
            <a:noFill/>
          </p:spPr>
          <p:txBody>
            <a:bodyPr wrap="square" rtlCol="0">
              <a:spAutoFit/>
            </a:bodyPr>
            <a:lstStyle/>
            <a:p>
              <a:pPr algn="l" latinLnBrk="0" hangingPunct="0"/>
              <a:r>
                <a:rPr lang="en-GB" sz="1200" b="0" i="0" u="none" strike="noStrike" dirty="0">
                  <a:solidFill>
                    <a:srgbClr val="404040"/>
                  </a:solidFill>
                  <a:effectLst/>
                </a:rPr>
                <a:t>A path’s shape can be changed by moving the nodes it consists of:</a:t>
              </a:r>
            </a:p>
            <a:p>
              <a:pPr marL="171450" indent="-171450" algn="l" latinLnBrk="0" hangingPunct="0">
                <a:buFont typeface="Arial" panose="020B0604020202020204" pitchFamily="34" charset="0"/>
                <a:buChar char="•"/>
              </a:pPr>
              <a:r>
                <a:rPr lang="en-GB" sz="1200" b="0" i="0" u="none" strike="noStrike" dirty="0">
                  <a:solidFill>
                    <a:srgbClr val="404040"/>
                  </a:solidFill>
                  <a:effectLst/>
                </a:rPr>
                <a:t>First activate the Node tool.</a:t>
              </a:r>
            </a:p>
            <a:p>
              <a:pPr marL="171450" indent="-171450" algn="l" latinLnBrk="0" hangingPunct="0">
                <a:buFont typeface="Arial" panose="020B0604020202020204" pitchFamily="34" charset="0"/>
                <a:buChar char="•"/>
              </a:pPr>
              <a:r>
                <a:rPr lang="en-GB" sz="1200" b="0" i="0" u="none" strike="noStrike" dirty="0">
                  <a:solidFill>
                    <a:srgbClr val="404040"/>
                  </a:solidFill>
                  <a:effectLst/>
                </a:rPr>
                <a:t>Then click on the path to select it.</a:t>
              </a:r>
            </a:p>
            <a:p>
              <a:pPr marL="171450" indent="-171450" algn="l" latinLnBrk="0" hangingPunct="0">
                <a:buFont typeface="Arial" panose="020B0604020202020204" pitchFamily="34" charset="0"/>
                <a:buChar char="•"/>
              </a:pPr>
              <a:r>
                <a:rPr lang="en-GB" sz="1200" b="0" i="0" u="none" strike="noStrike" dirty="0">
                  <a:solidFill>
                    <a:srgbClr val="404040"/>
                  </a:solidFill>
                  <a:effectLst/>
                </a:rPr>
                <a:t>Then you can click and drag the node you wish to put in a new place. </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49818C72-DF87-3EA2-EAD4-F3CC3005E98F}"/>
                </a:ext>
              </a:extLst>
            </p:cNvPr>
            <p:cNvSpPr txBox="1"/>
            <p:nvPr/>
          </p:nvSpPr>
          <p:spPr>
            <a:xfrm>
              <a:off x="803640" y="3362835"/>
              <a:ext cx="2059657" cy="276999"/>
            </a:xfrm>
            <a:prstGeom prst="rect">
              <a:avLst/>
            </a:prstGeom>
            <a:noFill/>
          </p:spPr>
          <p:txBody>
            <a:bodyPr wrap="square" rtlCol="0">
              <a:spAutoFit/>
            </a:bodyPr>
            <a:lstStyle/>
            <a:p>
              <a:endParaRPr lang="ko-KR" altLang="en-US" sz="12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54993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ko-KR" sz="2800"/>
              <a:t>Important Node Tools</a:t>
            </a:r>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11" name="TextBox 10">
            <a:extLst>
              <a:ext uri="{FF2B5EF4-FFF2-40B4-BE49-F238E27FC236}">
                <a16:creationId xmlns:a16="http://schemas.microsoft.com/office/drawing/2014/main" id="{D4FF8DFA-7858-854F-0C29-2981D6589512}"/>
              </a:ext>
            </a:extLst>
          </p:cNvPr>
          <p:cNvSpPr txBox="1"/>
          <p:nvPr/>
        </p:nvSpPr>
        <p:spPr>
          <a:xfrm>
            <a:off x="4286709" y="1320182"/>
            <a:ext cx="3379382" cy="1200329"/>
          </a:xfrm>
          <a:prstGeom prst="rect">
            <a:avLst/>
          </a:prstGeom>
          <a:noFill/>
        </p:spPr>
        <p:txBody>
          <a:bodyPr wrap="square" rtlCol="0">
            <a:spAutoFit/>
          </a:bodyPr>
          <a:lstStyle/>
          <a:p>
            <a:pPr marL="171450" indent="-171450">
              <a:buFont typeface="Arial" panose="020B0604020202020204" pitchFamily="34" charset="0"/>
              <a:buChar char="•"/>
            </a:pPr>
            <a:r>
              <a:rPr lang="en-GB" altLang="ko-KR" sz="1200">
                <a:solidFill>
                  <a:schemeClr val="tx1">
                    <a:lumMod val="75000"/>
                    <a:lumOff val="25000"/>
                  </a:schemeClr>
                </a:solidFill>
                <a:cs typeface="Arial" pitchFamily="34" charset="0"/>
              </a:rPr>
              <a:t>If you want to insert new nodes just double-click at the segment they are supposed to be.</a:t>
            </a:r>
          </a:p>
          <a:p>
            <a:pPr marL="171450" indent="-171450">
              <a:buFont typeface="Arial" panose="020B0604020202020204" pitchFamily="34" charset="0"/>
              <a:buChar char="•"/>
            </a:pPr>
            <a:r>
              <a:rPr lang="en-GB" altLang="ko-KR" sz="1200">
                <a:solidFill>
                  <a:schemeClr val="tx1">
                    <a:lumMod val="75000"/>
                    <a:lumOff val="25000"/>
                  </a:schemeClr>
                </a:solidFill>
                <a:cs typeface="Arial" pitchFamily="34" charset="0"/>
              </a:rPr>
              <a:t>To delete unwanted nodes just click on them and then either right click and chose “Delete” in the menu or simply use the “Delete”-key on your keyboard.</a:t>
            </a:r>
            <a:endParaRPr lang="ko-KR" altLang="en-US" sz="1200">
              <a:solidFill>
                <a:schemeClr val="tx1">
                  <a:lumMod val="75000"/>
                  <a:lumOff val="25000"/>
                </a:schemeClr>
              </a:solidFill>
              <a:cs typeface="Arial" pitchFamily="34" charset="0"/>
            </a:endParaRPr>
          </a:p>
        </p:txBody>
      </p:sp>
      <p:pic>
        <p:nvPicPr>
          <p:cNvPr id="9" name="Picture 8">
            <a:extLst>
              <a:ext uri="{FF2B5EF4-FFF2-40B4-BE49-F238E27FC236}">
                <a16:creationId xmlns:a16="http://schemas.microsoft.com/office/drawing/2014/main" id="{7AEE15BB-5AF7-C642-AC06-DCB18A820287}"/>
              </a:ext>
            </a:extLst>
          </p:cNvPr>
          <p:cNvPicPr>
            <a:picLocks noChangeAspect="1"/>
          </p:cNvPicPr>
          <p:nvPr/>
        </p:nvPicPr>
        <p:blipFill>
          <a:blip r:embed="rId2"/>
          <a:stretch>
            <a:fillRect/>
          </a:stretch>
        </p:blipFill>
        <p:spPr>
          <a:xfrm>
            <a:off x="419047" y="1138162"/>
            <a:ext cx="440735" cy="426044"/>
          </a:xfrm>
          <a:prstGeom prst="rect">
            <a:avLst/>
          </a:prstGeom>
        </p:spPr>
      </p:pic>
      <p:pic>
        <p:nvPicPr>
          <p:cNvPr id="15" name="Picture 14">
            <a:extLst>
              <a:ext uri="{FF2B5EF4-FFF2-40B4-BE49-F238E27FC236}">
                <a16:creationId xmlns:a16="http://schemas.microsoft.com/office/drawing/2014/main" id="{A3B0547E-96AD-7B87-0EFF-DE365BAD8D28}"/>
              </a:ext>
            </a:extLst>
          </p:cNvPr>
          <p:cNvPicPr>
            <a:picLocks noChangeAspect="1"/>
          </p:cNvPicPr>
          <p:nvPr/>
        </p:nvPicPr>
        <p:blipFill>
          <a:blip r:embed="rId3"/>
          <a:stretch>
            <a:fillRect/>
          </a:stretch>
        </p:blipFill>
        <p:spPr>
          <a:xfrm>
            <a:off x="419047" y="1709852"/>
            <a:ext cx="440734" cy="484807"/>
          </a:xfrm>
          <a:prstGeom prst="rect">
            <a:avLst/>
          </a:prstGeom>
        </p:spPr>
      </p:pic>
      <p:pic>
        <p:nvPicPr>
          <p:cNvPr id="17" name="Picture 16">
            <a:extLst>
              <a:ext uri="{FF2B5EF4-FFF2-40B4-BE49-F238E27FC236}">
                <a16:creationId xmlns:a16="http://schemas.microsoft.com/office/drawing/2014/main" id="{157C64FC-35BC-F0A4-D66D-779A7937A874}"/>
              </a:ext>
            </a:extLst>
          </p:cNvPr>
          <p:cNvPicPr>
            <a:picLocks noChangeAspect="1"/>
          </p:cNvPicPr>
          <p:nvPr/>
        </p:nvPicPr>
        <p:blipFill>
          <a:blip r:embed="rId4"/>
          <a:stretch>
            <a:fillRect/>
          </a:stretch>
        </p:blipFill>
        <p:spPr>
          <a:xfrm>
            <a:off x="407683" y="2340305"/>
            <a:ext cx="452098" cy="466226"/>
          </a:xfrm>
          <a:prstGeom prst="rect">
            <a:avLst/>
          </a:prstGeom>
        </p:spPr>
      </p:pic>
      <p:pic>
        <p:nvPicPr>
          <p:cNvPr id="19" name="Picture 18">
            <a:extLst>
              <a:ext uri="{FF2B5EF4-FFF2-40B4-BE49-F238E27FC236}">
                <a16:creationId xmlns:a16="http://schemas.microsoft.com/office/drawing/2014/main" id="{C0254A95-4277-39EE-2B82-2120FD201652}"/>
              </a:ext>
            </a:extLst>
          </p:cNvPr>
          <p:cNvPicPr>
            <a:picLocks noChangeAspect="1"/>
          </p:cNvPicPr>
          <p:nvPr/>
        </p:nvPicPr>
        <p:blipFill>
          <a:blip r:embed="rId5"/>
          <a:stretch>
            <a:fillRect/>
          </a:stretch>
        </p:blipFill>
        <p:spPr>
          <a:xfrm>
            <a:off x="419047" y="2914573"/>
            <a:ext cx="440734" cy="470116"/>
          </a:xfrm>
          <a:prstGeom prst="rect">
            <a:avLst/>
          </a:prstGeom>
        </p:spPr>
      </p:pic>
      <p:sp>
        <p:nvSpPr>
          <p:cNvPr id="20" name="TextBox 19">
            <a:extLst>
              <a:ext uri="{FF2B5EF4-FFF2-40B4-BE49-F238E27FC236}">
                <a16:creationId xmlns:a16="http://schemas.microsoft.com/office/drawing/2014/main" id="{24202055-66FB-43C0-F121-87D1506CE32B}"/>
              </a:ext>
            </a:extLst>
          </p:cNvPr>
          <p:cNvSpPr txBox="1"/>
          <p:nvPr/>
        </p:nvSpPr>
        <p:spPr>
          <a:xfrm>
            <a:off x="969228" y="1073883"/>
            <a:ext cx="2179184" cy="461665"/>
          </a:xfrm>
          <a:prstGeom prst="rect">
            <a:avLst/>
          </a:prstGeom>
          <a:noFill/>
        </p:spPr>
        <p:txBody>
          <a:bodyPr wrap="square" rtlCol="0">
            <a:spAutoFit/>
          </a:bodyPr>
          <a:lstStyle>
            <a:defPPr>
              <a:defRPr lang="ko-KR"/>
            </a:defPPr>
          </a:lstStyle>
          <a:p>
            <a:r>
              <a:rPr lang="en-GB" sz="1200"/>
              <a:t>Delete segment between two non-endpoint nodes</a:t>
            </a:r>
          </a:p>
        </p:txBody>
      </p:sp>
      <p:sp>
        <p:nvSpPr>
          <p:cNvPr id="21" name="TextBox 20">
            <a:extLst>
              <a:ext uri="{FF2B5EF4-FFF2-40B4-BE49-F238E27FC236}">
                <a16:creationId xmlns:a16="http://schemas.microsoft.com/office/drawing/2014/main" id="{2EDD4B7E-0C63-5AC9-FE9C-BBF63E8BF2F7}"/>
              </a:ext>
            </a:extLst>
          </p:cNvPr>
          <p:cNvSpPr txBox="1"/>
          <p:nvPr/>
        </p:nvSpPr>
        <p:spPr>
          <a:xfrm>
            <a:off x="988418" y="1695649"/>
            <a:ext cx="2179184" cy="461665"/>
          </a:xfrm>
          <a:prstGeom prst="rect">
            <a:avLst/>
          </a:prstGeom>
          <a:noFill/>
        </p:spPr>
        <p:txBody>
          <a:bodyPr wrap="square" rtlCol="0">
            <a:spAutoFit/>
          </a:bodyPr>
          <a:lstStyle>
            <a:defPPr>
              <a:defRPr lang="ko-KR"/>
            </a:defPPr>
          </a:lstStyle>
          <a:p>
            <a:r>
              <a:rPr lang="en-GB" sz="1200"/>
              <a:t>Join selected end nodes with a new segment</a:t>
            </a:r>
          </a:p>
        </p:txBody>
      </p:sp>
      <p:sp>
        <p:nvSpPr>
          <p:cNvPr id="22" name="TextBox 21">
            <a:extLst>
              <a:ext uri="{FF2B5EF4-FFF2-40B4-BE49-F238E27FC236}">
                <a16:creationId xmlns:a16="http://schemas.microsoft.com/office/drawing/2014/main" id="{E006805D-D6E7-E11E-ACBF-629FDF7B7841}"/>
              </a:ext>
            </a:extLst>
          </p:cNvPr>
          <p:cNvSpPr txBox="1"/>
          <p:nvPr/>
        </p:nvSpPr>
        <p:spPr>
          <a:xfrm>
            <a:off x="969228" y="2328875"/>
            <a:ext cx="2179184" cy="276999"/>
          </a:xfrm>
          <a:prstGeom prst="rect">
            <a:avLst/>
          </a:prstGeom>
          <a:noFill/>
        </p:spPr>
        <p:txBody>
          <a:bodyPr wrap="square" rtlCol="0">
            <a:spAutoFit/>
          </a:bodyPr>
          <a:lstStyle>
            <a:defPPr>
              <a:defRPr lang="ko-KR"/>
            </a:defPPr>
          </a:lstStyle>
          <a:p>
            <a:r>
              <a:rPr lang="en-GB" sz="1200"/>
              <a:t>Break path at selected nodes</a:t>
            </a:r>
          </a:p>
        </p:txBody>
      </p:sp>
      <p:sp>
        <p:nvSpPr>
          <p:cNvPr id="23" name="TextBox 22">
            <a:extLst>
              <a:ext uri="{FF2B5EF4-FFF2-40B4-BE49-F238E27FC236}">
                <a16:creationId xmlns:a16="http://schemas.microsoft.com/office/drawing/2014/main" id="{5A3AFC37-EA0D-4EDB-BD8D-68947938C69C}"/>
              </a:ext>
            </a:extLst>
          </p:cNvPr>
          <p:cNvSpPr txBox="1"/>
          <p:nvPr/>
        </p:nvSpPr>
        <p:spPr>
          <a:xfrm>
            <a:off x="972489" y="2872632"/>
            <a:ext cx="2179184" cy="276999"/>
          </a:xfrm>
          <a:prstGeom prst="rect">
            <a:avLst/>
          </a:prstGeom>
          <a:noFill/>
        </p:spPr>
        <p:txBody>
          <a:bodyPr wrap="square" rtlCol="0">
            <a:spAutoFit/>
          </a:bodyPr>
          <a:lstStyle>
            <a:defPPr>
              <a:defRPr lang="ko-KR"/>
            </a:defPPr>
          </a:lstStyle>
          <a:p>
            <a:r>
              <a:rPr lang="en-GB" sz="1200"/>
              <a:t>Join selected nodes</a:t>
            </a:r>
          </a:p>
        </p:txBody>
      </p:sp>
    </p:spTree>
    <p:extLst>
      <p:ext uri="{BB962C8B-B14F-4D97-AF65-F5344CB8AC3E}">
        <p14:creationId xmlns:p14="http://schemas.microsoft.com/office/powerpoint/2010/main" val="212438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ltLang="ko-KR" sz="2800"/>
              <a:t>Changing an image into a vector</a:t>
            </a:r>
          </a:p>
        </p:txBody>
      </p:sp>
      <p:sp>
        <p:nvSpPr>
          <p:cNvPr id="3" name="Text Placeholder 2"/>
          <p:cNvSpPr>
            <a:spLocks noGrp="1"/>
          </p:cNvSpPr>
          <p:nvPr>
            <p:ph type="body" sz="quarter" idx="11"/>
          </p:nvPr>
        </p:nvSpPr>
        <p:spPr>
          <a:xfrm>
            <a:off x="1547664" y="779103"/>
            <a:ext cx="6477248" cy="288032"/>
          </a:xfrm>
        </p:spPr>
        <p:txBody>
          <a:bodyPr/>
          <a:lstStyle/>
          <a:p>
            <a:r>
              <a:rPr lang="en-GB" altLang="ko-KR" sz="1800"/>
              <a:t>Making use of “Trace Bitmap”</a:t>
            </a:r>
            <a:endParaRPr lang="en-US" altLang="ko-KR" sz="1800"/>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24202055-66FB-43C0-F121-87D1506CE32B}"/>
              </a:ext>
            </a:extLst>
          </p:cNvPr>
          <p:cNvSpPr txBox="1"/>
          <p:nvPr/>
        </p:nvSpPr>
        <p:spPr>
          <a:xfrm>
            <a:off x="747625" y="1115744"/>
            <a:ext cx="3312368" cy="3785652"/>
          </a:xfrm>
          <a:prstGeom prst="rect">
            <a:avLst/>
          </a:prstGeom>
          <a:noFill/>
        </p:spPr>
        <p:txBody>
          <a:bodyPr wrap="square" rtlCol="0">
            <a:spAutoFit/>
          </a:bodyPr>
          <a:lstStyle>
            <a:defPPr>
              <a:defRPr lang="ko-KR"/>
            </a:defPPr>
          </a:lstStyle>
          <a:p>
            <a:r>
              <a:rPr lang="en-GB" sz="1200" dirty="0"/>
              <a:t>If you want to use a picture/drawing/</a:t>
            </a:r>
            <a:br>
              <a:rPr lang="en-GB" sz="1200" dirty="0"/>
            </a:br>
            <a:r>
              <a:rPr lang="en-GB" sz="1200" dirty="0"/>
              <a:t>clipart from the internet, “Trace Bitmap” is the right tool.</a:t>
            </a:r>
          </a:p>
          <a:p>
            <a:pPr marL="171450" indent="-171450">
              <a:buFont typeface="Arial" panose="020B0604020202020204" pitchFamily="34" charset="0"/>
              <a:buChar char="•"/>
            </a:pPr>
            <a:r>
              <a:rPr lang="en-GB" sz="1200" dirty="0"/>
              <a:t>The image chosen has to be active </a:t>
            </a:r>
            <a:br>
              <a:rPr lang="en-GB" sz="1200" dirty="0"/>
            </a:br>
            <a:r>
              <a:rPr lang="en-GB" sz="1200" dirty="0"/>
              <a:t>(you’ll see a frame around the pic).</a:t>
            </a:r>
          </a:p>
          <a:p>
            <a:pPr marL="171450" indent="-171450">
              <a:buFont typeface="Arial" panose="020B0604020202020204" pitchFamily="34" charset="0"/>
              <a:buChar char="•"/>
            </a:pPr>
            <a:r>
              <a:rPr lang="en-GB" sz="1200" dirty="0"/>
              <a:t>Choose “Path” and then “Trace </a:t>
            </a:r>
            <a:br>
              <a:rPr lang="en-GB" sz="1200" dirty="0"/>
            </a:br>
            <a:r>
              <a:rPr lang="en-GB" sz="1200" dirty="0"/>
              <a:t>Bitmap” in the dropdown menu.</a:t>
            </a:r>
          </a:p>
          <a:p>
            <a:pPr marL="171450" indent="-171450">
              <a:buFont typeface="Arial" panose="020B0604020202020204" pitchFamily="34" charset="0"/>
              <a:buChar char="•"/>
            </a:pPr>
            <a:r>
              <a:rPr lang="en-GB" sz="1200" dirty="0"/>
              <a:t>A new window opens and where </a:t>
            </a:r>
            <a:br>
              <a:rPr lang="en-GB" sz="1200" dirty="0"/>
            </a:br>
            <a:r>
              <a:rPr lang="en-GB" sz="1200" dirty="0"/>
              <a:t>you can choose the method of </a:t>
            </a:r>
            <a:br>
              <a:rPr lang="en-GB" sz="1200" dirty="0"/>
            </a:br>
            <a:r>
              <a:rPr lang="en-GB" sz="1200" dirty="0"/>
              <a:t>scanning. Standard choice is </a:t>
            </a:r>
            <a:br>
              <a:rPr lang="en-GB" sz="1200" dirty="0"/>
            </a:br>
            <a:r>
              <a:rPr lang="en-GB" sz="1200" dirty="0"/>
              <a:t>“Brightness </a:t>
            </a:r>
            <a:r>
              <a:rPr lang="en-GB" sz="1200" dirty="0" err="1"/>
              <a:t>cutoff</a:t>
            </a:r>
            <a:r>
              <a:rPr lang="en-GB" sz="1200" dirty="0"/>
              <a:t>” with threshold of </a:t>
            </a:r>
            <a:br>
              <a:rPr lang="en-GB" sz="1200" dirty="0"/>
            </a:br>
            <a:r>
              <a:rPr lang="en-GB" sz="1200" dirty="0"/>
              <a:t>0.450. If you raise the number the </a:t>
            </a:r>
            <a:br>
              <a:rPr lang="en-GB" sz="1200" dirty="0"/>
            </a:br>
            <a:r>
              <a:rPr lang="en-GB" sz="1200" dirty="0"/>
              <a:t>image will get darker, if you lower it </a:t>
            </a:r>
            <a:br>
              <a:rPr lang="en-GB" sz="1200" dirty="0"/>
            </a:br>
            <a:r>
              <a:rPr lang="en-GB" sz="1200" dirty="0"/>
              <a:t>will take less </a:t>
            </a:r>
            <a:r>
              <a:rPr lang="en-GB" sz="1200" dirty="0" err="1"/>
              <a:t>color</a:t>
            </a:r>
            <a:r>
              <a:rPr lang="en-GB" sz="1200" dirty="0"/>
              <a:t>.</a:t>
            </a:r>
          </a:p>
          <a:p>
            <a:pPr marL="171450" indent="-171450">
              <a:buFont typeface="Arial" panose="020B0604020202020204" pitchFamily="34" charset="0"/>
              <a:buChar char="•"/>
            </a:pPr>
            <a:r>
              <a:rPr lang="en-GB" sz="1200" dirty="0"/>
              <a:t>When happy with the image just hit </a:t>
            </a:r>
            <a:br>
              <a:rPr lang="en-GB" sz="1200" dirty="0"/>
            </a:br>
            <a:r>
              <a:rPr lang="en-GB" sz="1200" dirty="0"/>
              <a:t>“OK” to get the vector image.</a:t>
            </a:r>
          </a:p>
          <a:p>
            <a:pPr marL="171450" indent="-171450">
              <a:buFont typeface="Arial" panose="020B0604020202020204" pitchFamily="34" charset="0"/>
              <a:buChar char="•"/>
            </a:pPr>
            <a:r>
              <a:rPr lang="en-GB" sz="1200" dirty="0"/>
              <a:t>Now just drag the new image off the original one and start editing.</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pic>
        <p:nvPicPr>
          <p:cNvPr id="5" name="Picture 4">
            <a:extLst>
              <a:ext uri="{FF2B5EF4-FFF2-40B4-BE49-F238E27FC236}">
                <a16:creationId xmlns:a16="http://schemas.microsoft.com/office/drawing/2014/main" id="{7431A48E-C5A7-A73E-A9A0-97BD7849F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1142293"/>
            <a:ext cx="3382888" cy="2182709"/>
          </a:xfrm>
          <a:prstGeom prst="rect">
            <a:avLst/>
          </a:prstGeom>
        </p:spPr>
      </p:pic>
      <p:sp>
        <p:nvSpPr>
          <p:cNvPr id="6" name="TextBox 5">
            <a:extLst>
              <a:ext uri="{FF2B5EF4-FFF2-40B4-BE49-F238E27FC236}">
                <a16:creationId xmlns:a16="http://schemas.microsoft.com/office/drawing/2014/main" id="{B4E5FBD5-3459-C93A-6B14-13FAE29FDFBC}"/>
              </a:ext>
            </a:extLst>
          </p:cNvPr>
          <p:cNvSpPr txBox="1"/>
          <p:nvPr/>
        </p:nvSpPr>
        <p:spPr>
          <a:xfrm>
            <a:off x="4814456" y="3357372"/>
            <a:ext cx="3168352" cy="276999"/>
          </a:xfrm>
          <a:prstGeom prst="rect">
            <a:avLst/>
          </a:prstGeom>
          <a:noFill/>
        </p:spPr>
        <p:txBody>
          <a:bodyPr wrap="square" rtlCol="0">
            <a:spAutoFit/>
          </a:bodyPr>
          <a:lstStyle>
            <a:defPPr>
              <a:defRPr lang="ko-KR"/>
            </a:defPPr>
          </a:lstStyle>
          <a:p>
            <a:r>
              <a:rPr lang="en-GB" sz="1200"/>
              <a:t>Vector with nodes vs. original image</a:t>
            </a:r>
          </a:p>
        </p:txBody>
      </p:sp>
    </p:spTree>
    <p:extLst>
      <p:ext uri="{BB962C8B-B14F-4D97-AF65-F5344CB8AC3E}">
        <p14:creationId xmlns:p14="http://schemas.microsoft.com/office/powerpoint/2010/main" val="404772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GB" altLang="ko-KR" sz="2800">
                <a:cs typeface="Arial"/>
              </a:rPr>
              <a:t>Adding text to your image</a:t>
            </a:r>
            <a:endParaRPr lang="en-US"/>
          </a:p>
        </p:txBody>
      </p:sp>
      <p:sp>
        <p:nvSpPr>
          <p:cNvPr id="3" name="Text Placeholder 2"/>
          <p:cNvSpPr>
            <a:spLocks noGrp="1"/>
          </p:cNvSpPr>
          <p:nvPr>
            <p:ph type="body" sz="quarter" idx="11"/>
          </p:nvPr>
        </p:nvSpPr>
        <p:spPr>
          <a:xfrm>
            <a:off x="1547664" y="779103"/>
            <a:ext cx="6477248" cy="288032"/>
          </a:xfrm>
        </p:spPr>
        <p:txBody>
          <a:bodyPr lIns="91440" tIns="45720" rIns="91440" bIns="45720" anchor="ctr"/>
          <a:lstStyle/>
          <a:p>
            <a:r>
              <a:rPr lang="en-GB" altLang="ko-KR" sz="1800">
                <a:cs typeface="Arial"/>
              </a:rPr>
              <a:t>Give your design a personal touch</a:t>
            </a:r>
            <a:endParaRPr lang="en-US"/>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24202055-66FB-43C0-F121-87D1506CE32B}"/>
              </a:ext>
            </a:extLst>
          </p:cNvPr>
          <p:cNvSpPr txBox="1"/>
          <p:nvPr/>
        </p:nvSpPr>
        <p:spPr>
          <a:xfrm>
            <a:off x="947525" y="1348782"/>
            <a:ext cx="2882693" cy="2677656"/>
          </a:xfrm>
          <a:prstGeom prst="rect">
            <a:avLst/>
          </a:prstGeom>
          <a:noFill/>
        </p:spPr>
        <p:txBody>
          <a:bodyPr wrap="square" lIns="91440" tIns="45720" rIns="91440" bIns="45720" rtlCol="0" anchor="t">
            <a:spAutoFit/>
          </a:bodyPr>
          <a:lstStyle>
            <a:defPPr>
              <a:defRPr lang="ko-KR"/>
            </a:defPPr>
          </a:lstStyle>
          <a:p>
            <a:r>
              <a:rPr lang="en-GB" sz="1200">
                <a:cs typeface="Arial"/>
              </a:rPr>
              <a:t>A step to giving your work an individual touch is by adding some text. </a:t>
            </a:r>
          </a:p>
          <a:p>
            <a:endParaRPr lang="en-GB" sz="1200">
              <a:cs typeface="Arial"/>
            </a:endParaRPr>
          </a:p>
          <a:p>
            <a:r>
              <a:rPr lang="en-GB" sz="1200">
                <a:cs typeface="Arial"/>
              </a:rPr>
              <a:t>           This icon enables writing. Just</a:t>
            </a:r>
            <a:br>
              <a:rPr lang="en-GB" sz="1200">
                <a:cs typeface="Arial"/>
              </a:rPr>
            </a:br>
            <a:r>
              <a:rPr lang="en-GB" sz="1200">
                <a:cs typeface="Arial"/>
              </a:rPr>
              <a:t>           click anywhere in your</a:t>
            </a:r>
            <a:br>
              <a:rPr lang="en-GB" sz="1200">
                <a:cs typeface="Arial"/>
              </a:rPr>
            </a:br>
            <a:r>
              <a:rPr lang="en-GB" sz="1200">
                <a:cs typeface="Arial"/>
              </a:rPr>
              <a:t>           workspace and start writing.</a:t>
            </a:r>
            <a:br>
              <a:rPr lang="en-GB" sz="1200">
                <a:cs typeface="Arial"/>
              </a:rPr>
            </a:br>
            <a:br>
              <a:rPr lang="en-GB" sz="1200">
                <a:cs typeface="Arial"/>
              </a:rPr>
            </a:br>
            <a:r>
              <a:rPr lang="en-GB" sz="1200">
                <a:cs typeface="Arial"/>
              </a:rPr>
              <a:t>Keep in mind not all fonts are good for</a:t>
            </a:r>
            <a:br>
              <a:rPr lang="en-GB" sz="1200">
                <a:cs typeface="Arial"/>
              </a:rPr>
            </a:br>
            <a:r>
              <a:rPr lang="en-GB" sz="1200">
                <a:cs typeface="Arial"/>
              </a:rPr>
              <a:t>laser/</a:t>
            </a:r>
            <a:r>
              <a:rPr lang="en-GB" sz="1200" err="1">
                <a:cs typeface="Arial"/>
              </a:rPr>
              <a:t>vinylcutting</a:t>
            </a:r>
            <a:r>
              <a:rPr lang="en-GB" sz="1200">
                <a:cs typeface="Arial"/>
              </a:rPr>
              <a:t>, especially those with very fine lines can be difficult to handle.</a:t>
            </a:r>
          </a:p>
          <a:p>
            <a:br>
              <a:rPr lang="en-GB" sz="1200">
                <a:cs typeface="Arial"/>
              </a:rPr>
            </a:br>
            <a:r>
              <a:rPr lang="en-GB" sz="1200">
                <a:cs typeface="Arial"/>
              </a:rPr>
              <a:t>When using a laser cutter remember to connect all parts that otherwise would</a:t>
            </a:r>
            <a:br>
              <a:rPr lang="en-GB" sz="1200">
                <a:cs typeface="Arial"/>
              </a:rPr>
            </a:br>
            <a:r>
              <a:rPr lang="en-GB" sz="1200">
                <a:cs typeface="Arial"/>
              </a:rPr>
              <a:t>just fall out of your design (see image)</a:t>
            </a:r>
          </a:p>
        </p:txBody>
      </p:sp>
      <p:sp>
        <p:nvSpPr>
          <p:cNvPr id="6" name="TextBox 5">
            <a:extLst>
              <a:ext uri="{FF2B5EF4-FFF2-40B4-BE49-F238E27FC236}">
                <a16:creationId xmlns:a16="http://schemas.microsoft.com/office/drawing/2014/main" id="{B4E5FBD5-3459-C93A-6B14-13FAE29FDFBC}"/>
              </a:ext>
            </a:extLst>
          </p:cNvPr>
          <p:cNvSpPr txBox="1"/>
          <p:nvPr/>
        </p:nvSpPr>
        <p:spPr>
          <a:xfrm>
            <a:off x="4784592" y="2628297"/>
            <a:ext cx="3168352" cy="830997"/>
          </a:xfrm>
          <a:prstGeom prst="rect">
            <a:avLst/>
          </a:prstGeom>
          <a:noFill/>
        </p:spPr>
        <p:txBody>
          <a:bodyPr wrap="square" lIns="91440" tIns="45720" rIns="91440" bIns="45720" rtlCol="0" anchor="t">
            <a:spAutoFit/>
          </a:bodyPr>
          <a:lstStyle>
            <a:defPPr>
              <a:defRPr lang="ko-KR"/>
            </a:defPPr>
          </a:lstStyle>
          <a:p>
            <a:r>
              <a:rPr lang="en-GB" sz="1200">
                <a:cs typeface="Arial"/>
              </a:rPr>
              <a:t>Text for </a:t>
            </a:r>
            <a:r>
              <a:rPr lang="en-GB" sz="1200" err="1">
                <a:solidFill>
                  <a:srgbClr val="F2A40D"/>
                </a:solidFill>
                <a:cs typeface="Arial"/>
              </a:rPr>
              <a:t>vinylsticker</a:t>
            </a:r>
            <a:r>
              <a:rPr lang="en-GB" sz="1200">
                <a:solidFill>
                  <a:srgbClr val="F2A40D"/>
                </a:solidFill>
                <a:cs typeface="Arial"/>
              </a:rPr>
              <a:t> </a:t>
            </a:r>
            <a:r>
              <a:rPr lang="en-GB" sz="1200">
                <a:cs typeface="Arial"/>
              </a:rPr>
              <a:t>vs. text for </a:t>
            </a:r>
            <a:r>
              <a:rPr lang="en-GB" sz="1200" err="1">
                <a:solidFill>
                  <a:srgbClr val="86BD70"/>
                </a:solidFill>
                <a:cs typeface="Arial"/>
              </a:rPr>
              <a:t>lasercutter</a:t>
            </a:r>
            <a:br>
              <a:rPr lang="en-GB" sz="1200">
                <a:solidFill>
                  <a:srgbClr val="86BD70"/>
                </a:solidFill>
                <a:cs typeface="Arial"/>
              </a:rPr>
            </a:br>
            <a:r>
              <a:rPr lang="en-GB" sz="1200">
                <a:cs typeface="Arial"/>
              </a:rPr>
              <a:t>when cutting and removing the letters (leave holes where the letters are, e.g. when using as a sign with backlight)</a:t>
            </a:r>
            <a:endParaRPr lang="en-GB" sz="1200"/>
          </a:p>
        </p:txBody>
      </p:sp>
      <p:pic>
        <p:nvPicPr>
          <p:cNvPr id="4" name="Picture 6">
            <a:extLst>
              <a:ext uri="{FF2B5EF4-FFF2-40B4-BE49-F238E27FC236}">
                <a16:creationId xmlns:a16="http://schemas.microsoft.com/office/drawing/2014/main" id="{A1C6609C-F947-5299-01DF-2131ADDD0E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5552" y="1996434"/>
            <a:ext cx="422031" cy="327514"/>
          </a:xfrm>
          <a:prstGeom prst="rect">
            <a:avLst/>
          </a:prstGeom>
        </p:spPr>
      </p:pic>
      <p:pic>
        <p:nvPicPr>
          <p:cNvPr id="7" name="Picture 7">
            <a:extLst>
              <a:ext uri="{FF2B5EF4-FFF2-40B4-BE49-F238E27FC236}">
                <a16:creationId xmlns:a16="http://schemas.microsoft.com/office/drawing/2014/main" id="{84AFC241-9164-2A34-D4C2-8F19F2BAFC53}"/>
              </a:ext>
            </a:extLst>
          </p:cNvPr>
          <p:cNvPicPr>
            <a:picLocks noChangeAspect="1"/>
          </p:cNvPicPr>
          <p:nvPr/>
        </p:nvPicPr>
        <p:blipFill>
          <a:blip r:embed="rId3"/>
          <a:stretch>
            <a:fillRect/>
          </a:stretch>
        </p:blipFill>
        <p:spPr>
          <a:xfrm>
            <a:off x="4813422" y="1645627"/>
            <a:ext cx="3173290" cy="445476"/>
          </a:xfrm>
          <a:prstGeom prst="rect">
            <a:avLst/>
          </a:prstGeom>
        </p:spPr>
      </p:pic>
      <p:pic>
        <p:nvPicPr>
          <p:cNvPr id="8" name="Graphic 8" descr="Arrow: Counter-clockwise curve with solid fill">
            <a:extLst>
              <a:ext uri="{FF2B5EF4-FFF2-40B4-BE49-F238E27FC236}">
                <a16:creationId xmlns:a16="http://schemas.microsoft.com/office/drawing/2014/main" id="{514F48FC-CA0A-E00D-F57E-C1BAB77C6C4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180000" flipH="1">
            <a:off x="5192692" y="2092848"/>
            <a:ext cx="625033" cy="639501"/>
          </a:xfrm>
          <a:prstGeom prst="rect">
            <a:avLst/>
          </a:prstGeom>
        </p:spPr>
      </p:pic>
      <p:pic>
        <p:nvPicPr>
          <p:cNvPr id="9" name="Graphic 8" descr="Arrow: Counter-clockwise curve with solid fill">
            <a:extLst>
              <a:ext uri="{FF2B5EF4-FFF2-40B4-BE49-F238E27FC236}">
                <a16:creationId xmlns:a16="http://schemas.microsoft.com/office/drawing/2014/main" id="{07167E0E-5D62-4D34-82B1-282D9D97539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3180000">
            <a:off x="7066343" y="2092847"/>
            <a:ext cx="625033" cy="639501"/>
          </a:xfrm>
          <a:prstGeom prst="rect">
            <a:avLst/>
          </a:prstGeom>
        </p:spPr>
      </p:pic>
    </p:spTree>
    <p:extLst>
      <p:ext uri="{BB962C8B-B14F-4D97-AF65-F5344CB8AC3E}">
        <p14:creationId xmlns:p14="http://schemas.microsoft.com/office/powerpoint/2010/main" val="238514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1520" y="339502"/>
            <a:ext cx="18002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a:cs typeface="Arial" pitchFamily="34" charset="0"/>
              </a:rPr>
              <a:t>Index</a:t>
            </a:r>
          </a:p>
        </p:txBody>
      </p:sp>
      <p:grpSp>
        <p:nvGrpSpPr>
          <p:cNvPr id="6" name="Group 5"/>
          <p:cNvGrpSpPr/>
          <p:nvPr/>
        </p:nvGrpSpPr>
        <p:grpSpPr>
          <a:xfrm>
            <a:off x="2321047" y="384117"/>
            <a:ext cx="3655925"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7" name="Group 16"/>
          <p:cNvGrpSpPr/>
          <p:nvPr/>
        </p:nvGrpSpPr>
        <p:grpSpPr>
          <a:xfrm>
            <a:off x="2304706" y="1192443"/>
            <a:ext cx="3672266"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2260016" y="353792"/>
            <a:ext cx="552037" cy="400110"/>
          </a:xfrm>
          <a:prstGeom prst="rect">
            <a:avLst/>
          </a:prstGeom>
          <a:noFill/>
        </p:spPr>
        <p:txBody>
          <a:bodyPr wrap="square" rtlCol="0">
            <a:spAutoFit/>
          </a:bodyPr>
          <a:lstStyle/>
          <a:p>
            <a:r>
              <a:rPr lang="en-US" altLang="ko-KR" sz="2000" b="1">
                <a:solidFill>
                  <a:schemeClr val="bg1"/>
                </a:solidFill>
                <a:cs typeface="Arial" pitchFamily="34" charset="0"/>
              </a:rPr>
              <a:t>01</a:t>
            </a:r>
            <a:endParaRPr lang="ko-KR" altLang="en-US" sz="2000" b="1">
              <a:solidFill>
                <a:schemeClr val="bg1"/>
              </a:solidFill>
              <a:cs typeface="Arial" pitchFamily="34" charset="0"/>
            </a:endParaRPr>
          </a:p>
        </p:txBody>
      </p:sp>
      <p:sp>
        <p:nvSpPr>
          <p:cNvPr id="27" name="TextBox 26"/>
          <p:cNvSpPr txBox="1"/>
          <p:nvPr/>
        </p:nvSpPr>
        <p:spPr>
          <a:xfrm>
            <a:off x="2267488" y="1120875"/>
            <a:ext cx="578553" cy="400110"/>
          </a:xfrm>
          <a:prstGeom prst="rect">
            <a:avLst/>
          </a:prstGeom>
          <a:noFill/>
        </p:spPr>
        <p:txBody>
          <a:bodyPr wrap="square" rtlCol="0">
            <a:spAutoFit/>
          </a:bodyPr>
          <a:lstStyle/>
          <a:p>
            <a:r>
              <a:rPr lang="en-US" altLang="ko-KR" sz="2000" b="1">
                <a:solidFill>
                  <a:schemeClr val="bg1"/>
                </a:solidFill>
                <a:cs typeface="Arial" pitchFamily="34" charset="0"/>
              </a:rPr>
              <a:t>02</a:t>
            </a:r>
            <a:endParaRPr lang="ko-KR" altLang="en-US" sz="2000" b="1">
              <a:solidFill>
                <a:schemeClr val="bg1"/>
              </a:solidFill>
              <a:cs typeface="Arial" pitchFamily="34" charset="0"/>
            </a:endParaRPr>
          </a:p>
        </p:txBody>
      </p:sp>
      <p:sp>
        <p:nvSpPr>
          <p:cNvPr id="28" name="TextBox 27"/>
          <p:cNvSpPr txBox="1"/>
          <p:nvPr/>
        </p:nvSpPr>
        <p:spPr>
          <a:xfrm>
            <a:off x="2240491" y="3051724"/>
            <a:ext cx="533164" cy="400110"/>
          </a:xfrm>
          <a:prstGeom prst="rect">
            <a:avLst/>
          </a:prstGeom>
          <a:noFill/>
        </p:spPr>
        <p:txBody>
          <a:bodyPr wrap="square" rtlCol="0">
            <a:spAutoFit/>
          </a:bodyPr>
          <a:lstStyle/>
          <a:p>
            <a:r>
              <a:rPr lang="en-US" altLang="ko-KR" sz="2000" b="1">
                <a:solidFill>
                  <a:schemeClr val="bg1"/>
                </a:solidFill>
                <a:cs typeface="Arial" pitchFamily="34" charset="0"/>
              </a:rPr>
              <a:t>03</a:t>
            </a:r>
            <a:endParaRPr lang="ko-KR" altLang="en-US" sz="2000" b="1">
              <a:solidFill>
                <a:schemeClr val="bg1"/>
              </a:solidFill>
              <a:cs typeface="Arial" pitchFamily="34" charset="0"/>
            </a:endParaRPr>
          </a:p>
        </p:txBody>
      </p:sp>
      <p:grpSp>
        <p:nvGrpSpPr>
          <p:cNvPr id="7" name="Group 6"/>
          <p:cNvGrpSpPr/>
          <p:nvPr/>
        </p:nvGrpSpPr>
        <p:grpSpPr>
          <a:xfrm>
            <a:off x="2905435" y="457766"/>
            <a:ext cx="3682790" cy="574185"/>
            <a:chOff x="3813235" y="1356248"/>
            <a:chExt cx="4503181" cy="574185"/>
          </a:xfrm>
        </p:grpSpPr>
        <p:sp>
          <p:nvSpPr>
            <p:cNvPr id="30" name="TextBox 29"/>
            <p:cNvSpPr txBox="1"/>
            <p:nvPr/>
          </p:nvSpPr>
          <p:spPr>
            <a:xfrm>
              <a:off x="3846085" y="1356248"/>
              <a:ext cx="4470331" cy="307777"/>
            </a:xfrm>
            <a:prstGeom prst="rect">
              <a:avLst/>
            </a:prstGeom>
            <a:noFill/>
          </p:spPr>
          <p:txBody>
            <a:bodyPr wrap="square" lIns="91440" tIns="45720" rIns="91440" bIns="45720" rtlCol="0" anchor="t">
              <a:spAutoFit/>
            </a:bodyPr>
            <a:lstStyle/>
            <a:p>
              <a:r>
                <a:rPr lang="en-US" altLang="ko-KR" sz="1400" b="1">
                  <a:solidFill>
                    <a:schemeClr val="tx1">
                      <a:lumMod val="75000"/>
                      <a:lumOff val="25000"/>
                    </a:schemeClr>
                  </a:solidFill>
                  <a:cs typeface="Arial"/>
                </a:rPr>
                <a:t>Introduction</a:t>
              </a:r>
              <a:endParaRPr lang="ko-KR" altLang="en-US" sz="1400" b="1">
                <a:solidFill>
                  <a:schemeClr val="tx1">
                    <a:lumMod val="75000"/>
                    <a:lumOff val="25000"/>
                  </a:schemeClr>
                </a:solidFill>
                <a:cs typeface="Arial"/>
              </a:endParaRPr>
            </a:p>
          </p:txBody>
        </p:sp>
        <p:sp>
          <p:nvSpPr>
            <p:cNvPr id="31" name="TextBox 30"/>
            <p:cNvSpPr txBox="1"/>
            <p:nvPr/>
          </p:nvSpPr>
          <p:spPr>
            <a:xfrm>
              <a:off x="3813235" y="1653434"/>
              <a:ext cx="4320559"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What is Fablab/</a:t>
              </a:r>
              <a:endParaRPr lang="ko-KR" altLang="en-US" sz="1200">
                <a:solidFill>
                  <a:schemeClr val="tx1">
                    <a:lumMod val="75000"/>
                    <a:lumOff val="25000"/>
                  </a:schemeClr>
                </a:solidFill>
                <a:cs typeface="Arial" pitchFamily="34" charset="0"/>
              </a:endParaRPr>
            </a:p>
          </p:txBody>
        </p:sp>
      </p:grpSp>
      <p:grpSp>
        <p:nvGrpSpPr>
          <p:cNvPr id="36" name="Group 35"/>
          <p:cNvGrpSpPr/>
          <p:nvPr/>
        </p:nvGrpSpPr>
        <p:grpSpPr>
          <a:xfrm>
            <a:off x="2973071" y="1290890"/>
            <a:ext cx="2823066" cy="524436"/>
            <a:chOff x="3851840" y="1356248"/>
            <a:chExt cx="4392567" cy="524438"/>
          </a:xfrm>
        </p:grpSpPr>
        <p:sp>
          <p:nvSpPr>
            <p:cNvPr id="37" name="TextBox 36"/>
            <p:cNvSpPr txBox="1"/>
            <p:nvPr/>
          </p:nvSpPr>
          <p:spPr>
            <a:xfrm>
              <a:off x="3851840" y="1356248"/>
              <a:ext cx="4392567"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Software to draw</a:t>
              </a:r>
              <a:endParaRPr lang="ko-KR" altLang="en-US" sz="1400" b="1">
                <a:solidFill>
                  <a:schemeClr val="tx1">
                    <a:lumMod val="75000"/>
                    <a:lumOff val="25000"/>
                  </a:schemeClr>
                </a:solidFill>
                <a:cs typeface="Arial" pitchFamily="34" charset="0"/>
              </a:endParaRPr>
            </a:p>
          </p:txBody>
        </p:sp>
        <p:sp>
          <p:nvSpPr>
            <p:cNvPr id="38" name="TextBox 37"/>
            <p:cNvSpPr txBox="1"/>
            <p:nvPr/>
          </p:nvSpPr>
          <p:spPr>
            <a:xfrm>
              <a:off x="3851840" y="1603688"/>
              <a:ext cx="4327978" cy="276998"/>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2D and 3D drawing</a:t>
              </a:r>
              <a:endParaRPr lang="ko-KR" altLang="en-US" sz="1200">
                <a:solidFill>
                  <a:schemeClr val="tx1">
                    <a:lumMod val="75000"/>
                    <a:lumOff val="25000"/>
                  </a:schemeClr>
                </a:solidFill>
                <a:cs typeface="Arial" pitchFamily="34" charset="0"/>
              </a:endParaRPr>
            </a:p>
          </p:txBody>
        </p:sp>
      </p:grpSp>
      <p:grpSp>
        <p:nvGrpSpPr>
          <p:cNvPr id="4" name="Group 3">
            <a:extLst>
              <a:ext uri="{FF2B5EF4-FFF2-40B4-BE49-F238E27FC236}">
                <a16:creationId xmlns:a16="http://schemas.microsoft.com/office/drawing/2014/main" id="{BA8D9E90-915B-F1D0-78B6-48E1425F0030}"/>
              </a:ext>
            </a:extLst>
          </p:cNvPr>
          <p:cNvGrpSpPr/>
          <p:nvPr/>
        </p:nvGrpSpPr>
        <p:grpSpPr>
          <a:xfrm>
            <a:off x="2297988" y="2011710"/>
            <a:ext cx="3678984" cy="720000"/>
            <a:chOff x="3131840" y="1491630"/>
            <a:chExt cx="5256584" cy="576064"/>
          </a:xfrm>
        </p:grpSpPr>
        <p:sp>
          <p:nvSpPr>
            <p:cNvPr id="8" name="Rectangle 7">
              <a:extLst>
                <a:ext uri="{FF2B5EF4-FFF2-40B4-BE49-F238E27FC236}">
                  <a16:creationId xmlns:a16="http://schemas.microsoft.com/office/drawing/2014/main" id="{2FD106FB-866C-129F-FC21-B81DDB7DFEBD}"/>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ight Triangle 8">
              <a:extLst>
                <a:ext uri="{FF2B5EF4-FFF2-40B4-BE49-F238E27FC236}">
                  <a16:creationId xmlns:a16="http://schemas.microsoft.com/office/drawing/2014/main" id="{30B86BF0-72CD-B47B-C657-45BD7DF55B55}"/>
                </a:ext>
              </a:extLst>
            </p:cNvPr>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1" name="TextBox 10">
            <a:extLst>
              <a:ext uri="{FF2B5EF4-FFF2-40B4-BE49-F238E27FC236}">
                <a16:creationId xmlns:a16="http://schemas.microsoft.com/office/drawing/2014/main" id="{6B14EF24-26EF-51B9-D077-0EAC9713512D}"/>
              </a:ext>
            </a:extLst>
          </p:cNvPr>
          <p:cNvSpPr txBox="1"/>
          <p:nvPr/>
        </p:nvSpPr>
        <p:spPr>
          <a:xfrm>
            <a:off x="2808679" y="2063933"/>
            <a:ext cx="3168293"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Inkscape</a:t>
            </a:r>
            <a:endParaRPr lang="ko-KR" altLang="en-US" sz="1400" b="1">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2387C46D-9E6A-2127-86FB-A86DE60761AD}"/>
              </a:ext>
            </a:extLst>
          </p:cNvPr>
          <p:cNvSpPr txBox="1"/>
          <p:nvPr/>
        </p:nvSpPr>
        <p:spPr>
          <a:xfrm>
            <a:off x="2844761" y="2307488"/>
            <a:ext cx="3132212"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Learn to know the most important tools</a:t>
            </a:r>
            <a:endParaRPr lang="ko-KR" altLang="en-US" sz="120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DB8E7197-CAD1-F688-76A1-FC5F3BF81797}"/>
              </a:ext>
            </a:extLst>
          </p:cNvPr>
          <p:cNvSpPr txBox="1"/>
          <p:nvPr/>
        </p:nvSpPr>
        <p:spPr>
          <a:xfrm>
            <a:off x="2244020" y="1978915"/>
            <a:ext cx="533164" cy="400110"/>
          </a:xfrm>
          <a:prstGeom prst="rect">
            <a:avLst/>
          </a:prstGeom>
          <a:noFill/>
        </p:spPr>
        <p:txBody>
          <a:bodyPr wrap="square" rtlCol="0">
            <a:spAutoFit/>
          </a:bodyPr>
          <a:lstStyle/>
          <a:p>
            <a:r>
              <a:rPr lang="en-US" altLang="ko-KR" sz="2000" b="1">
                <a:solidFill>
                  <a:schemeClr val="bg1"/>
                </a:solidFill>
                <a:cs typeface="Arial" pitchFamily="34" charset="0"/>
              </a:rPr>
              <a:t>03</a:t>
            </a:r>
            <a:endParaRPr lang="ko-KR" altLang="en-US" sz="2000" b="1">
              <a:solidFill>
                <a:schemeClr val="bg1"/>
              </a:solidFill>
              <a:cs typeface="Arial" pitchFamily="34" charset="0"/>
            </a:endParaRPr>
          </a:p>
        </p:txBody>
      </p:sp>
      <p:grpSp>
        <p:nvGrpSpPr>
          <p:cNvPr id="15" name="Group 14">
            <a:extLst>
              <a:ext uri="{FF2B5EF4-FFF2-40B4-BE49-F238E27FC236}">
                <a16:creationId xmlns:a16="http://schemas.microsoft.com/office/drawing/2014/main" id="{44D1EE68-1373-BA0B-C0E9-FB28AEE42591}"/>
              </a:ext>
            </a:extLst>
          </p:cNvPr>
          <p:cNvGrpSpPr/>
          <p:nvPr/>
        </p:nvGrpSpPr>
        <p:grpSpPr>
          <a:xfrm>
            <a:off x="2309006" y="2851094"/>
            <a:ext cx="3678985" cy="720000"/>
            <a:chOff x="3131840" y="1491630"/>
            <a:chExt cx="5256584" cy="576064"/>
          </a:xfrm>
        </p:grpSpPr>
        <p:sp>
          <p:nvSpPr>
            <p:cNvPr id="16" name="Rectangle 15">
              <a:extLst>
                <a:ext uri="{FF2B5EF4-FFF2-40B4-BE49-F238E27FC236}">
                  <a16:creationId xmlns:a16="http://schemas.microsoft.com/office/drawing/2014/main" id="{4570F2A2-8471-AB0B-AC6A-10E1F47FDAA5}"/>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ight Triangle 19">
              <a:extLst>
                <a:ext uri="{FF2B5EF4-FFF2-40B4-BE49-F238E27FC236}">
                  <a16:creationId xmlns:a16="http://schemas.microsoft.com/office/drawing/2014/main" id="{DE199E6B-24E4-03DA-34AC-0A126950FCAE}"/>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4" name="TextBox 23">
            <a:extLst>
              <a:ext uri="{FF2B5EF4-FFF2-40B4-BE49-F238E27FC236}">
                <a16:creationId xmlns:a16="http://schemas.microsoft.com/office/drawing/2014/main" id="{0E55784A-CA5E-6781-19B3-0B14BF66C096}"/>
              </a:ext>
            </a:extLst>
          </p:cNvPr>
          <p:cNvSpPr txBox="1"/>
          <p:nvPr/>
        </p:nvSpPr>
        <p:spPr>
          <a:xfrm rot="10800000" flipV="1">
            <a:off x="2251789" y="2820677"/>
            <a:ext cx="533165" cy="400110"/>
          </a:xfrm>
          <a:prstGeom prst="rect">
            <a:avLst/>
          </a:prstGeom>
          <a:noFill/>
        </p:spPr>
        <p:txBody>
          <a:bodyPr wrap="square" rtlCol="0">
            <a:spAutoFit/>
          </a:bodyPr>
          <a:lstStyle/>
          <a:p>
            <a:r>
              <a:rPr lang="en-US" altLang="ko-KR" sz="2000" b="1">
                <a:solidFill>
                  <a:schemeClr val="bg1"/>
                </a:solidFill>
                <a:cs typeface="Arial" pitchFamily="34" charset="0"/>
              </a:rPr>
              <a:t>04</a:t>
            </a:r>
            <a:endParaRPr lang="ko-KR" altLang="en-US" sz="2000" b="1">
              <a:solidFill>
                <a:schemeClr val="bg1"/>
              </a:solidFill>
              <a:cs typeface="Arial" pitchFamily="34" charset="0"/>
            </a:endParaRPr>
          </a:p>
        </p:txBody>
      </p:sp>
      <p:grpSp>
        <p:nvGrpSpPr>
          <p:cNvPr id="29" name="Group 28">
            <a:extLst>
              <a:ext uri="{FF2B5EF4-FFF2-40B4-BE49-F238E27FC236}">
                <a16:creationId xmlns:a16="http://schemas.microsoft.com/office/drawing/2014/main" id="{85F34AEE-866A-A5B3-910C-1B60B825D7DF}"/>
              </a:ext>
            </a:extLst>
          </p:cNvPr>
          <p:cNvGrpSpPr/>
          <p:nvPr/>
        </p:nvGrpSpPr>
        <p:grpSpPr>
          <a:xfrm>
            <a:off x="2713579" y="2878231"/>
            <a:ext cx="3244464" cy="590598"/>
            <a:chOff x="3851840" y="1387563"/>
            <a:chExt cx="4392568" cy="448055"/>
          </a:xfrm>
        </p:grpSpPr>
        <p:sp>
          <p:nvSpPr>
            <p:cNvPr id="32" name="TextBox 31">
              <a:extLst>
                <a:ext uri="{FF2B5EF4-FFF2-40B4-BE49-F238E27FC236}">
                  <a16:creationId xmlns:a16="http://schemas.microsoft.com/office/drawing/2014/main" id="{E73A8E1F-36FC-FCE6-27EA-99C80FB91F13}"/>
                </a:ext>
              </a:extLst>
            </p:cNvPr>
            <p:cNvSpPr txBox="1"/>
            <p:nvPr/>
          </p:nvSpPr>
          <p:spPr>
            <a:xfrm>
              <a:off x="3851840" y="1387563"/>
              <a:ext cx="4392567" cy="233494"/>
            </a:xfrm>
            <a:prstGeom prst="rect">
              <a:avLst/>
            </a:prstGeom>
            <a:noFill/>
          </p:spPr>
          <p:txBody>
            <a:bodyPr wrap="square" rtlCol="0">
              <a:spAutoFit/>
            </a:bodyPr>
            <a:lstStyle/>
            <a:p>
              <a:r>
                <a:rPr lang="en-US" altLang="ko-KR" sz="1400" b="1">
                  <a:solidFill>
                    <a:srgbClr val="000000"/>
                  </a:solidFill>
                  <a:cs typeface="Arial" pitchFamily="34" charset="0"/>
                </a:rPr>
                <a:t>3</a:t>
              </a:r>
              <a:r>
                <a:rPr lang="is-IS" altLang="ko-KR" sz="1400" b="1">
                  <a:solidFill>
                    <a:srgbClr val="000000"/>
                  </a:solidFill>
                  <a:cs typeface="Arial" pitchFamily="34" charset="0"/>
                </a:rPr>
                <a:t>D drawing – Altering 3d &amp; design</a:t>
              </a:r>
              <a:endParaRPr lang="ko-KR" altLang="en-US" sz="1400" b="1">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D75E5F89-1C13-E127-A398-4D0F1504DD7D}"/>
                </a:ext>
              </a:extLst>
            </p:cNvPr>
            <p:cNvSpPr txBox="1"/>
            <p:nvPr/>
          </p:nvSpPr>
          <p:spPr>
            <a:xfrm>
              <a:off x="3851840" y="1625474"/>
              <a:ext cx="4392568" cy="210144"/>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Tinkercad</a:t>
              </a:r>
              <a:r>
                <a:rPr lang="en-US" altLang="ko-KR" sz="1200">
                  <a:solidFill>
                    <a:schemeClr val="tx1">
                      <a:lumMod val="75000"/>
                      <a:lumOff val="25000"/>
                    </a:schemeClr>
                  </a:solidFill>
                  <a:cs typeface="Arial"/>
                </a:rPr>
                <a:t> and </a:t>
              </a:r>
              <a:r>
                <a:rPr lang="en-US" altLang="ko-KR" sz="1200" err="1">
                  <a:solidFill>
                    <a:schemeClr val="tx1">
                      <a:lumMod val="75000"/>
                      <a:lumOff val="25000"/>
                    </a:schemeClr>
                  </a:solidFill>
                  <a:cs typeface="Arial"/>
                </a:rPr>
                <a:t>Meshmixer</a:t>
              </a:r>
              <a:endParaRPr lang="ko-KR" altLang="en-US" sz="1200">
                <a:solidFill>
                  <a:schemeClr val="tx1">
                    <a:lumMod val="75000"/>
                    <a:lumOff val="25000"/>
                  </a:schemeClr>
                </a:solidFill>
                <a:cs typeface="Arial" pitchFamily="34" charset="0"/>
              </a:endParaRPr>
            </a:p>
          </p:txBody>
        </p:sp>
      </p:grpSp>
      <p:grpSp>
        <p:nvGrpSpPr>
          <p:cNvPr id="34" name="Group 33">
            <a:extLst>
              <a:ext uri="{FF2B5EF4-FFF2-40B4-BE49-F238E27FC236}">
                <a16:creationId xmlns:a16="http://schemas.microsoft.com/office/drawing/2014/main" id="{A3F140A8-CE09-317C-A380-5193E38E9C48}"/>
              </a:ext>
            </a:extLst>
          </p:cNvPr>
          <p:cNvGrpSpPr/>
          <p:nvPr/>
        </p:nvGrpSpPr>
        <p:grpSpPr>
          <a:xfrm>
            <a:off x="2304706" y="3680872"/>
            <a:ext cx="3672266" cy="720000"/>
            <a:chOff x="3131840" y="1491630"/>
            <a:chExt cx="5256584" cy="576064"/>
          </a:xfrm>
        </p:grpSpPr>
        <p:sp>
          <p:nvSpPr>
            <p:cNvPr id="35" name="Rectangle 34">
              <a:extLst>
                <a:ext uri="{FF2B5EF4-FFF2-40B4-BE49-F238E27FC236}">
                  <a16:creationId xmlns:a16="http://schemas.microsoft.com/office/drawing/2014/main" id="{0E1AEF5B-011E-6B45-0022-A08EAE45EA8A}"/>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ight Triangle 38">
              <a:extLst>
                <a:ext uri="{FF2B5EF4-FFF2-40B4-BE49-F238E27FC236}">
                  <a16:creationId xmlns:a16="http://schemas.microsoft.com/office/drawing/2014/main" id="{334AB712-F006-A294-80D1-F9C143A01DF5}"/>
                </a:ext>
              </a:extLst>
            </p:cNvPr>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1" name="TextBox 40">
            <a:extLst>
              <a:ext uri="{FF2B5EF4-FFF2-40B4-BE49-F238E27FC236}">
                <a16:creationId xmlns:a16="http://schemas.microsoft.com/office/drawing/2014/main" id="{0B9AF807-2C91-0E0F-0A7D-C3E23C62FF5A}"/>
              </a:ext>
            </a:extLst>
          </p:cNvPr>
          <p:cNvSpPr txBox="1"/>
          <p:nvPr/>
        </p:nvSpPr>
        <p:spPr>
          <a:xfrm>
            <a:off x="2694914" y="3802701"/>
            <a:ext cx="3244463" cy="307778"/>
          </a:xfrm>
          <a:prstGeom prst="rect">
            <a:avLst/>
          </a:prstGeom>
          <a:noFill/>
        </p:spPr>
        <p:txBody>
          <a:bodyPr wrap="square" rtlCol="0">
            <a:spAutoFit/>
          </a:bodyPr>
          <a:lstStyle/>
          <a:p>
            <a:r>
              <a:rPr lang="en-US" altLang="ko-KR" sz="1400" b="1">
                <a:solidFill>
                  <a:srgbClr val="000000"/>
                </a:solidFill>
                <a:cs typeface="Arial" pitchFamily="34" charset="0"/>
              </a:rPr>
              <a:t>Quest and self assessment</a:t>
            </a:r>
            <a:endParaRPr lang="ko-KR" altLang="en-US" sz="1400" b="1">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DF20A3A3-37DC-0D4B-A481-6D1D8592AA45}"/>
              </a:ext>
            </a:extLst>
          </p:cNvPr>
          <p:cNvSpPr txBox="1"/>
          <p:nvPr/>
        </p:nvSpPr>
        <p:spPr>
          <a:xfrm rot="10800000" flipV="1">
            <a:off x="2260016" y="3664729"/>
            <a:ext cx="533165" cy="400110"/>
          </a:xfrm>
          <a:prstGeom prst="rect">
            <a:avLst/>
          </a:prstGeom>
          <a:noFill/>
        </p:spPr>
        <p:txBody>
          <a:bodyPr wrap="square" rtlCol="0">
            <a:spAutoFit/>
          </a:bodyPr>
          <a:lstStyle/>
          <a:p>
            <a:r>
              <a:rPr lang="en-US" altLang="ko-KR" sz="2000" b="1">
                <a:solidFill>
                  <a:schemeClr val="bg1"/>
                </a:solidFill>
                <a:cs typeface="Arial" pitchFamily="34" charset="0"/>
              </a:rPr>
              <a:t>05</a:t>
            </a:r>
            <a:endParaRPr lang="ko-KR" altLang="en-US" sz="2000" b="1">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Stacking Order</a:t>
            </a:r>
            <a:endParaRPr lang="ko-KR" altLang="en-US" sz="2800"/>
          </a:p>
        </p:txBody>
      </p:sp>
      <p:sp>
        <p:nvSpPr>
          <p:cNvPr id="3" name="Text Placeholder 2"/>
          <p:cNvSpPr>
            <a:spLocks noGrp="1"/>
          </p:cNvSpPr>
          <p:nvPr>
            <p:ph type="body" sz="quarter" idx="11"/>
          </p:nvPr>
        </p:nvSpPr>
        <p:spPr/>
        <p:txBody>
          <a:bodyPr lIns="91440" tIns="45720" rIns="91440" bIns="45720" anchor="ctr"/>
          <a:lstStyle/>
          <a:p>
            <a:r>
              <a:rPr lang="en-US" altLang="ko-KR" sz="1800">
                <a:cs typeface="Arial"/>
              </a:rPr>
              <a:t>What should be up front and what's in the background</a:t>
            </a:r>
            <a:endParaRPr lang="en-US" altLang="ko-KR" sz="1800"/>
          </a:p>
        </p:txBody>
      </p:sp>
      <p:grpSp>
        <p:nvGrpSpPr>
          <p:cNvPr id="23" name="Group 22"/>
          <p:cNvGrpSpPr/>
          <p:nvPr/>
        </p:nvGrpSpPr>
        <p:grpSpPr>
          <a:xfrm>
            <a:off x="4572000" y="1950126"/>
            <a:ext cx="2518630" cy="1417356"/>
            <a:chOff x="630628" y="3362835"/>
            <a:chExt cx="2232669" cy="1417356"/>
          </a:xfrm>
        </p:grpSpPr>
        <p:sp>
          <p:nvSpPr>
            <p:cNvPr id="24" name="TextBox 23"/>
            <p:cNvSpPr txBox="1"/>
            <p:nvPr/>
          </p:nvSpPr>
          <p:spPr>
            <a:xfrm>
              <a:off x="630628" y="3579862"/>
              <a:ext cx="2232669" cy="1200329"/>
            </a:xfrm>
            <a:prstGeom prst="rect">
              <a:avLst/>
            </a:prstGeom>
            <a:noFill/>
          </p:spPr>
          <p:txBody>
            <a:bodyPr wrap="square" rtlCol="0">
              <a:spAutoFit/>
            </a:bodyPr>
            <a:lstStyle/>
            <a:p>
              <a:pPr algn="l"/>
              <a:r>
                <a:rPr lang="en-GB" sz="1200" b="0" i="0" u="none" strike="noStrike">
                  <a:solidFill>
                    <a:srgbClr val="404040"/>
                  </a:solidFill>
                  <a:effectLst/>
                  <a:latin typeface="Ubuntu" panose="020B0504030602030204" pitchFamily="34" charset="0"/>
                </a:rPr>
                <a:t>If you have drawn objects that overlap each other, you can select an object and then click “Raise” or “Lower” under the “Object” menu to change the stacking order.</a:t>
              </a:r>
              <a:br>
                <a:rPr lang="en-GB" sz="1200"/>
              </a:b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803640" y="3362835"/>
              <a:ext cx="2059657" cy="461665"/>
            </a:xfrm>
            <a:prstGeom prst="rect">
              <a:avLst/>
            </a:prstGeom>
            <a:noFill/>
          </p:spPr>
          <p:txBody>
            <a:bodyPr wrap="square" rtlCol="0">
              <a:spAutoFit/>
            </a:bodyPr>
            <a:lstStyle/>
            <a:p>
              <a:pPr algn="r"/>
              <a:r>
                <a:rPr lang="en-GB" sz="1200" b="1" i="0" u="none" strike="noStrike">
                  <a:solidFill>
                    <a:srgbClr val="404040"/>
                  </a:solidFill>
                  <a:effectLst/>
                  <a:latin typeface="Roboto Slab"/>
                </a:rPr>
                <a:t>Stacking Order</a:t>
              </a:r>
            </a:p>
            <a:p>
              <a:pPr algn="r"/>
              <a:endParaRPr lang="ko-KR" altLang="en-US" sz="1200" b="1">
                <a:solidFill>
                  <a:schemeClr val="tx1">
                    <a:lumMod val="75000"/>
                    <a:lumOff val="25000"/>
                  </a:schemeClr>
                </a:solidFill>
                <a:cs typeface="Arial" pitchFamily="34" charset="0"/>
              </a:endParaRPr>
            </a:p>
          </p:txBody>
        </p:sp>
      </p:grpSp>
      <p:sp>
        <p:nvSpPr>
          <p:cNvPr id="37" name="TextBox 36"/>
          <p:cNvSpPr txBox="1"/>
          <p:nvPr/>
        </p:nvSpPr>
        <p:spPr>
          <a:xfrm>
            <a:off x="891641" y="3465253"/>
            <a:ext cx="2323459"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pic>
        <p:nvPicPr>
          <p:cNvPr id="5" name="Picture 4" descr="Text&#10;&#10;Description automatically generated with low confidence">
            <a:extLst>
              <a:ext uri="{FF2B5EF4-FFF2-40B4-BE49-F238E27FC236}">
                <a16:creationId xmlns:a16="http://schemas.microsoft.com/office/drawing/2014/main" id="{14645F75-C92A-B38F-E1BF-8F63B35872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064" y="2278582"/>
            <a:ext cx="2955404" cy="994428"/>
          </a:xfrm>
          <a:prstGeom prst="rect">
            <a:avLst/>
          </a:prstGeom>
        </p:spPr>
      </p:pic>
      <p:sp>
        <p:nvSpPr>
          <p:cNvPr id="16" name="TextBox 15">
            <a:extLst>
              <a:ext uri="{FF2B5EF4-FFF2-40B4-BE49-F238E27FC236}">
                <a16:creationId xmlns:a16="http://schemas.microsoft.com/office/drawing/2014/main" id="{4A4FD87E-DA31-1947-E00E-CF5FC8659A90}"/>
              </a:ext>
            </a:extLst>
          </p:cNvPr>
          <p:cNvSpPr txBox="1"/>
          <p:nvPr/>
        </p:nvSpPr>
        <p:spPr>
          <a:xfrm>
            <a:off x="590064" y="1765460"/>
            <a:ext cx="2520280" cy="369332"/>
          </a:xfrm>
          <a:prstGeom prst="rect">
            <a:avLst/>
          </a:prstGeom>
          <a:noFill/>
        </p:spPr>
        <p:txBody>
          <a:bodyPr wrap="square" rtlCol="0">
            <a:spAutoFit/>
          </a:bodyPr>
          <a:lstStyle/>
          <a:p>
            <a:r>
              <a:rPr lang="en-GB"/>
              <a:t>In Menu bar Object</a:t>
            </a:r>
          </a:p>
        </p:txBody>
      </p:sp>
    </p:spTree>
    <p:extLst>
      <p:ext uri="{BB962C8B-B14F-4D97-AF65-F5344CB8AC3E}">
        <p14:creationId xmlns:p14="http://schemas.microsoft.com/office/powerpoint/2010/main" val="231291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a:cs typeface="Arial"/>
              </a:rPr>
              <a:t>Align and Distribute</a:t>
            </a:r>
          </a:p>
        </p:txBody>
      </p:sp>
      <p:sp>
        <p:nvSpPr>
          <p:cNvPr id="3" name="Text Placeholder 2"/>
          <p:cNvSpPr>
            <a:spLocks noGrp="1"/>
          </p:cNvSpPr>
          <p:nvPr>
            <p:ph type="body" sz="quarter" idx="11"/>
          </p:nvPr>
        </p:nvSpPr>
        <p:spPr/>
        <p:txBody>
          <a:bodyPr lIns="91440" tIns="45720" rIns="91440" bIns="45720" anchor="ctr"/>
          <a:lstStyle/>
          <a:p>
            <a:r>
              <a:rPr lang="en-US" altLang="ko-KR" sz="1800">
                <a:cs typeface="Arial"/>
              </a:rPr>
              <a:t>Putting things in places</a:t>
            </a:r>
            <a:endParaRPr lang="en-US"/>
          </a:p>
        </p:txBody>
      </p:sp>
      <p:sp>
        <p:nvSpPr>
          <p:cNvPr id="16" name="TextBox 15">
            <a:extLst>
              <a:ext uri="{FF2B5EF4-FFF2-40B4-BE49-F238E27FC236}">
                <a16:creationId xmlns:a16="http://schemas.microsoft.com/office/drawing/2014/main" id="{4A4FD87E-DA31-1947-E00E-CF5FC8659A90}"/>
              </a:ext>
            </a:extLst>
          </p:cNvPr>
          <p:cNvSpPr txBox="1"/>
          <p:nvPr/>
        </p:nvSpPr>
        <p:spPr>
          <a:xfrm>
            <a:off x="971600" y="1851670"/>
            <a:ext cx="2647280" cy="1938992"/>
          </a:xfrm>
          <a:prstGeom prst="rect">
            <a:avLst/>
          </a:prstGeom>
          <a:noFill/>
        </p:spPr>
        <p:txBody>
          <a:bodyPr wrap="square" lIns="91440" tIns="45720" rIns="91440" bIns="45720" rtlCol="0" anchor="t">
            <a:spAutoFit/>
          </a:bodyPr>
          <a:lstStyle/>
          <a:p>
            <a:r>
              <a:rPr lang="en-GB" sz="1200" dirty="0"/>
              <a:t>In the dropdown menu "Object" you find the item </a:t>
            </a:r>
            <a:r>
              <a:rPr lang="en-GB" sz="1200" b="1" dirty="0"/>
              <a:t>"Align and Distribute"</a:t>
            </a:r>
          </a:p>
          <a:p>
            <a:r>
              <a:rPr lang="en-GB" sz="1200" dirty="0">
                <a:cs typeface="Arial"/>
              </a:rPr>
              <a:t>It's used to arrange items in your</a:t>
            </a:r>
            <a:br>
              <a:rPr lang="en-GB" sz="1200" dirty="0">
                <a:cs typeface="Arial"/>
              </a:rPr>
            </a:br>
            <a:r>
              <a:rPr lang="en-GB" sz="1200" dirty="0">
                <a:cs typeface="Arial"/>
              </a:rPr>
              <a:t>worksheet.</a:t>
            </a:r>
          </a:p>
          <a:p>
            <a:br>
              <a:rPr lang="en-GB" sz="1200" dirty="0">
                <a:cs typeface="Arial"/>
              </a:rPr>
            </a:br>
            <a:r>
              <a:rPr lang="en-GB" sz="1200" dirty="0">
                <a:cs typeface="Arial"/>
              </a:rPr>
              <a:t>This comes in handy when you want to put a text straight under a pic or</a:t>
            </a:r>
            <a:br>
              <a:rPr lang="en-GB" sz="1200" dirty="0">
                <a:cs typeface="Arial"/>
              </a:rPr>
            </a:br>
            <a:r>
              <a:rPr lang="en-GB" sz="1200" dirty="0">
                <a:cs typeface="Arial"/>
              </a:rPr>
              <a:t>arrange objects at the same bottom line. </a:t>
            </a:r>
          </a:p>
        </p:txBody>
      </p:sp>
      <p:pic>
        <p:nvPicPr>
          <p:cNvPr id="4" name="Picture 5">
            <a:extLst>
              <a:ext uri="{FF2B5EF4-FFF2-40B4-BE49-F238E27FC236}">
                <a16:creationId xmlns:a16="http://schemas.microsoft.com/office/drawing/2014/main" id="{FED8086D-C989-5744-9248-8FB9A51F2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2040" y="1517945"/>
            <a:ext cx="2743200" cy="2606442"/>
          </a:xfrm>
          <a:prstGeom prst="rect">
            <a:avLst/>
          </a:prstGeom>
        </p:spPr>
      </p:pic>
    </p:spTree>
    <p:extLst>
      <p:ext uri="{BB962C8B-B14F-4D97-AF65-F5344CB8AC3E}">
        <p14:creationId xmlns:p14="http://schemas.microsoft.com/office/powerpoint/2010/main" val="14293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83B02-5D52-A952-1CD2-ED615B600C33}"/>
              </a:ext>
            </a:extLst>
          </p:cNvPr>
          <p:cNvSpPr>
            <a:spLocks noGrp="1"/>
          </p:cNvSpPr>
          <p:nvPr>
            <p:ph type="body" sz="quarter" idx="10"/>
          </p:nvPr>
        </p:nvSpPr>
        <p:spPr>
          <a:xfrm>
            <a:off x="0" y="424456"/>
            <a:ext cx="9144000" cy="576064"/>
          </a:xfrm>
        </p:spPr>
        <p:txBody>
          <a:bodyPr/>
          <a:lstStyle/>
          <a:p>
            <a:r>
              <a:rPr lang="en-GB"/>
              <a:t>Boolean Operations</a:t>
            </a:r>
          </a:p>
          <a:p>
            <a:endParaRPr lang="en-GB"/>
          </a:p>
        </p:txBody>
      </p:sp>
      <p:sp>
        <p:nvSpPr>
          <p:cNvPr id="3" name="Text Placeholder 2">
            <a:extLst>
              <a:ext uri="{FF2B5EF4-FFF2-40B4-BE49-F238E27FC236}">
                <a16:creationId xmlns:a16="http://schemas.microsoft.com/office/drawing/2014/main" id="{A0C5860E-44FA-7205-4C18-5A335488373A}"/>
              </a:ext>
            </a:extLst>
          </p:cNvPr>
          <p:cNvSpPr>
            <a:spLocks noGrp="1"/>
          </p:cNvSpPr>
          <p:nvPr>
            <p:ph type="body" sz="quarter" idx="11"/>
          </p:nvPr>
        </p:nvSpPr>
        <p:spPr>
          <a:xfrm>
            <a:off x="0" y="627200"/>
            <a:ext cx="9144000" cy="288032"/>
          </a:xfrm>
        </p:spPr>
        <p:txBody>
          <a:bodyPr lIns="91440" tIns="45720" rIns="91440" bIns="45720" anchor="ctr"/>
          <a:lstStyle/>
          <a:p>
            <a:r>
              <a:rPr lang="en-GB">
                <a:cs typeface="Arial"/>
              </a:rPr>
              <a:t>Different ways to put paths together</a:t>
            </a:r>
            <a:endParaRPr lang="en-GB"/>
          </a:p>
        </p:txBody>
      </p:sp>
      <p:sp>
        <p:nvSpPr>
          <p:cNvPr id="4" name="Rectangle 1">
            <a:extLst>
              <a:ext uri="{FF2B5EF4-FFF2-40B4-BE49-F238E27FC236}">
                <a16:creationId xmlns:a16="http://schemas.microsoft.com/office/drawing/2014/main" id="{450E3864-C0C3-047A-8DDD-58E6B7CD9441}"/>
              </a:ext>
            </a:extLst>
          </p:cNvPr>
          <p:cNvSpPr>
            <a:spLocks noChangeArrowheads="1"/>
          </p:cNvSpPr>
          <p:nvPr/>
        </p:nvSpPr>
        <p:spPr bwMode="auto">
          <a:xfrm>
            <a:off x="1785114" y="1034604"/>
            <a:ext cx="5462986" cy="363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2352" tIns="0" rIns="0" bIns="6824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S" sz="1200" b="1" i="0" u="none" strike="noStrike" cap="none" normalizeH="0" baseline="0">
                <a:ln>
                  <a:noFill/>
                </a:ln>
                <a:solidFill>
                  <a:srgbClr val="404040"/>
                </a:solidFill>
                <a:effectLst/>
                <a:latin typeface="Arial"/>
                <a:cs typeface="Arial"/>
              </a:rPr>
              <a:t>Union</a:t>
            </a:r>
            <a:endParaRPr lang="en-IS" altLang="en-IS"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lvl="1" indent="-457200" eaLnBrk="0" fontAlgn="base" latinLnBrk="0" hangingPunct="0">
              <a:spcBef>
                <a:spcPct val="0"/>
              </a:spcBef>
              <a:spcAft>
                <a:spcPct val="0"/>
              </a:spcAft>
            </a:pPr>
            <a:r>
              <a:rPr kumimoji="0" lang="en-IS" sz="1200" b="0" i="0" u="none" strike="noStrike" cap="none" normalizeH="0" baseline="0">
                <a:ln>
                  <a:noFill/>
                </a:ln>
                <a:solidFill>
                  <a:srgbClr val="404040"/>
                </a:solidFill>
                <a:effectLst/>
                <a:latin typeface="Arial"/>
                <a:cs typeface="Arial"/>
              </a:rPr>
              <a:t>Keeps the common outline of all selected paths.</a:t>
            </a:r>
            <a:endParaRPr lang="en-IS" sz="1200" b="1">
              <a:solidFill>
                <a:srgbClr val="404040"/>
              </a:solidFill>
              <a:latin typeface="Arial"/>
              <a:cs typeface="Arial"/>
            </a:endParaRPr>
          </a:p>
          <a:p>
            <a:pPr marL="457200" marR="0" lvl="1" indent="-457200" algn="l" defTabSz="914400">
              <a:lnSpc>
                <a:spcPct val="100000"/>
              </a:lnSpc>
              <a:spcBef>
                <a:spcPct val="0"/>
              </a:spcBef>
              <a:spcAft>
                <a:spcPct val="0"/>
              </a:spcAft>
              <a:buClrTx/>
              <a:buSzTx/>
              <a:buFontTx/>
              <a:buNone/>
              <a:tabLst/>
            </a:pPr>
            <a:r>
              <a:rPr lang="en-IS" sz="1200" b="1">
                <a:solidFill>
                  <a:srgbClr val="404040"/>
                </a:solidFill>
                <a:latin typeface="Arial"/>
                <a:cs typeface="Arial"/>
              </a:rPr>
              <a:t>Difference</a:t>
            </a:r>
            <a:endParaRPr lang="en-IS" sz="1200" b="1" i="0" u="none" strike="noStrike" cap="none" normalizeH="0" baseline="0">
              <a:ln>
                <a:noFill/>
              </a:ln>
              <a:solidFill>
                <a:srgbClr val="404040"/>
              </a:solidFill>
              <a:effectLst/>
              <a:latin typeface="Arial"/>
              <a:cs typeface="Arial"/>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IS" sz="1200" b="0" i="0" u="none" strike="noStrike" cap="none" normalizeH="0" baseline="0">
                <a:ln>
                  <a:noFill/>
                </a:ln>
                <a:solidFill>
                  <a:srgbClr val="404040"/>
                </a:solidFill>
                <a:effectLst/>
                <a:latin typeface="Arial"/>
                <a:cs typeface="Arial"/>
              </a:rPr>
              <a:t>Subtracts one path from another one.</a:t>
            </a:r>
            <a:endParaRPr lang="en-IS" sz="1200" b="0" i="0" u="none" strike="noStrike" cap="none" normalizeH="0" baseline="0">
              <a:ln>
                <a:noFill/>
              </a:ln>
              <a:solidFill>
                <a:srgbClr val="404040"/>
              </a:solidFill>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S" sz="1200" b="1" i="0" u="none" strike="noStrike" cap="none" normalizeH="0" baseline="0">
                <a:ln>
                  <a:noFill/>
                </a:ln>
                <a:solidFill>
                  <a:srgbClr val="404040"/>
                </a:solidFill>
                <a:effectLst/>
                <a:latin typeface="Arial"/>
                <a:cs typeface="Arial"/>
              </a:rPr>
              <a:t>Intersection</a:t>
            </a:r>
            <a:endParaRPr lang="en-IS" sz="1200" b="1" i="0" u="none" strike="noStrike" cap="none" normalizeH="0" baseline="0">
              <a:ln>
                <a:noFill/>
              </a:ln>
              <a:solidFill>
                <a:srgbClr val="404040"/>
              </a:solidFill>
              <a:effectLst/>
              <a:latin typeface="Arial"/>
              <a:cs typeface="Arial"/>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IS" sz="1200" b="0" i="0" u="none" strike="noStrike" cap="none" normalizeH="0" baseline="0">
                <a:ln>
                  <a:noFill/>
                </a:ln>
                <a:solidFill>
                  <a:srgbClr val="404040"/>
                </a:solidFill>
                <a:effectLst/>
                <a:latin typeface="Arial"/>
                <a:cs typeface="Arial"/>
              </a:rPr>
              <a:t>Only keeps those parts that are covered by all selected paths.</a:t>
            </a:r>
            <a:endParaRPr lang="en-IS" sz="1200" b="0" i="0" u="none" strike="noStrike" cap="none" normalizeH="0" baseline="0">
              <a:ln>
                <a:noFill/>
              </a:ln>
              <a:solidFill>
                <a:srgbClr val="404040"/>
              </a:solidFill>
              <a:effectLst/>
              <a:latin typeface="Arial"/>
              <a:cs typeface="Arial"/>
            </a:endParaRPr>
          </a:p>
          <a:p>
            <a:pPr eaLnBrk="0" fontAlgn="base" latinLnBrk="0" hangingPunct="0">
              <a:spcBef>
                <a:spcPct val="0"/>
              </a:spcBef>
              <a:spcAft>
                <a:spcPct val="0"/>
              </a:spcAft>
            </a:pPr>
            <a:r>
              <a:rPr kumimoji="0" lang="en-IS" sz="1200" b="1" i="0" u="none" strike="noStrike" cap="none" normalizeH="0" baseline="0">
                <a:ln>
                  <a:noFill/>
                </a:ln>
                <a:solidFill>
                  <a:srgbClr val="404040"/>
                </a:solidFill>
                <a:effectLst/>
                <a:latin typeface="Arial"/>
                <a:cs typeface="Arial"/>
              </a:rPr>
              <a:t>Exclusion</a:t>
            </a:r>
            <a:endParaRPr lang="en-IS" sz="1200" b="1" i="0" u="none" strike="noStrike" cap="none" normalizeH="0" baseline="0">
              <a:ln>
                <a:noFill/>
              </a:ln>
              <a:solidFill>
                <a:srgbClr val="404040"/>
              </a:solidFill>
              <a:effectLst/>
              <a:latin typeface="Arial"/>
              <a:cs typeface="Arial"/>
            </a:endParaRPr>
          </a:p>
          <a:p>
            <a:pPr lvl="1" indent="-457200" eaLnBrk="0" fontAlgn="base" latinLnBrk="0" hangingPunct="0">
              <a:spcBef>
                <a:spcPct val="0"/>
              </a:spcBef>
              <a:spcAft>
                <a:spcPct val="0"/>
              </a:spcAft>
            </a:pPr>
            <a:r>
              <a:rPr kumimoji="0" lang="en-IS" sz="1200" b="0" i="0" u="none" strike="noStrike" cap="none" normalizeH="0" baseline="0">
                <a:ln>
                  <a:noFill/>
                </a:ln>
                <a:solidFill>
                  <a:srgbClr val="404040"/>
                </a:solidFill>
                <a:effectLst/>
                <a:latin typeface="Arial"/>
                <a:cs typeface="Arial"/>
              </a:rPr>
              <a:t>Keeps those parts which are covered by an odd number of paths</a:t>
            </a:r>
            <a:r>
              <a:rPr lang="en-IS" sz="1200">
                <a:solidFill>
                  <a:srgbClr val="404040"/>
                </a:solidFill>
                <a:latin typeface="Arial"/>
                <a:cs typeface="Arial"/>
              </a:rPr>
              <a:t> </a:t>
            </a:r>
            <a:br>
              <a:rPr lang="en-IS" sz="1200">
                <a:solidFill>
                  <a:srgbClr val="404040"/>
                </a:solidFill>
                <a:latin typeface="Arial"/>
                <a:cs typeface="Arial"/>
              </a:rPr>
            </a:br>
            <a:r>
              <a:rPr kumimoji="0" lang="en-IS" sz="1200" b="0" i="0" u="none" strike="noStrike" cap="none" normalizeH="0" baseline="0">
                <a:ln>
                  <a:noFill/>
                </a:ln>
                <a:solidFill>
                  <a:srgbClr val="404040"/>
                </a:solidFill>
                <a:effectLst/>
                <a:latin typeface="Arial"/>
                <a:cs typeface="Arial"/>
              </a:rPr>
              <a:t>(if you have two objects, this is where the objects do not overlap).</a:t>
            </a:r>
            <a:endParaRPr lang="en-IS" sz="1200" b="0" i="0" u="none" strike="noStrike" cap="none" normalizeH="0" baseline="0">
              <a:ln>
                <a:noFill/>
              </a:ln>
              <a:solidFill>
                <a:srgbClr val="404040"/>
              </a:solidFill>
              <a:effectLst/>
              <a:latin typeface="Arial"/>
              <a:cs typeface="Arial"/>
            </a:endParaRPr>
          </a:p>
          <a:p>
            <a:pPr eaLnBrk="0" fontAlgn="base" latinLnBrk="0" hangingPunct="0">
              <a:spcBef>
                <a:spcPct val="0"/>
              </a:spcBef>
              <a:spcAft>
                <a:spcPct val="0"/>
              </a:spcAft>
            </a:pPr>
            <a:r>
              <a:rPr kumimoji="0" lang="en-IS" sz="1200" b="1" i="0" u="none" strike="noStrike" cap="none" normalizeH="0" baseline="0">
                <a:ln>
                  <a:noFill/>
                </a:ln>
                <a:solidFill>
                  <a:srgbClr val="404040"/>
                </a:solidFill>
                <a:effectLst/>
                <a:latin typeface="Arial"/>
                <a:cs typeface="Arial"/>
              </a:rPr>
              <a:t>Division</a:t>
            </a:r>
            <a:endParaRPr lang="en-IS" sz="1200" b="1" i="0" u="none" strike="noStrike" cap="none" normalizeH="0" baseline="0">
              <a:ln>
                <a:noFill/>
              </a:ln>
              <a:solidFill>
                <a:srgbClr val="404040"/>
              </a:solidFill>
              <a:effectLst/>
              <a:latin typeface="Arial"/>
              <a:cs typeface="Arial"/>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IS" sz="1200" b="0" i="0" u="none" strike="noStrike" cap="none" normalizeH="0" baseline="0">
                <a:ln>
                  <a:noFill/>
                </a:ln>
                <a:solidFill>
                  <a:srgbClr val="404040"/>
                </a:solidFill>
                <a:effectLst/>
                <a:latin typeface="Arial"/>
                <a:cs typeface="Arial"/>
              </a:rPr>
              <a:t>The path below is cut into pieces by the path above.</a:t>
            </a:r>
            <a:endParaRPr lang="en-IS" sz="1200" b="0" i="0" u="none" strike="noStrike" cap="none" normalizeH="0" baseline="0">
              <a:ln>
                <a:noFill/>
              </a:ln>
              <a:solidFill>
                <a:srgbClr val="404040"/>
              </a:solidFill>
              <a:effectLst/>
              <a:latin typeface="Arial"/>
              <a:cs typeface="Arial"/>
            </a:endParaRPr>
          </a:p>
          <a:p>
            <a:pPr eaLnBrk="0" fontAlgn="base" latinLnBrk="0" hangingPunct="0">
              <a:spcBef>
                <a:spcPct val="0"/>
              </a:spcBef>
              <a:spcAft>
                <a:spcPct val="0"/>
              </a:spcAft>
            </a:pPr>
            <a:r>
              <a:rPr kumimoji="0" lang="en-IS" sz="1200" b="1" i="0" u="none" strike="noStrike" cap="none" normalizeH="0" baseline="0">
                <a:ln>
                  <a:noFill/>
                </a:ln>
                <a:solidFill>
                  <a:srgbClr val="404040"/>
                </a:solidFill>
                <a:effectLst/>
                <a:latin typeface="Arial"/>
                <a:cs typeface="Arial"/>
              </a:rPr>
              <a:t>Cut Path</a:t>
            </a:r>
            <a:endParaRPr lang="en-IS" sz="1200" b="1" i="0" u="none" strike="noStrike" cap="none" normalizeH="0" baseline="0">
              <a:ln>
                <a:noFill/>
              </a:ln>
              <a:solidFill>
                <a:srgbClr val="404040"/>
              </a:solidFill>
              <a:effectLst/>
              <a:latin typeface="Arial"/>
              <a:cs typeface="Arial"/>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IS" sz="1200" b="0" i="0" u="none" strike="noStrike" cap="none" normalizeH="0" baseline="0">
                <a:ln>
                  <a:noFill/>
                </a:ln>
                <a:solidFill>
                  <a:srgbClr val="404040"/>
                </a:solidFill>
                <a:effectLst/>
                <a:latin typeface="Arial"/>
                <a:cs typeface="Arial"/>
              </a:rPr>
              <a:t>Creates as many paths as there are path intersections between the two paths.</a:t>
            </a:r>
            <a:endParaRPr lang="en-IS" sz="1200" b="0" i="0" u="none" strike="noStrike" cap="none" normalizeH="0" baseline="0">
              <a:ln>
                <a:noFill/>
              </a:ln>
              <a:solidFill>
                <a:srgbClr val="404040"/>
              </a:solidFill>
              <a:effectLst/>
              <a:latin typeface="Arial"/>
              <a:cs typeface="Arial"/>
            </a:endParaRPr>
          </a:p>
          <a:p>
            <a:pPr eaLnBrk="0" fontAlgn="base" latinLnBrk="0" hangingPunct="0">
              <a:spcBef>
                <a:spcPct val="0"/>
              </a:spcBef>
              <a:spcAft>
                <a:spcPct val="0"/>
              </a:spcAft>
            </a:pPr>
            <a:r>
              <a:rPr kumimoji="0" lang="en-IS" sz="1200" b="1" i="0" u="none" strike="noStrike" cap="none" normalizeH="0" baseline="0">
                <a:ln>
                  <a:noFill/>
                </a:ln>
                <a:solidFill>
                  <a:srgbClr val="404040"/>
                </a:solidFill>
                <a:effectLst/>
                <a:latin typeface="Arial"/>
                <a:cs typeface="Arial"/>
              </a:rPr>
              <a:t>Combine</a:t>
            </a:r>
            <a:endParaRPr lang="en-IS" sz="1200" b="1" i="0" u="none" strike="noStrike" cap="none" normalizeH="0" baseline="0">
              <a:ln>
                <a:noFill/>
              </a:ln>
              <a:solidFill>
                <a:srgbClr val="404040"/>
              </a:solidFill>
              <a:effectLst/>
              <a:latin typeface="Arial"/>
              <a:cs typeface="Arial"/>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IS" sz="1200" b="0" i="0" u="none" strike="noStrike" cap="none" normalizeH="0" baseline="0">
                <a:ln>
                  <a:noFill/>
                </a:ln>
                <a:solidFill>
                  <a:srgbClr val="404040"/>
                </a:solidFill>
                <a:effectLst/>
                <a:latin typeface="Arial"/>
                <a:cs typeface="Arial"/>
              </a:rPr>
              <a:t>Keeps all parts and combines them into a single object.</a:t>
            </a:r>
            <a:endParaRPr lang="en-IS" sz="1200" b="0" i="0" u="none" strike="noStrike" cap="none" normalizeH="0" baseline="0">
              <a:ln>
                <a:noFill/>
              </a:ln>
              <a:solidFill>
                <a:srgbClr val="404040"/>
              </a:solidFill>
              <a:effectLst/>
              <a:latin typeface="Arial"/>
              <a:cs typeface="Arial"/>
            </a:endParaRPr>
          </a:p>
          <a:p>
            <a:pPr eaLnBrk="0" fontAlgn="base" latinLnBrk="0" hangingPunct="0">
              <a:spcBef>
                <a:spcPct val="0"/>
              </a:spcBef>
              <a:spcAft>
                <a:spcPct val="0"/>
              </a:spcAft>
            </a:pPr>
            <a:r>
              <a:rPr kumimoji="0" lang="en-IS" sz="1200" b="1" i="0" u="none" strike="noStrike" cap="none" normalizeH="0" baseline="0">
                <a:ln>
                  <a:noFill/>
                </a:ln>
                <a:solidFill>
                  <a:srgbClr val="404040"/>
                </a:solidFill>
                <a:effectLst/>
                <a:latin typeface="Arial"/>
                <a:cs typeface="Arial"/>
              </a:rPr>
              <a:t>Break Apart</a:t>
            </a:r>
            <a:endParaRPr lang="en-IS" sz="1200" b="1" i="0" u="none" strike="noStrike" cap="none" normalizeH="0" baseline="0">
              <a:ln>
                <a:noFill/>
              </a:ln>
              <a:solidFill>
                <a:srgbClr val="404040"/>
              </a:solidFill>
              <a:effectLst/>
              <a:latin typeface="Arial"/>
              <a:cs typeface="Arial"/>
            </a:endParaRPr>
          </a:p>
          <a:p>
            <a:pPr lvl="1" indent="-457200" eaLnBrk="0" fontAlgn="base" latinLnBrk="0" hangingPunct="0">
              <a:spcBef>
                <a:spcPct val="0"/>
              </a:spcBef>
              <a:spcAft>
                <a:spcPct val="0"/>
              </a:spcAft>
            </a:pPr>
            <a:r>
              <a:rPr kumimoji="0" lang="en-IS" sz="1200" b="0" i="0" u="none" strike="noStrike" cap="none" normalizeH="0" baseline="0">
                <a:ln>
                  <a:noFill/>
                </a:ln>
                <a:solidFill>
                  <a:srgbClr val="404040"/>
                </a:solidFill>
                <a:effectLst/>
                <a:latin typeface="Arial"/>
                <a:cs typeface="Arial"/>
              </a:rPr>
              <a:t>If a path consists of a number of independent parts (subpaths), </a:t>
            </a:r>
            <a:br>
              <a:rPr lang="en-US"/>
            </a:br>
            <a:r>
              <a:rPr kumimoji="0" lang="en-IS" sz="1200" b="0" i="0" u="none" strike="noStrike" cap="none" normalizeH="0" baseline="0">
                <a:ln>
                  <a:noFill/>
                </a:ln>
                <a:solidFill>
                  <a:srgbClr val="404040"/>
                </a:solidFill>
                <a:effectLst/>
                <a:latin typeface="Arial"/>
                <a:cs typeface="Arial"/>
              </a:rPr>
              <a:t>this will create that number of separate objects.</a:t>
            </a:r>
            <a:endParaRPr lang="en-IS" sz="1200" b="0" i="0" u="none" strike="noStrike" cap="none" normalizeH="0" baseline="0">
              <a:ln>
                <a:noFill/>
              </a:ln>
              <a:solidFill>
                <a:srgbClr val="404040"/>
              </a:solidFill>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IS" altLang="en-IS" sz="800" b="0" i="0" u="none" strike="noStrike" cap="none" normalizeH="0" baseline="0">
                <a:ln>
                  <a:noFill/>
                </a:ln>
                <a:solidFill>
                  <a:schemeClr val="tx1"/>
                </a:solidFill>
                <a:effectLst/>
              </a:rPr>
            </a:br>
            <a:endParaRPr kumimoji="0" lang="en-IS" altLang="en-IS" sz="800" b="0" i="0" u="none" strike="noStrike" cap="none" normalizeH="0" baseline="0">
              <a:ln>
                <a:noFill/>
              </a:ln>
              <a:solidFill>
                <a:schemeClr val="tx1"/>
              </a:solidFill>
              <a:effectLst/>
              <a:latin typeface="Arial" panose="020B0604020202020204" pitchFamily="34" charset="0"/>
            </a:endParaRPr>
          </a:p>
        </p:txBody>
      </p:sp>
      <p:sp>
        <p:nvSpPr>
          <p:cNvPr id="5" name="AutoShape 2" descr="Difference icon">
            <a:extLst>
              <a:ext uri="{FF2B5EF4-FFF2-40B4-BE49-F238E27FC236}">
                <a16:creationId xmlns:a16="http://schemas.microsoft.com/office/drawing/2014/main" id="{10F8F20D-A20F-6F08-AFAF-DE61B0C3D1BB}"/>
              </a:ext>
            </a:extLst>
          </p:cNvPr>
          <p:cNvSpPr>
            <a:spLocks noChangeAspect="1" noChangeArrowheads="1"/>
          </p:cNvSpPr>
          <p:nvPr/>
        </p:nvSpPr>
        <p:spPr bwMode="auto">
          <a:xfrm>
            <a:off x="149225" y="-156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Intersection icon">
            <a:extLst>
              <a:ext uri="{FF2B5EF4-FFF2-40B4-BE49-F238E27FC236}">
                <a16:creationId xmlns:a16="http://schemas.microsoft.com/office/drawing/2014/main" id="{715AB96C-25B5-1FBE-D0ED-F43B7585F534}"/>
              </a:ext>
            </a:extLst>
          </p:cNvPr>
          <p:cNvSpPr>
            <a:spLocks noChangeAspect="1" noChangeArrowheads="1"/>
          </p:cNvSpPr>
          <p:nvPr/>
        </p:nvSpPr>
        <p:spPr bwMode="auto">
          <a:xfrm>
            <a:off x="149225" y="-1093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xclusion icon">
            <a:extLst>
              <a:ext uri="{FF2B5EF4-FFF2-40B4-BE49-F238E27FC236}">
                <a16:creationId xmlns:a16="http://schemas.microsoft.com/office/drawing/2014/main" id="{2C6F2935-3902-EDC7-6F1F-BD4C18A26454}"/>
              </a:ext>
            </a:extLst>
          </p:cNvPr>
          <p:cNvSpPr>
            <a:spLocks noChangeAspect="1" noChangeArrowheads="1"/>
          </p:cNvSpPr>
          <p:nvPr/>
        </p:nvSpPr>
        <p:spPr bwMode="auto">
          <a:xfrm>
            <a:off x="149225" y="-620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Division icon">
            <a:extLst>
              <a:ext uri="{FF2B5EF4-FFF2-40B4-BE49-F238E27FC236}">
                <a16:creationId xmlns:a16="http://schemas.microsoft.com/office/drawing/2014/main" id="{E57754B3-335C-AD12-132C-0761E916F2EB}"/>
              </a:ext>
            </a:extLst>
          </p:cNvPr>
          <p:cNvSpPr>
            <a:spLocks noChangeAspect="1" noChangeArrowheads="1"/>
          </p:cNvSpPr>
          <p:nvPr/>
        </p:nvSpPr>
        <p:spPr bwMode="auto">
          <a:xfrm>
            <a:off x="149225"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Cut path icon">
            <a:extLst>
              <a:ext uri="{FF2B5EF4-FFF2-40B4-BE49-F238E27FC236}">
                <a16:creationId xmlns:a16="http://schemas.microsoft.com/office/drawing/2014/main" id="{4436C26C-96CE-4825-60E2-455396220BCC}"/>
              </a:ext>
            </a:extLst>
          </p:cNvPr>
          <p:cNvSpPr>
            <a:spLocks noChangeAspect="1" noChangeArrowheads="1"/>
          </p:cNvSpPr>
          <p:nvPr/>
        </p:nvSpPr>
        <p:spPr bwMode="auto">
          <a:xfrm>
            <a:off x="149225" y="323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Combine icon">
            <a:extLst>
              <a:ext uri="{FF2B5EF4-FFF2-40B4-BE49-F238E27FC236}">
                <a16:creationId xmlns:a16="http://schemas.microsoft.com/office/drawing/2014/main" id="{BC84F762-5797-748A-4732-A149E3254D62}"/>
              </a:ext>
            </a:extLst>
          </p:cNvPr>
          <p:cNvSpPr>
            <a:spLocks noChangeAspect="1" noChangeArrowheads="1"/>
          </p:cNvSpPr>
          <p:nvPr/>
        </p:nvSpPr>
        <p:spPr bwMode="auto">
          <a:xfrm>
            <a:off x="149225" y="796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Break apart icon">
            <a:extLst>
              <a:ext uri="{FF2B5EF4-FFF2-40B4-BE49-F238E27FC236}">
                <a16:creationId xmlns:a16="http://schemas.microsoft.com/office/drawing/2014/main" id="{B616E567-83C7-77DF-3E9E-070E153FD796}"/>
              </a:ext>
            </a:extLst>
          </p:cNvPr>
          <p:cNvSpPr>
            <a:spLocks noChangeAspect="1" noChangeArrowheads="1"/>
          </p:cNvSpPr>
          <p:nvPr/>
        </p:nvSpPr>
        <p:spPr bwMode="auto">
          <a:xfrm>
            <a:off x="149225" y="1268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4" descr="Graphical user interface, text&#10;&#10;Description automatically generated">
            <a:extLst>
              <a:ext uri="{FF2B5EF4-FFF2-40B4-BE49-F238E27FC236}">
                <a16:creationId xmlns:a16="http://schemas.microsoft.com/office/drawing/2014/main" id="{DDECAEED-F05C-AE69-04FE-346FFE01E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49"/>
          <a:stretch/>
        </p:blipFill>
        <p:spPr>
          <a:xfrm>
            <a:off x="334702" y="1066679"/>
            <a:ext cx="1327249" cy="305365"/>
          </a:xfrm>
          <a:prstGeom prst="rect">
            <a:avLst/>
          </a:prstGeom>
        </p:spPr>
      </p:pic>
      <p:pic>
        <p:nvPicPr>
          <p:cNvPr id="15" name="Picture 15" descr="Graphical user interface, text&#10;&#10;Description automatically generated">
            <a:extLst>
              <a:ext uri="{FF2B5EF4-FFF2-40B4-BE49-F238E27FC236}">
                <a16:creationId xmlns:a16="http://schemas.microsoft.com/office/drawing/2014/main" id="{3D1399BD-E385-0770-35A6-5B282BCD7A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56"/>
          <a:stretch/>
        </p:blipFill>
        <p:spPr>
          <a:xfrm>
            <a:off x="327467" y="1421155"/>
            <a:ext cx="1335939" cy="274975"/>
          </a:xfrm>
          <a:prstGeom prst="rect">
            <a:avLst/>
          </a:prstGeom>
        </p:spPr>
      </p:pic>
      <p:pic>
        <p:nvPicPr>
          <p:cNvPr id="16" name="Picture 15" descr="Graphical user interface, text&#10;&#10;Description automatically generated">
            <a:extLst>
              <a:ext uri="{FF2B5EF4-FFF2-40B4-BE49-F238E27FC236}">
                <a16:creationId xmlns:a16="http://schemas.microsoft.com/office/drawing/2014/main" id="{03446603-ACA1-E98E-31E3-AA181C9994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46" r="-547"/>
          <a:stretch/>
        </p:blipFill>
        <p:spPr>
          <a:xfrm>
            <a:off x="334701" y="1753927"/>
            <a:ext cx="1341739" cy="274973"/>
          </a:xfrm>
          <a:prstGeom prst="rect">
            <a:avLst/>
          </a:prstGeom>
        </p:spPr>
      </p:pic>
      <p:pic>
        <p:nvPicPr>
          <p:cNvPr id="17" name="Picture 15" descr="Graphical user interface, text&#10;&#10;Description automatically generated">
            <a:extLst>
              <a:ext uri="{FF2B5EF4-FFF2-40B4-BE49-F238E27FC236}">
                <a16:creationId xmlns:a16="http://schemas.microsoft.com/office/drawing/2014/main" id="{C67E8013-BAF1-34F0-2285-C150651C9C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093"/>
          <a:stretch/>
        </p:blipFill>
        <p:spPr>
          <a:xfrm>
            <a:off x="334701" y="2108402"/>
            <a:ext cx="1341737" cy="274974"/>
          </a:xfrm>
          <a:prstGeom prst="rect">
            <a:avLst/>
          </a:prstGeom>
        </p:spPr>
      </p:pic>
      <p:pic>
        <p:nvPicPr>
          <p:cNvPr id="18" name="Picture 15" descr="Graphical user interface, text&#10;&#10;Description automatically generated">
            <a:extLst>
              <a:ext uri="{FF2B5EF4-FFF2-40B4-BE49-F238E27FC236}">
                <a16:creationId xmlns:a16="http://schemas.microsoft.com/office/drawing/2014/main" id="{04780070-F9A6-A1EE-65BA-21770E3E21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093"/>
          <a:stretch/>
        </p:blipFill>
        <p:spPr>
          <a:xfrm>
            <a:off x="334700" y="2679901"/>
            <a:ext cx="1341737" cy="274970"/>
          </a:xfrm>
          <a:prstGeom prst="rect">
            <a:avLst/>
          </a:prstGeom>
        </p:spPr>
      </p:pic>
      <p:pic>
        <p:nvPicPr>
          <p:cNvPr id="19" name="Picture 15" descr="Graphical user interface, text&#10;&#10;Description automatically generated">
            <a:extLst>
              <a:ext uri="{FF2B5EF4-FFF2-40B4-BE49-F238E27FC236}">
                <a16:creationId xmlns:a16="http://schemas.microsoft.com/office/drawing/2014/main" id="{4FFAA0B5-A4C6-8530-4401-AD25A0EB1F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46" r="-547"/>
          <a:stretch/>
        </p:blipFill>
        <p:spPr>
          <a:xfrm>
            <a:off x="327467" y="3034376"/>
            <a:ext cx="1341739" cy="274970"/>
          </a:xfrm>
          <a:prstGeom prst="rect">
            <a:avLst/>
          </a:prstGeom>
        </p:spPr>
      </p:pic>
      <p:pic>
        <p:nvPicPr>
          <p:cNvPr id="20" name="Picture 15" descr="Graphical user interface, text&#10;&#10;Description automatically generated">
            <a:extLst>
              <a:ext uri="{FF2B5EF4-FFF2-40B4-BE49-F238E27FC236}">
                <a16:creationId xmlns:a16="http://schemas.microsoft.com/office/drawing/2014/main" id="{B3ED71F6-08A8-7A8A-EDBB-679356E82F3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46" r="-547"/>
          <a:stretch/>
        </p:blipFill>
        <p:spPr>
          <a:xfrm>
            <a:off x="341935" y="3374382"/>
            <a:ext cx="1341739" cy="274973"/>
          </a:xfrm>
          <a:prstGeom prst="rect">
            <a:avLst/>
          </a:prstGeom>
        </p:spPr>
      </p:pic>
      <p:pic>
        <p:nvPicPr>
          <p:cNvPr id="21" name="Picture 15" descr="Graphical user interface, text&#10;&#10;Description automatically generated">
            <a:extLst>
              <a:ext uri="{FF2B5EF4-FFF2-40B4-BE49-F238E27FC236}">
                <a16:creationId xmlns:a16="http://schemas.microsoft.com/office/drawing/2014/main" id="{0B66BD27-F86B-E2D7-5EB4-AE3377C9B5E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1093"/>
          <a:stretch/>
        </p:blipFill>
        <p:spPr>
          <a:xfrm>
            <a:off x="349169" y="3728857"/>
            <a:ext cx="1341737" cy="274970"/>
          </a:xfrm>
          <a:prstGeom prst="rect">
            <a:avLst/>
          </a:prstGeom>
        </p:spPr>
      </p:pic>
    </p:spTree>
    <p:extLst>
      <p:ext uri="{BB962C8B-B14F-4D97-AF65-F5344CB8AC3E}">
        <p14:creationId xmlns:p14="http://schemas.microsoft.com/office/powerpoint/2010/main" val="8691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83B02-5D52-A952-1CD2-ED615B600C33}"/>
              </a:ext>
            </a:extLst>
          </p:cNvPr>
          <p:cNvSpPr>
            <a:spLocks noGrp="1"/>
          </p:cNvSpPr>
          <p:nvPr>
            <p:ph type="body" sz="quarter" idx="10"/>
          </p:nvPr>
        </p:nvSpPr>
        <p:spPr>
          <a:xfrm>
            <a:off x="0" y="609005"/>
            <a:ext cx="9144000" cy="576064"/>
          </a:xfrm>
        </p:spPr>
        <p:txBody>
          <a:bodyPr/>
          <a:lstStyle/>
          <a:p>
            <a:r>
              <a:rPr lang="en-GB" err="1"/>
              <a:t>Colors</a:t>
            </a:r>
            <a:endParaRPr lang="en-GB"/>
          </a:p>
          <a:p>
            <a:endParaRPr lang="en-GB"/>
          </a:p>
        </p:txBody>
      </p:sp>
      <p:sp>
        <p:nvSpPr>
          <p:cNvPr id="4" name="Rectangle 1">
            <a:extLst>
              <a:ext uri="{FF2B5EF4-FFF2-40B4-BE49-F238E27FC236}">
                <a16:creationId xmlns:a16="http://schemas.microsoft.com/office/drawing/2014/main" id="{450E3864-C0C3-047A-8DDD-58E6B7CD9441}"/>
              </a:ext>
            </a:extLst>
          </p:cNvPr>
          <p:cNvSpPr>
            <a:spLocks noChangeArrowheads="1"/>
          </p:cNvSpPr>
          <p:nvPr/>
        </p:nvSpPr>
        <p:spPr bwMode="auto">
          <a:xfrm>
            <a:off x="454025" y="1403936"/>
            <a:ext cx="5198095" cy="290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52" tIns="0" rIns="0" bIns="68241" numCol="1" anchor="ctr" anchorCtr="0" compatLnSpc="1">
            <a:prstTxWarp prst="textNoShape">
              <a:avLst/>
            </a:prstTxWarp>
            <a:spAutoFit/>
          </a:bodyPr>
          <a:lstStyle/>
          <a:p>
            <a:pPr eaLnBrk="0" fontAlgn="base" latinLnBrk="0" hangingPunct="0">
              <a:spcBef>
                <a:spcPct val="0"/>
              </a:spcBef>
              <a:spcAft>
                <a:spcPct val="0"/>
              </a:spcAft>
            </a:pPr>
            <a:r>
              <a:rPr kumimoji="0" lang="en-GB" sz="1200" b="0" i="0" u="none" strike="noStrike" cap="none" normalizeH="0" baseline="0" err="1">
                <a:ln>
                  <a:noFill/>
                </a:ln>
                <a:effectLst/>
              </a:rPr>
              <a:t>Colors</a:t>
            </a:r>
            <a:r>
              <a:rPr kumimoji="0" lang="en-GB" sz="1200" b="0" i="0" u="none" strike="noStrike" cap="none" normalizeH="0" baseline="0">
                <a:ln>
                  <a:noFill/>
                </a:ln>
                <a:effectLst/>
              </a:rPr>
              <a:t> of objects can be added and changed at any time</a:t>
            </a:r>
          </a:p>
          <a:p>
            <a:pPr eaLnBrk="0" fontAlgn="base" latinLnBrk="0" hangingPunct="0">
              <a:spcBef>
                <a:spcPct val="0"/>
              </a:spcBef>
              <a:spcAft>
                <a:spcPct val="0"/>
              </a:spcAft>
            </a:pPr>
            <a:endParaRPr lang="en-GB" sz="1200" b="0" i="0" u="none" strike="noStrike" cap="none" normalizeH="0" baseline="0">
              <a:ln>
                <a:noFill/>
              </a:ln>
              <a:effectLst/>
            </a:endParaRPr>
          </a:p>
          <a:p>
            <a:pPr>
              <a:spcBef>
                <a:spcPct val="0"/>
              </a:spcBef>
              <a:spcAft>
                <a:spcPct val="0"/>
              </a:spcAft>
            </a:pPr>
            <a:r>
              <a:rPr lang="en-GB" sz="1200">
                <a:cs typeface="Arial"/>
              </a:rPr>
              <a:t>You find the dock for "Fill and Stroke" under the menu item "Object".</a:t>
            </a:r>
          </a:p>
          <a:p>
            <a:pPr>
              <a:spcBef>
                <a:spcPct val="0"/>
              </a:spcBef>
              <a:spcAft>
                <a:spcPct val="0"/>
              </a:spcAft>
            </a:pPr>
            <a:endParaRPr lang="en-GB" sz="1200">
              <a:cs typeface="Arial"/>
            </a:endParaRPr>
          </a:p>
          <a:p>
            <a:pPr eaLnBrk="0" fontAlgn="base" latinLnBrk="0" hangingPunct="0">
              <a:spcBef>
                <a:spcPct val="0"/>
              </a:spcBef>
              <a:spcAft>
                <a:spcPct val="0"/>
              </a:spcAft>
            </a:pPr>
            <a:r>
              <a:rPr kumimoji="0" lang="en-GB" sz="1200" b="0" i="0" u="none" strike="noStrike" cap="none" normalizeH="0" baseline="0">
                <a:ln>
                  <a:noFill/>
                </a:ln>
                <a:effectLst/>
              </a:rPr>
              <a:t>For a vector object, a separate style can be defined for its outline (or stroke) and its main </a:t>
            </a:r>
            <a:r>
              <a:rPr kumimoji="0" lang="en-GB" sz="1200" b="0" i="0" u="none" strike="noStrike" cap="none" normalizeH="0" baseline="0" err="1">
                <a:ln>
                  <a:noFill/>
                </a:ln>
                <a:effectLst/>
              </a:rPr>
              <a:t>color</a:t>
            </a:r>
            <a:r>
              <a:rPr kumimoji="0" lang="en-GB" sz="1200" b="0" i="0" u="none" strike="noStrike" cap="none" normalizeH="0" baseline="0">
                <a:ln>
                  <a:noFill/>
                </a:ln>
                <a:effectLst/>
              </a:rPr>
              <a:t> (or fill). </a:t>
            </a:r>
          </a:p>
          <a:p>
            <a:pPr eaLnBrk="0" fontAlgn="base" latinLnBrk="0" hangingPunct="0">
              <a:spcBef>
                <a:spcPct val="0"/>
              </a:spcBef>
              <a:spcAft>
                <a:spcPct val="0"/>
              </a:spcAft>
            </a:pPr>
            <a:br>
              <a:rPr lang="en-GB" sz="1200"/>
            </a:br>
            <a:r>
              <a:rPr kumimoji="0" lang="en-GB" sz="1200" b="0" i="0" u="none" strike="noStrike" cap="none" normalizeH="0" baseline="0">
                <a:ln>
                  <a:noFill/>
                </a:ln>
                <a:effectLst/>
              </a:rPr>
              <a:t>This can be a plain </a:t>
            </a:r>
            <a:r>
              <a:rPr kumimoji="0" lang="en-GB" sz="1200" b="0" i="0" u="none" strike="noStrike" cap="none" normalizeH="0" baseline="0" err="1">
                <a:ln>
                  <a:noFill/>
                </a:ln>
                <a:effectLst/>
              </a:rPr>
              <a:t>color</a:t>
            </a:r>
            <a:r>
              <a:rPr kumimoji="0" lang="en-GB" sz="1200" b="0" i="0" u="none" strike="noStrike" cap="none" normalizeH="0" baseline="0">
                <a:ln>
                  <a:noFill/>
                </a:ln>
                <a:effectLst/>
              </a:rPr>
              <a:t> (e.g. dark red), a pattern (e.g. stripes or flowers), or a gradient (e.g. a smooth transition from green to blue).</a:t>
            </a:r>
          </a:p>
          <a:p>
            <a:pPr eaLnBrk="0" fontAlgn="base" latinLnBrk="0" hangingPunct="0">
              <a:spcBef>
                <a:spcPct val="0"/>
              </a:spcBef>
              <a:spcAft>
                <a:spcPct val="0"/>
              </a:spcAft>
            </a:pPr>
            <a:endParaRPr lang="en-GB" sz="1200" b="0" i="0" u="none" strike="noStrike" cap="none" normalizeH="0" baseline="0">
              <a:ln>
                <a:noFill/>
              </a:ln>
              <a:effectLst/>
              <a:cs typeface="Arial"/>
            </a:endParaRPr>
          </a:p>
          <a:p>
            <a:pPr>
              <a:spcBef>
                <a:spcPct val="0"/>
              </a:spcBef>
              <a:spcAft>
                <a:spcPct val="0"/>
              </a:spcAft>
            </a:pPr>
            <a:r>
              <a:rPr lang="en-GB" sz="1200"/>
              <a:t>When creating files for vinyl/laser cutting (for FabLab use) we have to keep in mind to set the stroke paint to plain </a:t>
            </a:r>
            <a:r>
              <a:rPr lang="en-GB" sz="1200" err="1"/>
              <a:t>color</a:t>
            </a:r>
            <a:r>
              <a:rPr lang="en-GB" sz="1200"/>
              <a:t>, red 255, the stroke style to 0.02mm width and remove the fill. </a:t>
            </a:r>
            <a:endParaRPr lang="en-GB"/>
          </a:p>
          <a:p>
            <a:pPr eaLnBrk="0" fontAlgn="base" latinLnBrk="0" hangingPunct="0">
              <a:spcBef>
                <a:spcPct val="0"/>
              </a:spcBef>
              <a:spcAft>
                <a:spcPct val="0"/>
              </a:spcAft>
            </a:pPr>
            <a:br>
              <a:rPr kumimoji="0" lang="en-GB" altLang="en-IS" sz="800" b="0" i="0" u="none" strike="noStrike" cap="none" normalizeH="0" baseline="0">
                <a:ln>
                  <a:noFill/>
                </a:ln>
                <a:solidFill>
                  <a:schemeClr val="tx1"/>
                </a:solidFill>
                <a:effectLst/>
              </a:rPr>
            </a:br>
            <a:br>
              <a:rPr kumimoji="0" lang="en-IS" altLang="en-IS" sz="800" b="0" i="0" u="none" strike="noStrike" cap="none" normalizeH="0" baseline="0">
                <a:ln>
                  <a:noFill/>
                </a:ln>
                <a:solidFill>
                  <a:schemeClr val="tx1"/>
                </a:solidFill>
                <a:effectLst/>
              </a:rPr>
            </a:br>
            <a:endParaRPr lang="en-IS" sz="1200" b="0" i="0" u="none" strike="noStrike" cap="none" normalizeH="0" baseline="0">
              <a:ln>
                <a:noFill/>
              </a:ln>
              <a:effectLst/>
              <a:latin typeface="Arial" panose="020B0604020202020204" pitchFamily="34" charset="0"/>
              <a:cs typeface="Arial"/>
            </a:endParaRPr>
          </a:p>
        </p:txBody>
      </p:sp>
      <p:sp>
        <p:nvSpPr>
          <p:cNvPr id="5" name="AutoShape 2" descr="Difference icon">
            <a:extLst>
              <a:ext uri="{FF2B5EF4-FFF2-40B4-BE49-F238E27FC236}">
                <a16:creationId xmlns:a16="http://schemas.microsoft.com/office/drawing/2014/main" id="{10F8F20D-A20F-6F08-AFAF-DE61B0C3D1BB}"/>
              </a:ext>
            </a:extLst>
          </p:cNvPr>
          <p:cNvSpPr>
            <a:spLocks noChangeAspect="1" noChangeArrowheads="1"/>
          </p:cNvSpPr>
          <p:nvPr/>
        </p:nvSpPr>
        <p:spPr bwMode="auto">
          <a:xfrm>
            <a:off x="149225" y="-156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Intersection icon">
            <a:extLst>
              <a:ext uri="{FF2B5EF4-FFF2-40B4-BE49-F238E27FC236}">
                <a16:creationId xmlns:a16="http://schemas.microsoft.com/office/drawing/2014/main" id="{715AB96C-25B5-1FBE-D0ED-F43B7585F534}"/>
              </a:ext>
            </a:extLst>
          </p:cNvPr>
          <p:cNvSpPr>
            <a:spLocks noChangeAspect="1" noChangeArrowheads="1"/>
          </p:cNvSpPr>
          <p:nvPr/>
        </p:nvSpPr>
        <p:spPr bwMode="auto">
          <a:xfrm>
            <a:off x="149225" y="-1093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xclusion icon">
            <a:extLst>
              <a:ext uri="{FF2B5EF4-FFF2-40B4-BE49-F238E27FC236}">
                <a16:creationId xmlns:a16="http://schemas.microsoft.com/office/drawing/2014/main" id="{2C6F2935-3902-EDC7-6F1F-BD4C18A26454}"/>
              </a:ext>
            </a:extLst>
          </p:cNvPr>
          <p:cNvSpPr>
            <a:spLocks noChangeAspect="1" noChangeArrowheads="1"/>
          </p:cNvSpPr>
          <p:nvPr/>
        </p:nvSpPr>
        <p:spPr bwMode="auto">
          <a:xfrm>
            <a:off x="149225" y="-620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Division icon">
            <a:extLst>
              <a:ext uri="{FF2B5EF4-FFF2-40B4-BE49-F238E27FC236}">
                <a16:creationId xmlns:a16="http://schemas.microsoft.com/office/drawing/2014/main" id="{E57754B3-335C-AD12-132C-0761E916F2EB}"/>
              </a:ext>
            </a:extLst>
          </p:cNvPr>
          <p:cNvSpPr>
            <a:spLocks noChangeAspect="1" noChangeArrowheads="1"/>
          </p:cNvSpPr>
          <p:nvPr/>
        </p:nvSpPr>
        <p:spPr bwMode="auto">
          <a:xfrm>
            <a:off x="149225"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Cut path icon">
            <a:extLst>
              <a:ext uri="{FF2B5EF4-FFF2-40B4-BE49-F238E27FC236}">
                <a16:creationId xmlns:a16="http://schemas.microsoft.com/office/drawing/2014/main" id="{4436C26C-96CE-4825-60E2-455396220BCC}"/>
              </a:ext>
            </a:extLst>
          </p:cNvPr>
          <p:cNvSpPr>
            <a:spLocks noChangeAspect="1" noChangeArrowheads="1"/>
          </p:cNvSpPr>
          <p:nvPr/>
        </p:nvSpPr>
        <p:spPr bwMode="auto">
          <a:xfrm>
            <a:off x="149225" y="323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Combine icon">
            <a:extLst>
              <a:ext uri="{FF2B5EF4-FFF2-40B4-BE49-F238E27FC236}">
                <a16:creationId xmlns:a16="http://schemas.microsoft.com/office/drawing/2014/main" id="{BC84F762-5797-748A-4732-A149E3254D62}"/>
              </a:ext>
            </a:extLst>
          </p:cNvPr>
          <p:cNvSpPr>
            <a:spLocks noChangeAspect="1" noChangeArrowheads="1"/>
          </p:cNvSpPr>
          <p:nvPr/>
        </p:nvSpPr>
        <p:spPr bwMode="auto">
          <a:xfrm>
            <a:off x="149225" y="796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Break apart icon">
            <a:extLst>
              <a:ext uri="{FF2B5EF4-FFF2-40B4-BE49-F238E27FC236}">
                <a16:creationId xmlns:a16="http://schemas.microsoft.com/office/drawing/2014/main" id="{B616E567-83C7-77DF-3E9E-070E153FD796}"/>
              </a:ext>
            </a:extLst>
          </p:cNvPr>
          <p:cNvSpPr>
            <a:spLocks noChangeAspect="1" noChangeArrowheads="1"/>
          </p:cNvSpPr>
          <p:nvPr/>
        </p:nvSpPr>
        <p:spPr bwMode="auto">
          <a:xfrm>
            <a:off x="149225" y="1268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2" descr="Graphical user interface, text, application&#10;&#10;Description automatically generated">
            <a:extLst>
              <a:ext uri="{FF2B5EF4-FFF2-40B4-BE49-F238E27FC236}">
                <a16:creationId xmlns:a16="http://schemas.microsoft.com/office/drawing/2014/main" id="{EA89E34D-0DC9-ABFB-63B0-74E7CF6DEA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2153" y="1463072"/>
            <a:ext cx="2743200" cy="756053"/>
          </a:xfrm>
          <a:prstGeom prst="rect">
            <a:avLst/>
          </a:prstGeom>
        </p:spPr>
      </p:pic>
    </p:spTree>
    <p:extLst>
      <p:ext uri="{BB962C8B-B14F-4D97-AF65-F5344CB8AC3E}">
        <p14:creationId xmlns:p14="http://schemas.microsoft.com/office/powerpoint/2010/main" val="48001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2000387"/>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a:lstStyle/>
          <a:p>
            <a:r>
              <a:rPr lang="en-US" altLang="ko-KR" sz="2800" err="1"/>
              <a:t>Tinkercad</a:t>
            </a:r>
            <a:endParaRPr lang="ko-KR" altLang="en-US" sz="2800"/>
          </a:p>
        </p:txBody>
      </p:sp>
      <p:sp>
        <p:nvSpPr>
          <p:cNvPr id="3" name="Text Placeholder 2"/>
          <p:cNvSpPr>
            <a:spLocks noGrp="1"/>
          </p:cNvSpPr>
          <p:nvPr>
            <p:ph type="body" sz="quarter" idx="11"/>
          </p:nvPr>
        </p:nvSpPr>
        <p:spPr/>
        <p:txBody>
          <a:bodyPr/>
          <a:lstStyle/>
          <a:p>
            <a:pPr lvl="0"/>
            <a:r>
              <a:rPr lang="en-US" altLang="ko-KR" sz="1800"/>
              <a:t>4</a:t>
            </a:r>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2026498"/>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Learning by doing</a:t>
            </a:r>
            <a:endParaRPr lang="ko-KR" altLang="en-US" sz="1400" b="1">
              <a:solidFill>
                <a:schemeClr val="bg1"/>
              </a:solidFill>
              <a:cs typeface="Arial"/>
            </a:endParaRPr>
          </a:p>
        </p:txBody>
      </p:sp>
      <p:sp>
        <p:nvSpPr>
          <p:cNvPr id="28" name="TextBox 27"/>
          <p:cNvSpPr txBox="1"/>
          <p:nvPr/>
        </p:nvSpPr>
        <p:spPr>
          <a:xfrm>
            <a:off x="5081675" y="2743103"/>
            <a:ext cx="2371794" cy="307777"/>
          </a:xfrm>
          <a:prstGeom prst="rect">
            <a:avLst/>
          </a:prstGeom>
          <a:noFill/>
        </p:spPr>
        <p:txBody>
          <a:bodyPr wrap="square" rtlCol="0">
            <a:spAutoFit/>
          </a:bodyPr>
          <a:lstStyle/>
          <a:p>
            <a:r>
              <a:rPr lang="en-US" altLang="ko-KR" sz="1400" b="1">
                <a:solidFill>
                  <a:schemeClr val="bg1"/>
                </a:solidFill>
                <a:cs typeface="Arial" pitchFamily="34" charset="0"/>
              </a:rPr>
              <a:t>For all ages</a:t>
            </a:r>
            <a:endParaRPr lang="ko-KR" altLang="en-US" sz="1400" b="1">
              <a:solidFill>
                <a:schemeClr val="bg1"/>
              </a:solidFill>
              <a:cs typeface="Arial" pitchFamily="34" charset="0"/>
            </a:endParaRPr>
          </a:p>
        </p:txBody>
      </p:sp>
      <p:sp>
        <p:nvSpPr>
          <p:cNvPr id="29" name="TextBox 28"/>
          <p:cNvSpPr txBox="1"/>
          <p:nvPr/>
        </p:nvSpPr>
        <p:spPr>
          <a:xfrm>
            <a:off x="5081674" y="3516514"/>
            <a:ext cx="3018717" cy="307777"/>
          </a:xfrm>
          <a:prstGeom prst="rect">
            <a:avLst/>
          </a:prstGeom>
          <a:noFill/>
        </p:spPr>
        <p:txBody>
          <a:bodyPr wrap="square" rtlCol="0">
            <a:spAutoFit/>
          </a:bodyPr>
          <a:lstStyle/>
          <a:p>
            <a:r>
              <a:rPr lang="en-US" altLang="ko-KR" sz="1400" b="1">
                <a:solidFill>
                  <a:schemeClr val="bg1"/>
                </a:solidFill>
                <a:cs typeface="Arial" pitchFamily="34" charset="0"/>
              </a:rPr>
              <a:t>From mind to design in minutes</a:t>
            </a:r>
            <a:endParaRPr lang="ko-KR" altLang="en-US" sz="1400" b="1">
              <a:solidFill>
                <a:schemeClr val="bg1"/>
              </a:solidFill>
              <a:cs typeface="Arial" pitchFamily="34" charset="0"/>
            </a:endParaRPr>
          </a:p>
        </p:txBody>
      </p:sp>
      <p:sp>
        <p:nvSpPr>
          <p:cNvPr id="30" name="TextBox 29"/>
          <p:cNvSpPr txBox="1"/>
          <p:nvPr/>
        </p:nvSpPr>
        <p:spPr>
          <a:xfrm>
            <a:off x="1691680" y="2045722"/>
            <a:ext cx="2371794" cy="307777"/>
          </a:xfrm>
          <a:prstGeom prst="rect">
            <a:avLst/>
          </a:prstGeom>
          <a:noFill/>
        </p:spPr>
        <p:txBody>
          <a:bodyPr wrap="square" rtlCol="0">
            <a:spAutoFit/>
          </a:bodyPr>
          <a:lstStyle/>
          <a:p>
            <a:pPr algn="r"/>
            <a:r>
              <a:rPr lang="en-US" altLang="ko-KR" sz="1400" b="1">
                <a:solidFill>
                  <a:schemeClr val="bg1"/>
                </a:solidFill>
                <a:cs typeface="Arial" pitchFamily="34" charset="0"/>
              </a:rPr>
              <a:t>3D drawing</a:t>
            </a:r>
            <a:endParaRPr lang="ko-KR" altLang="en-US" sz="1400" b="1">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solidFill>
            <a:srgbClr val="86BD70"/>
          </a:solidFill>
        </p:spPr>
        <p:txBody>
          <a:bodyPr wrap="square" rtlCol="0">
            <a:spAutoFit/>
          </a:bodyPr>
          <a:lstStyle/>
          <a:p>
            <a:pPr algn="r"/>
            <a:r>
              <a:rPr lang="en-US" altLang="ko-KR" sz="1400" b="1">
                <a:solidFill>
                  <a:schemeClr val="bg1"/>
                </a:solidFill>
                <a:cs typeface="Arial" pitchFamily="34" charset="0"/>
              </a:rPr>
              <a:t>Great for beginners</a:t>
            </a:r>
            <a:endParaRPr lang="ko-KR" altLang="en-US" sz="1400" b="1">
              <a:solidFill>
                <a:schemeClr val="bg1"/>
              </a:solidFill>
              <a:cs typeface="Arial" pitchFamily="34" charset="0"/>
            </a:endParaRPr>
          </a:p>
        </p:txBody>
      </p:sp>
      <p:sp>
        <p:nvSpPr>
          <p:cNvPr id="32" name="TextBox 31"/>
          <p:cNvSpPr txBox="1"/>
          <p:nvPr/>
        </p:nvSpPr>
        <p:spPr>
          <a:xfrm>
            <a:off x="1691680" y="3542848"/>
            <a:ext cx="2371794" cy="307777"/>
          </a:xfrm>
          <a:prstGeom prst="rect">
            <a:avLst/>
          </a:prstGeom>
          <a:noFill/>
        </p:spPr>
        <p:txBody>
          <a:bodyPr wrap="square" rtlCol="0">
            <a:spAutoFit/>
          </a:bodyPr>
          <a:lstStyle/>
          <a:p>
            <a:pPr algn="r"/>
            <a:r>
              <a:rPr lang="en-US" altLang="ko-KR" sz="1400" b="1">
                <a:solidFill>
                  <a:schemeClr val="bg1"/>
                </a:solidFill>
                <a:cs typeface="Arial" pitchFamily="34" charset="0"/>
              </a:rPr>
              <a:t>You simply sign in</a:t>
            </a:r>
            <a:endParaRPr lang="ko-KR" altLang="en-US" sz="1400" b="1">
              <a:solidFill>
                <a:schemeClr val="bg1"/>
              </a:solidFill>
              <a:cs typeface="Arial" pitchFamily="34" charset="0"/>
            </a:endParaRPr>
          </a:p>
        </p:txBody>
      </p:sp>
      <p:sp>
        <p:nvSpPr>
          <p:cNvPr id="33" name="TextBox 32"/>
          <p:cNvSpPr txBox="1"/>
          <p:nvPr/>
        </p:nvSpPr>
        <p:spPr>
          <a:xfrm>
            <a:off x="5111228" y="2393629"/>
            <a:ext cx="3277196"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Power up your imagination</a:t>
            </a:r>
            <a:endParaRPr lang="ko-KR" altLang="en-US" sz="1200">
              <a:solidFill>
                <a:schemeClr val="tx1">
                  <a:lumMod val="75000"/>
                  <a:lumOff val="25000"/>
                </a:schemeClr>
              </a:solidFill>
              <a:cs typeface="Arial" pitchFamily="34" charset="0"/>
            </a:endParaRPr>
          </a:p>
        </p:txBody>
      </p:sp>
      <p:sp>
        <p:nvSpPr>
          <p:cNvPr id="35" name="TextBox 34"/>
          <p:cNvSpPr txBox="1"/>
          <p:nvPr/>
        </p:nvSpPr>
        <p:spPr>
          <a:xfrm>
            <a:off x="5111228" y="3150268"/>
            <a:ext cx="3277196"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Ad-free and kid safe</a:t>
            </a:r>
            <a:endParaRPr lang="ko-KR" altLang="en-US" sz="1200">
              <a:solidFill>
                <a:schemeClr val="tx1">
                  <a:lumMod val="75000"/>
                  <a:lumOff val="25000"/>
                </a:schemeClr>
              </a:solidFill>
              <a:cs typeface="Arial" pitchFamily="34" charset="0"/>
            </a:endParaRPr>
          </a:p>
        </p:txBody>
      </p:sp>
      <p:sp>
        <p:nvSpPr>
          <p:cNvPr id="36" name="TextBox 35"/>
          <p:cNvSpPr txBox="1"/>
          <p:nvPr/>
        </p:nvSpPr>
        <p:spPr>
          <a:xfrm>
            <a:off x="5080528" y="3906907"/>
            <a:ext cx="3277196"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If you can dream it, you can build it</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662011" y="2402735"/>
            <a:ext cx="3824328"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A free web app for 3D design, electronics and coding</a:t>
            </a:r>
            <a:endParaRPr lang="ko-KR" altLang="en-US" sz="1200">
              <a:solidFill>
                <a:schemeClr val="tx1">
                  <a:lumMod val="75000"/>
                  <a:lumOff val="25000"/>
                </a:schemeClr>
              </a:solidFill>
              <a:cs typeface="Arial" pitchFamily="34" charset="0"/>
            </a:endParaRPr>
          </a:p>
        </p:txBody>
      </p:sp>
      <p:sp>
        <p:nvSpPr>
          <p:cNvPr id="38" name="TextBox 37"/>
          <p:cNvSpPr txBox="1"/>
          <p:nvPr/>
        </p:nvSpPr>
        <p:spPr>
          <a:xfrm>
            <a:off x="786278" y="3164168"/>
            <a:ext cx="3277196"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Easy and full of video guides</a:t>
            </a:r>
            <a:endParaRPr lang="ko-KR" altLang="en-US" sz="1200">
              <a:solidFill>
                <a:schemeClr val="tx1">
                  <a:lumMod val="75000"/>
                  <a:lumOff val="25000"/>
                </a:schemeClr>
              </a:solidFill>
              <a:cs typeface="Arial" pitchFamily="34" charset="0"/>
            </a:endParaRPr>
          </a:p>
        </p:txBody>
      </p:sp>
      <p:sp>
        <p:nvSpPr>
          <p:cNvPr id="39" name="TextBox 38"/>
          <p:cNvSpPr txBox="1"/>
          <p:nvPr/>
        </p:nvSpPr>
        <p:spPr>
          <a:xfrm>
            <a:off x="786278" y="3920807"/>
            <a:ext cx="3277196"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Make your own account</a:t>
            </a:r>
            <a:endParaRPr lang="ko-KR" altLang="en-US" sz="12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5865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82462" y="20522"/>
            <a:ext cx="1935759" cy="4351676"/>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7" y="771302"/>
            <a:ext cx="201622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err="1">
                <a:solidFill>
                  <a:schemeClr val="bg1"/>
                </a:solidFill>
                <a:latin typeface="+mj-lt"/>
                <a:cs typeface="Arial" pitchFamily="34" charset="0"/>
              </a:rPr>
              <a:t>Tinkercad</a:t>
            </a:r>
            <a:endParaRPr lang="en-US" altLang="ko-KR" sz="2800" b="1">
              <a:solidFill>
                <a:schemeClr val="bg1"/>
              </a:solidFill>
              <a:latin typeface="+mj-lt"/>
              <a:cs typeface="Arial" pitchFamily="34" charset="0"/>
            </a:endParaRPr>
          </a:p>
          <a:p>
            <a:pPr marL="0" indent="0" algn="r">
              <a:buNone/>
            </a:pPr>
            <a:endParaRPr lang="ko-KR" altLang="en-US" sz="1800">
              <a:solidFill>
                <a:schemeClr val="bg1"/>
              </a:solidFill>
              <a:latin typeface="+mj-lt"/>
              <a:cs typeface="Arial" pitchFamily="34" charset="0"/>
            </a:endParaRPr>
          </a:p>
        </p:txBody>
      </p:sp>
      <p:grpSp>
        <p:nvGrpSpPr>
          <p:cNvPr id="21" name="Group 20"/>
          <p:cNvGrpSpPr/>
          <p:nvPr/>
        </p:nvGrpSpPr>
        <p:grpSpPr>
          <a:xfrm>
            <a:off x="611560" y="771302"/>
            <a:ext cx="3528392" cy="3761176"/>
            <a:chOff x="3687661" y="1203598"/>
            <a:chExt cx="2252491" cy="3983738"/>
          </a:xfrm>
        </p:grpSpPr>
        <p:sp>
          <p:nvSpPr>
            <p:cNvPr id="22" name="TextBox 21"/>
            <p:cNvSpPr txBox="1"/>
            <p:nvPr/>
          </p:nvSpPr>
          <p:spPr>
            <a:xfrm>
              <a:off x="3687661" y="1568861"/>
              <a:ext cx="2252491" cy="3618475"/>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Tinkercad</a:t>
              </a:r>
              <a:r>
                <a:rPr lang="en-US" altLang="ko-KR" sz="1200">
                  <a:solidFill>
                    <a:schemeClr val="tx1">
                      <a:lumMod val="75000"/>
                      <a:lumOff val="25000"/>
                    </a:schemeClr>
                  </a:solidFill>
                  <a:cs typeface="Arial"/>
                </a:rPr>
                <a:t> is a 3D CAD program from Autodesk that is easy to use and suitable for e.g.  designing small simple parts for 3D printing.</a:t>
              </a:r>
            </a:p>
            <a:p>
              <a:r>
                <a:rPr lang="en-US" altLang="ko-KR" sz="1200">
                  <a:solidFill>
                    <a:schemeClr val="tx1">
                      <a:lumMod val="75000"/>
                      <a:lumOff val="25000"/>
                    </a:schemeClr>
                  </a:solidFill>
                  <a:cs typeface="Arial"/>
                </a:rPr>
                <a:t> </a:t>
              </a:r>
              <a:endParaRPr lang="en-US" altLang="ko-KR" sz="1200">
                <a:solidFill>
                  <a:schemeClr val="tx1">
                    <a:lumMod val="75000"/>
                    <a:lumOff val="25000"/>
                  </a:schemeClr>
                </a:solidFill>
                <a:cs typeface="Arial" pitchFamily="34" charset="0"/>
              </a:endParaRPr>
            </a:p>
            <a:p>
              <a:r>
                <a:rPr lang="en-US" altLang="ko-KR" sz="1200">
                  <a:solidFill>
                    <a:schemeClr val="tx1">
                      <a:lumMod val="75000"/>
                      <a:lumOff val="25000"/>
                    </a:schemeClr>
                  </a:solidFill>
                  <a:cs typeface="Arial" pitchFamily="34" charset="0"/>
                </a:rPr>
                <a:t>In the Fab Lab workshops, </a:t>
              </a:r>
              <a:r>
                <a:rPr lang="en-US" altLang="ko-KR" sz="1200" err="1">
                  <a:solidFill>
                    <a:schemeClr val="tx1">
                      <a:lumMod val="75000"/>
                      <a:lumOff val="25000"/>
                    </a:schemeClr>
                  </a:solidFill>
                  <a:cs typeface="Arial" pitchFamily="34" charset="0"/>
                </a:rPr>
                <a:t>Tinkercad</a:t>
              </a:r>
              <a:r>
                <a:rPr lang="en-US" altLang="ko-KR" sz="1200">
                  <a:solidFill>
                    <a:schemeClr val="tx1">
                      <a:lumMod val="75000"/>
                      <a:lumOff val="25000"/>
                    </a:schemeClr>
                  </a:solidFill>
                  <a:cs typeface="Arial" pitchFamily="34" charset="0"/>
                </a:rPr>
                <a:t> is mostly used to design objects in 3D to be printed on a 3D printer. In </a:t>
              </a:r>
              <a:r>
                <a:rPr lang="en-US" altLang="ko-KR" sz="1200" err="1">
                  <a:solidFill>
                    <a:schemeClr val="tx1">
                      <a:lumMod val="75000"/>
                      <a:lumOff val="25000"/>
                    </a:schemeClr>
                  </a:solidFill>
                  <a:cs typeface="Arial" pitchFamily="34" charset="0"/>
                </a:rPr>
                <a:t>Tinkercad</a:t>
              </a:r>
              <a:r>
                <a:rPr lang="en-US" altLang="ko-KR" sz="1200">
                  <a:solidFill>
                    <a:schemeClr val="tx1">
                      <a:lumMod val="75000"/>
                      <a:lumOff val="25000"/>
                    </a:schemeClr>
                  </a:solidFill>
                  <a:cs typeface="Arial" pitchFamily="34" charset="0"/>
                </a:rPr>
                <a:t> you can also import files on e.g. .</a:t>
              </a:r>
              <a:r>
                <a:rPr lang="en-US" altLang="ko-KR" sz="1200" err="1">
                  <a:solidFill>
                    <a:schemeClr val="tx1">
                      <a:lumMod val="75000"/>
                      <a:lumOff val="25000"/>
                    </a:schemeClr>
                  </a:solidFill>
                  <a:cs typeface="Arial" pitchFamily="34" charset="0"/>
                </a:rPr>
                <a:t>svg</a:t>
              </a:r>
              <a:r>
                <a:rPr lang="en-US" altLang="ko-KR" sz="1200">
                  <a:solidFill>
                    <a:schemeClr val="tx1">
                      <a:lumMod val="75000"/>
                      <a:lumOff val="25000"/>
                    </a:schemeClr>
                  </a:solidFill>
                  <a:cs typeface="Arial" pitchFamily="34" charset="0"/>
                </a:rPr>
                <a:t> format and convert to 3D and you can also import 3D files in .obj or .</a:t>
              </a:r>
              <a:r>
                <a:rPr lang="en-US" altLang="ko-KR" sz="1200" err="1">
                  <a:solidFill>
                    <a:schemeClr val="tx1">
                      <a:lumMod val="75000"/>
                      <a:lumOff val="25000"/>
                    </a:schemeClr>
                  </a:solidFill>
                  <a:cs typeface="Arial" pitchFamily="34" charset="0"/>
                </a:rPr>
                <a:t>stl</a:t>
              </a:r>
              <a:r>
                <a:rPr lang="en-US" altLang="ko-KR" sz="1200">
                  <a:solidFill>
                    <a:schemeClr val="tx1">
                      <a:lumMod val="75000"/>
                      <a:lumOff val="25000"/>
                    </a:schemeClr>
                  </a:solidFill>
                  <a:cs typeface="Arial" pitchFamily="34" charset="0"/>
                </a:rPr>
                <a:t> format and continue working with those files in </a:t>
              </a:r>
              <a:r>
                <a:rPr lang="en-US" altLang="ko-KR" sz="1200" err="1">
                  <a:solidFill>
                    <a:schemeClr val="tx1">
                      <a:lumMod val="75000"/>
                      <a:lumOff val="25000"/>
                    </a:schemeClr>
                  </a:solidFill>
                  <a:cs typeface="Arial" pitchFamily="34" charset="0"/>
                </a:rPr>
                <a:t>Tinkercad</a:t>
              </a:r>
              <a:r>
                <a:rPr lang="en-US" altLang="ko-KR" sz="1200">
                  <a:solidFill>
                    <a:schemeClr val="tx1">
                      <a:lumMod val="75000"/>
                      <a:lumOff val="25000"/>
                    </a:schemeClr>
                  </a:solidFill>
                  <a:cs typeface="Arial" pitchFamily="34" charset="0"/>
                </a:rPr>
                <a:t>. </a:t>
              </a:r>
            </a:p>
            <a:p>
              <a:endParaRPr lang="en-US" altLang="ko-KR" sz="1200">
                <a:solidFill>
                  <a:schemeClr val="tx1">
                    <a:lumMod val="75000"/>
                    <a:lumOff val="25000"/>
                  </a:schemeClr>
                </a:solidFill>
                <a:cs typeface="Arial" pitchFamily="34" charset="0"/>
              </a:endParaRPr>
            </a:p>
            <a:p>
              <a:r>
                <a:rPr lang="en-US" altLang="ko-KR" sz="1200">
                  <a:solidFill>
                    <a:schemeClr val="tx1">
                      <a:lumMod val="75000"/>
                      <a:lumOff val="25000"/>
                    </a:schemeClr>
                  </a:solidFill>
                  <a:cs typeface="Arial" pitchFamily="34" charset="0"/>
                </a:rPr>
                <a:t>The program is in the on the web  and can be used with a browser at </a:t>
              </a:r>
              <a:r>
                <a:rPr lang="en-US" altLang="ko-KR" sz="1200">
                  <a:solidFill>
                    <a:schemeClr val="tx1">
                      <a:lumMod val="75000"/>
                      <a:lumOff val="25000"/>
                    </a:schemeClr>
                  </a:solidFill>
                  <a:cs typeface="Arial" pitchFamily="34" charset="0"/>
                  <a:hlinkClick r:id="rId2"/>
                </a:rPr>
                <a:t>https://www.tinkercad.com/</a:t>
              </a:r>
              <a:r>
                <a:rPr lang="en-US" altLang="ko-KR" sz="1200">
                  <a:solidFill>
                    <a:schemeClr val="tx1">
                      <a:lumMod val="75000"/>
                      <a:lumOff val="25000"/>
                    </a:schemeClr>
                  </a:solidFill>
                  <a:cs typeface="Arial" pitchFamily="34" charset="0"/>
                </a:rPr>
                <a:t>.</a:t>
              </a:r>
            </a:p>
            <a:p>
              <a:endParaRPr lang="en-US" altLang="ko-KR" sz="1200">
                <a:solidFill>
                  <a:schemeClr val="tx1">
                    <a:lumMod val="75000"/>
                    <a:lumOff val="25000"/>
                  </a:schemeClr>
                </a:solidFill>
                <a:cs typeface="Arial" pitchFamily="34" charset="0"/>
              </a:endParaRPr>
            </a:p>
            <a:p>
              <a:r>
                <a:rPr lang="en-US" altLang="ko-KR" sz="1200">
                  <a:solidFill>
                    <a:schemeClr val="tx1">
                      <a:lumMod val="75000"/>
                      <a:lumOff val="25000"/>
                    </a:schemeClr>
                  </a:solidFill>
                  <a:cs typeface="Arial"/>
                </a:rPr>
                <a:t>Teachers can get a special access code that they can pass on to their students in order to use the application.</a:t>
              </a:r>
            </a:p>
          </p:txBody>
        </p:sp>
        <p:sp>
          <p:nvSpPr>
            <p:cNvPr id="23" name="TextBox 22"/>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Simply sign in</a:t>
              </a:r>
              <a:endParaRPr lang="ko-KR" altLang="en-US" sz="1400" b="1">
                <a:solidFill>
                  <a:schemeClr val="tx1">
                    <a:lumMod val="75000"/>
                    <a:lumOff val="25000"/>
                  </a:schemeClr>
                </a:solidFill>
                <a:cs typeface="Arial" pitchFamily="34" charset="0"/>
              </a:endParaRPr>
            </a:p>
          </p:txBody>
        </p:sp>
      </p:grpSp>
      <p:pic>
        <p:nvPicPr>
          <p:cNvPr id="3" name="Picture 2">
            <a:extLst>
              <a:ext uri="{FF2B5EF4-FFF2-40B4-BE49-F238E27FC236}">
                <a16:creationId xmlns:a16="http://schemas.microsoft.com/office/drawing/2014/main" id="{ED1DB909-6263-00B9-B507-6C2F92DF8B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636457"/>
            <a:ext cx="3528392" cy="2191057"/>
          </a:xfrm>
          <a:prstGeom prst="rect">
            <a:avLst/>
          </a:prstGeom>
        </p:spPr>
      </p:pic>
    </p:spTree>
    <p:extLst>
      <p:ext uri="{BB962C8B-B14F-4D97-AF65-F5344CB8AC3E}">
        <p14:creationId xmlns:p14="http://schemas.microsoft.com/office/powerpoint/2010/main" val="410472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82462" y="20522"/>
            <a:ext cx="1935759" cy="4351676"/>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7" y="771302"/>
            <a:ext cx="201622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err="1">
                <a:solidFill>
                  <a:schemeClr val="bg1"/>
                </a:solidFill>
                <a:latin typeface="+mj-lt"/>
                <a:cs typeface="Arial" pitchFamily="34" charset="0"/>
              </a:rPr>
              <a:t>Tinkercad</a:t>
            </a:r>
            <a:endParaRPr lang="en-US" altLang="ko-KR" sz="2800" b="1">
              <a:solidFill>
                <a:schemeClr val="bg1"/>
              </a:solidFill>
              <a:latin typeface="+mj-lt"/>
              <a:cs typeface="Arial" pitchFamily="34" charset="0"/>
            </a:endParaRPr>
          </a:p>
          <a:p>
            <a:pPr marL="0" indent="0" algn="r">
              <a:buNone/>
            </a:pPr>
            <a:endParaRPr lang="ko-KR" altLang="en-US" sz="1800">
              <a:solidFill>
                <a:schemeClr val="bg1"/>
              </a:solidFill>
              <a:latin typeface="+mj-lt"/>
              <a:cs typeface="Arial" pitchFamily="34" charset="0"/>
            </a:endParaRPr>
          </a:p>
        </p:txBody>
      </p:sp>
      <p:grpSp>
        <p:nvGrpSpPr>
          <p:cNvPr id="9" name="Group 8"/>
          <p:cNvGrpSpPr/>
          <p:nvPr/>
        </p:nvGrpSpPr>
        <p:grpSpPr>
          <a:xfrm>
            <a:off x="683568" y="691634"/>
            <a:ext cx="3312368" cy="3412252"/>
            <a:chOff x="3687661" y="1203598"/>
            <a:chExt cx="2252491" cy="3412252"/>
          </a:xfrm>
        </p:grpSpPr>
        <p:sp>
          <p:nvSpPr>
            <p:cNvPr id="10" name="TextBox 9"/>
            <p:cNvSpPr txBox="1"/>
            <p:nvPr/>
          </p:nvSpPr>
          <p:spPr>
            <a:xfrm>
              <a:off x="3687661" y="1568862"/>
              <a:ext cx="2252491" cy="3046988"/>
            </a:xfrm>
            <a:prstGeom prst="rect">
              <a:avLst/>
            </a:prstGeom>
            <a:noFill/>
          </p:spPr>
          <p:txBody>
            <a:bodyPr wrap="square" lIns="91440" tIns="45720" rIns="91440" bIns="45720" rtlCol="0" anchor="t">
              <a:spAutoFit/>
            </a:bodyPr>
            <a:lstStyle/>
            <a:p>
              <a:r>
                <a:rPr lang="en-US" sz="1200" b="0" i="0">
                  <a:effectLst/>
                </a:rPr>
                <a:t>Basic models such as name tags, furniture, </a:t>
              </a:r>
            </a:p>
            <a:p>
              <a:r>
                <a:rPr lang="en-US" sz="1200" b="0" i="0">
                  <a:effectLst/>
                </a:rPr>
                <a:t>houses, snowmen, vases, keychains, and </a:t>
              </a:r>
            </a:p>
            <a:p>
              <a:r>
                <a:rPr lang="en-US" sz="1200" b="0" i="0">
                  <a:effectLst/>
                </a:rPr>
                <a:t>cups are easy to create quickly with </a:t>
              </a:r>
            </a:p>
            <a:p>
              <a:r>
                <a:rPr lang="en-US" sz="1200" b="0" i="0" err="1">
                  <a:effectLst/>
                </a:rPr>
                <a:t>Tinkercad</a:t>
              </a:r>
              <a:r>
                <a:rPr lang="en-US" sz="1200" b="0" i="0">
                  <a:effectLst/>
                </a:rPr>
                <a:t>. </a:t>
              </a:r>
            </a:p>
            <a:p>
              <a:endParaRPr lang="en-US" sz="1200" b="0" i="0">
                <a:effectLst/>
              </a:endParaRPr>
            </a:p>
            <a:p>
              <a:r>
                <a:rPr lang="en-US" sz="1200" b="0" i="0">
                  <a:effectLst/>
                </a:rPr>
                <a:t>Design by selecting, dragging, and placing </a:t>
              </a:r>
            </a:p>
            <a:p>
              <a:r>
                <a:rPr lang="en-US" sz="1200" b="0" i="0">
                  <a:effectLst/>
                </a:rPr>
                <a:t>basic shapes and then combining and </a:t>
              </a:r>
            </a:p>
            <a:p>
              <a:r>
                <a:rPr lang="en-US" sz="1200" b="0" i="0">
                  <a:effectLst/>
                </a:rPr>
                <a:t>manipulating them to create 3D models of </a:t>
              </a:r>
            </a:p>
            <a:p>
              <a:r>
                <a:rPr lang="en-US" sz="1200" b="0" i="0">
                  <a:effectLst/>
                </a:rPr>
                <a:t>whatever you like. </a:t>
              </a:r>
            </a:p>
            <a:p>
              <a:endParaRPr lang="en-US" sz="1200" b="0" i="0">
                <a:effectLst/>
              </a:endParaRPr>
            </a:p>
            <a:p>
              <a:r>
                <a:rPr lang="en-US" sz="1200" b="0" i="0">
                  <a:effectLst/>
                </a:rPr>
                <a:t>If you make your designs public then other</a:t>
              </a:r>
              <a:r>
                <a:rPr lang="en-US" sz="1200"/>
                <a:t> </a:t>
              </a:r>
              <a:endParaRPr lang="en-US" sz="1200" b="0" i="0">
                <a:effectLst/>
                <a:cs typeface="Arial"/>
              </a:endParaRPr>
            </a:p>
            <a:p>
              <a:r>
                <a:rPr lang="en-US" sz="1200" b="0" i="0">
                  <a:effectLst/>
                </a:rPr>
                <a:t>people can open their own copies of your </a:t>
              </a:r>
            </a:p>
            <a:p>
              <a:r>
                <a:rPr lang="en-US" sz="1200" b="0" i="0">
                  <a:effectLst/>
                </a:rPr>
                <a:t>models and Tinker with them; likewise, you </a:t>
              </a:r>
            </a:p>
            <a:p>
              <a:r>
                <a:rPr lang="en-US" sz="1200" b="0" i="0">
                  <a:effectLst/>
                </a:rPr>
                <a:t>can Search through thousands of public</a:t>
              </a:r>
              <a:br>
                <a:rPr lang="en-US" sz="1200"/>
              </a:br>
              <a:r>
                <a:rPr lang="en-US" sz="1200">
                  <a:cs typeface="Arial"/>
                </a:rPr>
                <a:t>models</a:t>
              </a:r>
              <a:r>
                <a:rPr lang="en-US" sz="1200" b="0" i="0">
                  <a:effectLst/>
                </a:rPr>
                <a:t> to find </a:t>
              </a:r>
              <a:r>
                <a:rPr lang="en-US" sz="1200"/>
                <a:t>designs</a:t>
              </a:r>
              <a:r>
                <a:rPr lang="en-US" sz="1200" b="0" i="0">
                  <a:effectLst/>
                </a:rPr>
                <a:t> to Tinker with and</a:t>
              </a:r>
              <a:br>
                <a:rPr lang="en-US" sz="1200">
                  <a:cs typeface="Arial"/>
                </a:rPr>
              </a:br>
              <a:r>
                <a:rPr lang="en-US" sz="1200" b="0" i="0">
                  <a:effectLst/>
                </a:rPr>
                <a:t>modify.</a:t>
              </a:r>
              <a:endParaRPr lang="en-US" altLang="ko-KR" sz="1200">
                <a:cs typeface="Arial" pitchFamily="34" charset="0"/>
              </a:endParaRPr>
            </a:p>
          </p:txBody>
        </p:sp>
        <p:sp>
          <p:nvSpPr>
            <p:cNvPr id="11" name="TextBox 10"/>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Endless possibilities</a:t>
              </a:r>
              <a:endParaRPr lang="ko-KR" altLang="en-US" sz="1400" b="1">
                <a:solidFill>
                  <a:schemeClr val="tx1">
                    <a:lumMod val="75000"/>
                    <a:lumOff val="25000"/>
                  </a:schemeClr>
                </a:solidFill>
                <a:cs typeface="Arial" pitchFamily="34" charset="0"/>
              </a:endParaRPr>
            </a:p>
          </p:txBody>
        </p:sp>
      </p:grpSp>
      <p:pic>
        <p:nvPicPr>
          <p:cNvPr id="3" name="Picture 2">
            <a:extLst>
              <a:ext uri="{FF2B5EF4-FFF2-40B4-BE49-F238E27FC236}">
                <a16:creationId xmlns:a16="http://schemas.microsoft.com/office/drawing/2014/main" id="{477282F7-318F-F3E5-47B3-1EE845E6FF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2181" y="1416282"/>
            <a:ext cx="3600400" cy="2670903"/>
          </a:xfrm>
          <a:prstGeom prst="rect">
            <a:avLst/>
          </a:prstGeom>
        </p:spPr>
      </p:pic>
    </p:spTree>
    <p:extLst>
      <p:ext uri="{BB962C8B-B14F-4D97-AF65-F5344CB8AC3E}">
        <p14:creationId xmlns:p14="http://schemas.microsoft.com/office/powerpoint/2010/main" val="309989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8E0A3-0497-F3E0-F5C8-8C6A53F8AA5F}"/>
              </a:ext>
            </a:extLst>
          </p:cNvPr>
          <p:cNvSpPr>
            <a:spLocks noGrp="1"/>
          </p:cNvSpPr>
          <p:nvPr>
            <p:ph type="body" sz="quarter" idx="10"/>
          </p:nvPr>
        </p:nvSpPr>
        <p:spPr/>
        <p:txBody>
          <a:bodyPr/>
          <a:lstStyle/>
          <a:p>
            <a:r>
              <a:rPr lang="en-US" err="1"/>
              <a:t>Tinkercad</a:t>
            </a:r>
            <a:endParaRPr lang="is-IS"/>
          </a:p>
        </p:txBody>
      </p:sp>
      <p:sp>
        <p:nvSpPr>
          <p:cNvPr id="3" name="Text Placeholder 2">
            <a:extLst>
              <a:ext uri="{FF2B5EF4-FFF2-40B4-BE49-F238E27FC236}">
                <a16:creationId xmlns:a16="http://schemas.microsoft.com/office/drawing/2014/main" id="{250E3E11-5B1E-6163-F13D-EA8B482412FA}"/>
              </a:ext>
            </a:extLst>
          </p:cNvPr>
          <p:cNvSpPr>
            <a:spLocks noGrp="1"/>
          </p:cNvSpPr>
          <p:nvPr>
            <p:ph type="body" sz="quarter" idx="11"/>
          </p:nvPr>
        </p:nvSpPr>
        <p:spPr/>
        <p:txBody>
          <a:bodyPr/>
          <a:lstStyle/>
          <a:p>
            <a:r>
              <a:rPr lang="en-US"/>
              <a:t>Possibility is limitless</a:t>
            </a:r>
            <a:endParaRPr lang="is-IS"/>
          </a:p>
        </p:txBody>
      </p:sp>
      <p:pic>
        <p:nvPicPr>
          <p:cNvPr id="4" name="Online Media 3" title="Welcome to Tinkercad!">
            <a:hlinkClick r:id="" action="ppaction://media"/>
            <a:extLst>
              <a:ext uri="{FF2B5EF4-FFF2-40B4-BE49-F238E27FC236}">
                <a16:creationId xmlns:a16="http://schemas.microsoft.com/office/drawing/2014/main" id="{67686D6C-B090-9C20-87D4-5AD1C2D61C9E}"/>
              </a:ext>
            </a:extLst>
          </p:cNvPr>
          <p:cNvPicPr>
            <a:picLocks noRot="1" noChangeAspect="1"/>
          </p:cNvPicPr>
          <p:nvPr>
            <a:videoFile r:link="rId1"/>
          </p:nvPr>
        </p:nvPicPr>
        <p:blipFill>
          <a:blip r:embed="rId3"/>
          <a:stretch>
            <a:fillRect/>
          </a:stretch>
        </p:blipFill>
        <p:spPr>
          <a:xfrm>
            <a:off x="2626600" y="1563638"/>
            <a:ext cx="3890800" cy="2198302"/>
          </a:xfrm>
          <a:prstGeom prst="rect">
            <a:avLst/>
          </a:prstGeom>
        </p:spPr>
      </p:pic>
    </p:spTree>
    <p:extLst>
      <p:ext uri="{BB962C8B-B14F-4D97-AF65-F5344CB8AC3E}">
        <p14:creationId xmlns:p14="http://schemas.microsoft.com/office/powerpoint/2010/main" val="9278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4">
            <a:extLst>
              <a:ext uri="{FF2B5EF4-FFF2-40B4-BE49-F238E27FC236}">
                <a16:creationId xmlns:a16="http://schemas.microsoft.com/office/drawing/2014/main" id="{C3A70778-BC62-5D28-A40B-63B1EBFD95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32"/>
          <a:stretch/>
        </p:blipFill>
        <p:spPr>
          <a:xfrm>
            <a:off x="2593133" y="2406752"/>
            <a:ext cx="6097106" cy="2070745"/>
          </a:xfrm>
          <a:prstGeom prst="rect">
            <a:avLst/>
          </a:prstGeom>
        </p:spPr>
      </p:pic>
      <p:grpSp>
        <p:nvGrpSpPr>
          <p:cNvPr id="21" name="Group 20"/>
          <p:cNvGrpSpPr/>
          <p:nvPr/>
        </p:nvGrpSpPr>
        <p:grpSpPr>
          <a:xfrm>
            <a:off x="508983" y="1043326"/>
            <a:ext cx="5688632" cy="2488922"/>
            <a:chOff x="3687661" y="1203598"/>
            <a:chExt cx="2252491" cy="2488922"/>
          </a:xfrm>
        </p:grpSpPr>
        <p:sp>
          <p:nvSpPr>
            <p:cNvPr id="22" name="TextBox 21"/>
            <p:cNvSpPr txBox="1"/>
            <p:nvPr/>
          </p:nvSpPr>
          <p:spPr>
            <a:xfrm>
              <a:off x="3687661" y="1568862"/>
              <a:ext cx="2252491" cy="2123658"/>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After you have signed in on </a:t>
              </a:r>
              <a:r>
                <a:rPr lang="en-US" altLang="ko-KR" sz="1200" err="1">
                  <a:solidFill>
                    <a:schemeClr val="tx1">
                      <a:lumMod val="75000"/>
                      <a:lumOff val="25000"/>
                    </a:schemeClr>
                  </a:solidFill>
                  <a:cs typeface="Arial" pitchFamily="34" charset="0"/>
                </a:rPr>
                <a:t>Tinkercad</a:t>
              </a:r>
              <a:r>
                <a:rPr lang="en-US" altLang="ko-KR" sz="1200">
                  <a:solidFill>
                    <a:schemeClr val="tx1">
                      <a:lumMod val="75000"/>
                      <a:lumOff val="25000"/>
                    </a:schemeClr>
                  </a:solidFill>
                  <a:cs typeface="Arial" pitchFamily="34" charset="0"/>
                </a:rPr>
                <a:t> you can go to </a:t>
              </a:r>
              <a:r>
                <a:rPr lang="en-US" altLang="ko-KR" sz="1200" b="1">
                  <a:solidFill>
                    <a:schemeClr val="tx1">
                      <a:lumMod val="75000"/>
                      <a:lumOff val="25000"/>
                    </a:schemeClr>
                  </a:solidFill>
                  <a:cs typeface="Arial" pitchFamily="34" charset="0"/>
                </a:rPr>
                <a:t>Resources </a:t>
              </a:r>
              <a:r>
                <a:rPr lang="en-US" altLang="ko-KR" sz="1200">
                  <a:solidFill>
                    <a:schemeClr val="tx1">
                      <a:lumMod val="75000"/>
                      <a:lumOff val="25000"/>
                    </a:schemeClr>
                  </a:solidFill>
                  <a:cs typeface="Arial" pitchFamily="34" charset="0"/>
                </a:rPr>
                <a:t>on top of the page and chose </a:t>
              </a:r>
              <a:r>
                <a:rPr lang="en-US" altLang="ko-KR" sz="1200" b="1">
                  <a:solidFill>
                    <a:schemeClr val="tx1">
                      <a:lumMod val="75000"/>
                      <a:lumOff val="25000"/>
                    </a:schemeClr>
                  </a:solidFill>
                  <a:cs typeface="Arial" pitchFamily="34" charset="0"/>
                </a:rPr>
                <a:t>Learning center </a:t>
              </a:r>
              <a:r>
                <a:rPr lang="en-US" altLang="ko-KR" sz="1200">
                  <a:solidFill>
                    <a:schemeClr val="tx1">
                      <a:lumMod val="75000"/>
                      <a:lumOff val="25000"/>
                    </a:schemeClr>
                  </a:solidFill>
                  <a:cs typeface="Arial" pitchFamily="34" charset="0"/>
                </a:rPr>
                <a:t>(tinkercad.com/learn). In the learning center you can get started learning how easy and fun </a:t>
              </a:r>
              <a:r>
                <a:rPr lang="en-US" altLang="ko-KR" sz="1200" err="1">
                  <a:solidFill>
                    <a:schemeClr val="tx1">
                      <a:lumMod val="75000"/>
                      <a:lumOff val="25000"/>
                    </a:schemeClr>
                  </a:solidFill>
                  <a:cs typeface="Arial" pitchFamily="34" charset="0"/>
                </a:rPr>
                <a:t>Tinkercad</a:t>
              </a:r>
              <a:r>
                <a:rPr lang="en-US" altLang="ko-KR" sz="1200">
                  <a:solidFill>
                    <a:schemeClr val="tx1">
                      <a:lumMod val="75000"/>
                      <a:lumOff val="25000"/>
                    </a:schemeClr>
                  </a:solidFill>
                  <a:cs typeface="Arial" pitchFamily="34" charset="0"/>
                </a:rPr>
                <a:t> really is. </a:t>
              </a:r>
            </a:p>
            <a:p>
              <a:endParaRPr lang="en-US" altLang="ko-KR" sz="1200">
                <a:solidFill>
                  <a:schemeClr val="tx1">
                    <a:lumMod val="75000"/>
                    <a:lumOff val="25000"/>
                  </a:schemeClr>
                </a:solidFill>
                <a:cs typeface="Arial" pitchFamily="34" charset="0"/>
              </a:endParaRPr>
            </a:p>
            <a:p>
              <a:r>
                <a:rPr lang="en-US" altLang="ko-KR" sz="1200">
                  <a:solidFill>
                    <a:schemeClr val="tx1">
                      <a:lumMod val="75000"/>
                      <a:lumOff val="25000"/>
                    </a:schemeClr>
                  </a:solidFill>
                  <a:cs typeface="Arial" pitchFamily="34" charset="0"/>
                </a:rPr>
                <a:t>There are three different methods with video tutorials:</a:t>
              </a:r>
            </a:p>
            <a:p>
              <a:pPr marL="171450" indent="-171450">
                <a:buFont typeface="Arial" panose="020B0604020202020204" pitchFamily="34" charset="0"/>
                <a:buChar char="•"/>
              </a:pPr>
              <a:r>
                <a:rPr lang="en-US" altLang="ko-KR" sz="1200">
                  <a:solidFill>
                    <a:schemeClr val="tx1">
                      <a:lumMod val="75000"/>
                      <a:lumOff val="25000"/>
                    </a:schemeClr>
                  </a:solidFill>
                  <a:cs typeface="Arial" pitchFamily="34" charset="0"/>
                </a:rPr>
                <a:t>Learn 3D Design</a:t>
              </a:r>
            </a:p>
            <a:p>
              <a:pPr marL="171450" indent="-171450">
                <a:buFont typeface="Arial" panose="020B0604020202020204" pitchFamily="34" charset="0"/>
                <a:buChar char="•"/>
              </a:pPr>
              <a:r>
                <a:rPr lang="en-US" altLang="ko-KR" sz="1200">
                  <a:solidFill>
                    <a:schemeClr val="tx1">
                      <a:lumMod val="75000"/>
                      <a:lumOff val="25000"/>
                    </a:schemeClr>
                  </a:solidFill>
                  <a:cs typeface="Arial" pitchFamily="34" charset="0"/>
                </a:rPr>
                <a:t>Learn </a:t>
              </a:r>
              <a:r>
                <a:rPr lang="en-US" altLang="ko-KR" sz="1200" err="1">
                  <a:solidFill>
                    <a:schemeClr val="tx1">
                      <a:lumMod val="75000"/>
                      <a:lumOff val="25000"/>
                    </a:schemeClr>
                  </a:solidFill>
                  <a:cs typeface="Arial" pitchFamily="34" charset="0"/>
                </a:rPr>
                <a:t>Circutits</a:t>
              </a:r>
              <a:endParaRPr lang="en-US" altLang="ko-KR" sz="120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a:solidFill>
                    <a:schemeClr val="tx1">
                      <a:lumMod val="75000"/>
                      <a:lumOff val="25000"/>
                    </a:schemeClr>
                  </a:solidFill>
                  <a:cs typeface="Arial" pitchFamily="34" charset="0"/>
                </a:rPr>
                <a:t>Learn </a:t>
              </a:r>
              <a:r>
                <a:rPr lang="en-US" altLang="ko-KR" sz="1200" err="1">
                  <a:solidFill>
                    <a:schemeClr val="tx1">
                      <a:lumMod val="75000"/>
                      <a:lumOff val="25000"/>
                    </a:schemeClr>
                  </a:solidFill>
                  <a:cs typeface="Arial" pitchFamily="34" charset="0"/>
                </a:rPr>
                <a:t>Codeblocks</a:t>
              </a:r>
              <a:endParaRPr lang="en-US" altLang="ko-KR" sz="1200">
                <a:solidFill>
                  <a:schemeClr val="tx1">
                    <a:lumMod val="75000"/>
                    <a:lumOff val="25000"/>
                  </a:schemeClr>
                </a:solidFill>
                <a:cs typeface="Arial" pitchFamily="34" charset="0"/>
              </a:endParaRPr>
            </a:p>
            <a:p>
              <a:endParaRPr lang="en-US" altLang="ko-KR" sz="1200">
                <a:solidFill>
                  <a:schemeClr val="tx1">
                    <a:lumMod val="75000"/>
                    <a:lumOff val="25000"/>
                  </a:schemeClr>
                </a:solidFill>
                <a:cs typeface="Arial" pitchFamily="34" charset="0"/>
              </a:endParaRPr>
            </a:p>
            <a:p>
              <a:endParaRPr lang="en-US" altLang="ko-KR" sz="1200">
                <a:solidFill>
                  <a:schemeClr val="tx1">
                    <a:lumMod val="75000"/>
                    <a:lumOff val="25000"/>
                  </a:schemeClr>
                </a:solidFill>
                <a:cs typeface="Arial" pitchFamily="34" charset="0"/>
              </a:endParaRPr>
            </a:p>
            <a:p>
              <a:endParaRPr lang="en-US" altLang="ko-KR" sz="1200">
                <a:solidFill>
                  <a:schemeClr val="tx1">
                    <a:lumMod val="75000"/>
                    <a:lumOff val="25000"/>
                  </a:schemeClr>
                </a:solidFill>
                <a:cs typeface="Arial" pitchFamily="34" charset="0"/>
              </a:endParaRPr>
            </a:p>
          </p:txBody>
        </p:sp>
        <p:sp>
          <p:nvSpPr>
            <p:cNvPr id="23" name="TextBox 22"/>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Learning center</a:t>
              </a:r>
              <a:endParaRPr lang="ko-KR" altLang="en-US" sz="1400" b="1">
                <a:solidFill>
                  <a:schemeClr val="tx1">
                    <a:lumMod val="75000"/>
                    <a:lumOff val="25000"/>
                  </a:schemeClr>
                </a:solidFill>
                <a:cs typeface="Arial" pitchFamily="34" charset="0"/>
              </a:endParaRPr>
            </a:p>
          </p:txBody>
        </p:sp>
      </p:grpSp>
      <p:sp>
        <p:nvSpPr>
          <p:cNvPr id="3" name="Text Placeholder 2">
            <a:extLst>
              <a:ext uri="{FF2B5EF4-FFF2-40B4-BE49-F238E27FC236}">
                <a16:creationId xmlns:a16="http://schemas.microsoft.com/office/drawing/2014/main" id="{D3998F60-9AEB-54AD-32BF-3802BF30EF96}"/>
              </a:ext>
            </a:extLst>
          </p:cNvPr>
          <p:cNvSpPr txBox="1">
            <a:spLocks/>
          </p:cNvSpPr>
          <p:nvPr/>
        </p:nvSpPr>
        <p:spPr>
          <a:xfrm>
            <a:off x="0" y="755887"/>
            <a:ext cx="9144000" cy="288032"/>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800">
              <a:cs typeface="Arial"/>
            </a:endParaRPr>
          </a:p>
        </p:txBody>
      </p:sp>
      <p:sp>
        <p:nvSpPr>
          <p:cNvPr id="6" name="Text Placeholder 1">
            <a:extLst>
              <a:ext uri="{FF2B5EF4-FFF2-40B4-BE49-F238E27FC236}">
                <a16:creationId xmlns:a16="http://schemas.microsoft.com/office/drawing/2014/main" id="{8BFF70C2-C8EA-F893-8E75-B233BB60F37C}"/>
              </a:ext>
            </a:extLst>
          </p:cNvPr>
          <p:cNvSpPr>
            <a:spLocks noGrp="1"/>
          </p:cNvSpPr>
          <p:nvPr>
            <p:ph type="body" sz="quarter" idx="10"/>
          </p:nvPr>
        </p:nvSpPr>
        <p:spPr>
          <a:xfrm>
            <a:off x="0" y="228119"/>
            <a:ext cx="9144000" cy="576064"/>
          </a:xfrm>
        </p:spPr>
        <p:txBody>
          <a:bodyPr lIns="91440" tIns="45720" rIns="91440" bIns="45720" anchor="ctr"/>
          <a:lstStyle/>
          <a:p>
            <a:r>
              <a:rPr lang="en-US" altLang="ko-KR" sz="2800">
                <a:cs typeface="Arial"/>
              </a:rPr>
              <a:t>Tinkercad</a:t>
            </a:r>
            <a:endParaRPr lang="ko-KR" altLang="en-US" sz="2800">
              <a:cs typeface="Arial"/>
            </a:endParaRPr>
          </a:p>
        </p:txBody>
      </p:sp>
    </p:spTree>
    <p:extLst>
      <p:ext uri="{BB962C8B-B14F-4D97-AF65-F5344CB8AC3E}">
        <p14:creationId xmlns:p14="http://schemas.microsoft.com/office/powerpoint/2010/main" val="161523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Tinkercad</a:t>
            </a:r>
            <a:endParaRPr lang="ko-KR" altLang="en-US" sz="2800">
              <a:cs typeface="Arial"/>
            </a:endParaRPr>
          </a:p>
        </p:txBody>
      </p:sp>
      <p:sp>
        <p:nvSpPr>
          <p:cNvPr id="3" name="Text Placeholder 2"/>
          <p:cNvSpPr>
            <a:spLocks noGrp="1"/>
          </p:cNvSpPr>
          <p:nvPr>
            <p:ph type="body" sz="quarter" idx="11"/>
          </p:nvPr>
        </p:nvSpPr>
        <p:spPr/>
        <p:txBody>
          <a:bodyPr lIns="91440" tIns="45720" rIns="91440" bIns="45720" anchor="ctr"/>
          <a:lstStyle/>
          <a:p>
            <a:r>
              <a:rPr lang="en-US" altLang="ko-KR" sz="1800" b="1">
                <a:solidFill>
                  <a:schemeClr val="tx1">
                    <a:lumMod val="75000"/>
                    <a:lumOff val="25000"/>
                  </a:schemeClr>
                </a:solidFill>
                <a:cs typeface="Arial" pitchFamily="34" charset="0"/>
              </a:rPr>
              <a:t>Design on the go with </a:t>
            </a:r>
            <a:r>
              <a:rPr lang="en-US" altLang="ko-KR" sz="1800" b="1" err="1">
                <a:solidFill>
                  <a:schemeClr val="tx1">
                    <a:lumMod val="75000"/>
                    <a:lumOff val="25000"/>
                  </a:schemeClr>
                </a:solidFill>
                <a:cs typeface="Arial" pitchFamily="34" charset="0"/>
              </a:rPr>
              <a:t>ipad</a:t>
            </a:r>
            <a:r>
              <a:rPr lang="en-US" altLang="ko-KR" sz="1800" b="1">
                <a:solidFill>
                  <a:schemeClr val="tx1">
                    <a:lumMod val="75000"/>
                    <a:lumOff val="25000"/>
                  </a:schemeClr>
                </a:solidFill>
                <a:cs typeface="Arial" pitchFamily="34" charset="0"/>
              </a:rPr>
              <a:t> app</a:t>
            </a:r>
            <a:endParaRPr lang="ko-KR" altLang="en-US" sz="1800" b="1">
              <a:solidFill>
                <a:schemeClr val="tx1">
                  <a:lumMod val="75000"/>
                  <a:lumOff val="25000"/>
                </a:schemeClr>
              </a:solidFill>
              <a:cs typeface="Arial" pitchFamily="34" charset="0"/>
            </a:endParaRPr>
          </a:p>
        </p:txBody>
      </p:sp>
      <p:sp>
        <p:nvSpPr>
          <p:cNvPr id="11" name="Rectangle 9"/>
          <p:cNvSpPr/>
          <p:nvPr/>
        </p:nvSpPr>
        <p:spPr>
          <a:xfrm>
            <a:off x="6142517" y="216333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 Same Side Corner Rectangle 6"/>
          <p:cNvSpPr>
            <a:spLocks noChangeAspect="1"/>
          </p:cNvSpPr>
          <p:nvPr/>
        </p:nvSpPr>
        <p:spPr>
          <a:xfrm rot="2700000">
            <a:off x="5745066" y="3809191"/>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 Same Side Corner Rectangle 6"/>
          <p:cNvSpPr>
            <a:spLocks noChangeAspect="1"/>
          </p:cNvSpPr>
          <p:nvPr/>
        </p:nvSpPr>
        <p:spPr>
          <a:xfrm rot="18900000" flipH="1">
            <a:off x="3160007" y="3809191"/>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TextBox 40"/>
          <p:cNvSpPr txBox="1"/>
          <p:nvPr/>
        </p:nvSpPr>
        <p:spPr>
          <a:xfrm>
            <a:off x="3020903" y="1030871"/>
            <a:ext cx="3629927"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Instead of a mouse, all you need is your fingertip. </a:t>
            </a:r>
            <a:endParaRPr lang="ko-KR" altLang="en-US" sz="1200">
              <a:solidFill>
                <a:schemeClr val="tx1">
                  <a:lumMod val="75000"/>
                  <a:lumOff val="25000"/>
                </a:schemeClr>
              </a:solidFill>
              <a:cs typeface="Arial" pitchFamily="34" charset="0"/>
            </a:endParaRPr>
          </a:p>
        </p:txBody>
      </p:sp>
      <p:pic>
        <p:nvPicPr>
          <p:cNvPr id="4" name="Online Media 3" title="Augmented Reality with Tinkercad's iPad App">
            <a:hlinkClick r:id="" action="ppaction://media"/>
            <a:extLst>
              <a:ext uri="{FF2B5EF4-FFF2-40B4-BE49-F238E27FC236}">
                <a16:creationId xmlns:a16="http://schemas.microsoft.com/office/drawing/2014/main" id="{01009C07-8851-2DA7-C6ED-1257A6BE375E}"/>
              </a:ext>
            </a:extLst>
          </p:cNvPr>
          <p:cNvPicPr>
            <a:picLocks noRot="1" noChangeAspect="1"/>
          </p:cNvPicPr>
          <p:nvPr>
            <a:videoFile r:link="rId1"/>
          </p:nvPr>
        </p:nvPicPr>
        <p:blipFill>
          <a:blip r:embed="rId3"/>
          <a:stretch>
            <a:fillRect/>
          </a:stretch>
        </p:blipFill>
        <p:spPr>
          <a:xfrm>
            <a:off x="2730500" y="1651590"/>
            <a:ext cx="4041775" cy="2283603"/>
          </a:xfrm>
          <a:prstGeom prst="rect">
            <a:avLst/>
          </a:prstGeom>
        </p:spPr>
      </p:pic>
    </p:spTree>
    <p:extLst>
      <p:ext uri="{BB962C8B-B14F-4D97-AF65-F5344CB8AC3E}">
        <p14:creationId xmlns:p14="http://schemas.microsoft.com/office/powerpoint/2010/main" val="22767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p:cNvSpPr/>
          <p:nvPr/>
        </p:nvSpPr>
        <p:spPr>
          <a:xfrm rot="5400000">
            <a:off x="3551985" y="2172250"/>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altLang="ko-KR" sz="2800"/>
              <a:t>What is FabLab?</a:t>
            </a:r>
            <a:endParaRPr lang="ko-KR" altLang="en-US" sz="2800"/>
          </a:p>
        </p:txBody>
      </p:sp>
      <p:sp>
        <p:nvSpPr>
          <p:cNvPr id="3" name="Text Placeholder 2"/>
          <p:cNvSpPr>
            <a:spLocks noGrp="1"/>
          </p:cNvSpPr>
          <p:nvPr>
            <p:ph type="body" sz="quarter" idx="11"/>
          </p:nvPr>
        </p:nvSpPr>
        <p:spPr>
          <a:xfrm>
            <a:off x="2472793" y="898984"/>
            <a:ext cx="5544616" cy="288032"/>
          </a:xfrm>
        </p:spPr>
        <p:txBody>
          <a:bodyPr/>
          <a:lstStyle/>
          <a:p>
            <a:pPr lvl="0"/>
            <a:r>
              <a:rPr lang="en-US" altLang="ko-KR" sz="1800"/>
              <a:t>is a place to play, to create, to mentor and to invent: a place for learning and innovation.</a:t>
            </a:r>
          </a:p>
          <a:p>
            <a:pPr lvl="0"/>
            <a:endParaRPr lang="en-US" altLang="ko-KR" sz="1800"/>
          </a:p>
        </p:txBody>
      </p:sp>
      <p:sp>
        <p:nvSpPr>
          <p:cNvPr id="5" name="Oval 4"/>
          <p:cNvSpPr/>
          <p:nvPr/>
        </p:nvSpPr>
        <p:spPr>
          <a:xfrm>
            <a:off x="5245101" y="2317823"/>
            <a:ext cx="1224136"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0"/>
          <p:cNvGrpSpPr/>
          <p:nvPr/>
        </p:nvGrpSpPr>
        <p:grpSpPr>
          <a:xfrm>
            <a:off x="6588224" y="2419626"/>
            <a:ext cx="2304256" cy="1428855"/>
            <a:chOff x="803640" y="3362835"/>
            <a:chExt cx="2059657" cy="1428855"/>
          </a:xfrm>
        </p:grpSpPr>
        <p:sp>
          <p:nvSpPr>
            <p:cNvPr id="12" name="TextBox 11"/>
            <p:cNvSpPr txBox="1"/>
            <p:nvPr/>
          </p:nvSpPr>
          <p:spPr>
            <a:xfrm>
              <a:off x="803640" y="3406695"/>
              <a:ext cx="2059657" cy="1384995"/>
            </a:xfrm>
            <a:prstGeom prst="rect">
              <a:avLst/>
            </a:prstGeom>
            <a:noFill/>
          </p:spPr>
          <p:txBody>
            <a:bodyPr wrap="square" rtlCol="0">
              <a:normAutofit/>
            </a:bodyPr>
            <a:lstStyle/>
            <a:p>
              <a:r>
                <a:rPr lang="en-GB" sz="1200" b="0">
                  <a:solidFill>
                    <a:srgbClr val="555555"/>
                  </a:solidFill>
                  <a:effectLst/>
                  <a:latin typeface="Roboto" panose="02000000000000000000" pitchFamily="2" charset="0"/>
                </a:rPr>
                <a:t>“Give ordinary people the right </a:t>
              </a:r>
              <a:br>
                <a:rPr lang="en-GB" sz="1200" b="0">
                  <a:solidFill>
                    <a:srgbClr val="555555"/>
                  </a:solidFill>
                  <a:effectLst/>
                  <a:latin typeface="Roboto" panose="02000000000000000000" pitchFamily="2" charset="0"/>
                </a:rPr>
              </a:br>
              <a:r>
                <a:rPr lang="en-GB" sz="1200" b="0">
                  <a:solidFill>
                    <a:srgbClr val="555555"/>
                  </a:solidFill>
                  <a:effectLst/>
                  <a:latin typeface="Roboto" panose="02000000000000000000" pitchFamily="2" charset="0"/>
                </a:rPr>
                <a:t>tools, and they will design and build the most </a:t>
              </a:r>
              <a:r>
                <a:rPr lang="en-GB" sz="1200">
                  <a:solidFill>
                    <a:srgbClr val="555555"/>
                  </a:solidFill>
                  <a:effectLst/>
                  <a:latin typeface="Roboto" panose="02000000000000000000" pitchFamily="2" charset="0"/>
                </a:rPr>
                <a:t>extraordinary</a:t>
              </a:r>
              <a:r>
                <a:rPr lang="en-GB" sz="1200" b="0">
                  <a:solidFill>
                    <a:srgbClr val="555555"/>
                  </a:solidFill>
                  <a:effectLst/>
                  <a:latin typeface="Roboto" panose="02000000000000000000" pitchFamily="2" charset="0"/>
                </a:rPr>
                <a:t> </a:t>
              </a:r>
              <a:br>
                <a:rPr lang="en-GB" sz="1200" b="0">
                  <a:solidFill>
                    <a:srgbClr val="555555"/>
                  </a:solidFill>
                  <a:effectLst/>
                  <a:latin typeface="Roboto" panose="02000000000000000000" pitchFamily="2" charset="0"/>
                </a:rPr>
              </a:br>
              <a:r>
                <a:rPr lang="en-GB" sz="1200" b="0">
                  <a:solidFill>
                    <a:srgbClr val="555555"/>
                  </a:solidFill>
                  <a:effectLst/>
                  <a:latin typeface="Roboto" panose="02000000000000000000" pitchFamily="2" charset="0"/>
                </a:rPr>
                <a:t>things.” </a:t>
              </a:r>
              <a:br>
                <a:rPr lang="en-GB" sz="1200" b="0">
                  <a:solidFill>
                    <a:srgbClr val="555555"/>
                  </a:solidFill>
                  <a:effectLst/>
                  <a:latin typeface="Roboto" panose="02000000000000000000" pitchFamily="2" charset="0"/>
                </a:rPr>
              </a:br>
              <a:r>
                <a:rPr lang="en-GB" sz="1200" b="0">
                  <a:solidFill>
                    <a:srgbClr val="555555"/>
                  </a:solidFill>
                  <a:effectLst/>
                  <a:latin typeface="Roboto" panose="02000000000000000000" pitchFamily="2" charset="0"/>
                </a:rPr>
                <a:t>– </a:t>
              </a:r>
              <a:r>
                <a:rPr lang="en-GB" sz="1200" b="0" i="1">
                  <a:solidFill>
                    <a:srgbClr val="555555"/>
                  </a:solidFill>
                  <a:effectLst/>
                  <a:latin typeface="Roboto" panose="02000000000000000000" pitchFamily="2" charset="0"/>
                </a:rPr>
                <a:t>Prof</a:t>
              </a:r>
              <a:r>
                <a:rPr lang="en-GB" sz="1200" b="0">
                  <a:solidFill>
                    <a:srgbClr val="555555"/>
                  </a:solidFill>
                  <a:effectLst/>
                  <a:latin typeface="Roboto" panose="02000000000000000000" pitchFamily="2" charset="0"/>
                </a:rPr>
                <a:t> </a:t>
              </a:r>
              <a:r>
                <a:rPr lang="en-GB" sz="1200" b="0" i="1">
                  <a:solidFill>
                    <a:srgbClr val="555555"/>
                  </a:solidFill>
                  <a:effectLst/>
                  <a:latin typeface="Roboto" panose="02000000000000000000" pitchFamily="2" charset="0"/>
                </a:rPr>
                <a:t>Neil </a:t>
              </a:r>
              <a:r>
                <a:rPr lang="en-GB" sz="1200" b="0" i="1" err="1">
                  <a:solidFill>
                    <a:srgbClr val="555555"/>
                  </a:solidFill>
                  <a:effectLst/>
                  <a:latin typeface="Roboto" panose="02000000000000000000" pitchFamily="2" charset="0"/>
                </a:rPr>
                <a:t>Gershenfeld</a:t>
              </a:r>
              <a:r>
                <a:rPr lang="en-GB" sz="1200" b="0" i="1">
                  <a:solidFill>
                    <a:srgbClr val="555555"/>
                  </a:solidFill>
                  <a:effectLst/>
                  <a:latin typeface="Roboto" panose="02000000000000000000" pitchFamily="2" charset="0"/>
                </a:rPr>
                <a:t>, MIT</a:t>
              </a:r>
              <a:endParaRPr lang="en-GB" sz="1200" b="0">
                <a:solidFill>
                  <a:srgbClr val="555555"/>
                </a:solidFill>
                <a:effectLst/>
                <a:latin typeface="Roboto" panose="02000000000000000000" pitchFamily="2" charset="0"/>
              </a:endParaRPr>
            </a:p>
            <a:p>
              <a:pPr algn="just"/>
              <a:br>
                <a:rPr lang="en-GB" sz="1200"/>
              </a:br>
              <a:endParaRPr lang="ko-KR" altLang="en-US" sz="1200">
                <a:solidFill>
                  <a:schemeClr val="tx1">
                    <a:lumMod val="75000"/>
                    <a:lumOff val="25000"/>
                  </a:schemeClr>
                </a:solidFill>
                <a:cs typeface="Arial" pitchFamily="34" charset="0"/>
              </a:endParaRPr>
            </a:p>
          </p:txBody>
        </p:sp>
        <p:sp>
          <p:nvSpPr>
            <p:cNvPr id="13" name="TextBox 12"/>
            <p:cNvSpPr txBox="1"/>
            <p:nvPr/>
          </p:nvSpPr>
          <p:spPr>
            <a:xfrm>
              <a:off x="803640" y="3362835"/>
              <a:ext cx="2059657" cy="276999"/>
            </a:xfrm>
            <a:prstGeom prst="rect">
              <a:avLst/>
            </a:prstGeom>
            <a:noFill/>
          </p:spPr>
          <p:txBody>
            <a:bodyPr wrap="square" rtlCol="0">
              <a:normAutofit/>
            </a:bodyPr>
            <a:lstStyle/>
            <a:p>
              <a:pPr algn="just"/>
              <a:endParaRPr lang="ko-KR" altLang="en-US" sz="1200" b="1">
                <a:solidFill>
                  <a:schemeClr val="tx1">
                    <a:lumMod val="75000"/>
                    <a:lumOff val="25000"/>
                  </a:schemeClr>
                </a:solidFill>
                <a:cs typeface="Arial" pitchFamily="34" charset="0"/>
              </a:endParaRPr>
            </a:p>
          </p:txBody>
        </p:sp>
      </p:grpSp>
      <p:sp>
        <p:nvSpPr>
          <p:cNvPr id="21" name="Oval 20"/>
          <p:cNvSpPr/>
          <p:nvPr/>
        </p:nvSpPr>
        <p:spPr>
          <a:xfrm>
            <a:off x="2194567"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p:cNvSpPr/>
          <p:nvPr/>
        </p:nvSpPr>
        <p:spPr>
          <a:xfrm>
            <a:off x="2946534"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2"/>
          <p:cNvSpPr/>
          <p:nvPr/>
        </p:nvSpPr>
        <p:spPr>
          <a:xfrm>
            <a:off x="3698501"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4" name="Objeto 33"/>
          <p:cNvGraphicFramePr>
            <a:graphicFrameLocks noChangeAspect="1"/>
          </p:cNvGraphicFramePr>
          <p:nvPr>
            <p:extLst>
              <p:ext uri="{D42A27DB-BD31-4B8C-83A1-F6EECF244321}">
                <p14:modId xmlns:p14="http://schemas.microsoft.com/office/powerpoint/2010/main" val="3124090747"/>
              </p:ext>
            </p:extLst>
          </p:nvPr>
        </p:nvGraphicFramePr>
        <p:xfrm>
          <a:off x="5508625" y="2484438"/>
          <a:ext cx="900113" cy="89217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5508625" y="2484438"/>
                        <a:ext cx="900113" cy="89217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7E42F51-9F58-FC07-8F13-55D47FE5C712}"/>
              </a:ext>
            </a:extLst>
          </p:cNvPr>
          <p:cNvSpPr txBox="1"/>
          <p:nvPr/>
        </p:nvSpPr>
        <p:spPr>
          <a:xfrm>
            <a:off x="1965119" y="2145061"/>
            <a:ext cx="2059057" cy="1569660"/>
          </a:xfrm>
          <a:prstGeom prst="rect">
            <a:avLst/>
          </a:prstGeom>
          <a:noFill/>
        </p:spPr>
        <p:txBody>
          <a:bodyPr wrap="square" lIns="91440" tIns="45720" rIns="91440" bIns="45720" rtlCol="0" anchor="t">
            <a:spAutoFit/>
          </a:bodyPr>
          <a:lstStyle/>
          <a:p>
            <a:r>
              <a:rPr lang="en-GB" sz="1200"/>
              <a:t>If you have a FabLab</a:t>
            </a:r>
            <a:br>
              <a:rPr lang="en-GB" sz="1200"/>
            </a:br>
            <a:r>
              <a:rPr lang="en-GB" sz="1200"/>
              <a:t>close by you can use </a:t>
            </a:r>
            <a:br>
              <a:rPr lang="en-GB" sz="1200"/>
            </a:br>
            <a:r>
              <a:rPr lang="en-GB" sz="1200"/>
              <a:t>these instructions to guide you in your first steps. You can also use these </a:t>
            </a:r>
          </a:p>
          <a:p>
            <a:r>
              <a:rPr lang="en-GB" sz="1200"/>
              <a:t>instructions at home with </a:t>
            </a:r>
          </a:p>
          <a:p>
            <a:r>
              <a:rPr lang="en-GB" sz="1200"/>
              <a:t>your own computer for your own projects. </a:t>
            </a:r>
          </a:p>
        </p:txBody>
      </p:sp>
    </p:spTree>
    <p:extLst>
      <p:ext uri="{BB962C8B-B14F-4D97-AF65-F5344CB8AC3E}">
        <p14:creationId xmlns:p14="http://schemas.microsoft.com/office/powerpoint/2010/main" val="181553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2000387"/>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Meshmixer</a:t>
            </a:r>
            <a:endParaRPr lang="ko-KR" altLang="en-US" sz="2800">
              <a:cs typeface="Arial"/>
            </a:endParaRPr>
          </a:p>
        </p:txBody>
      </p:sp>
      <p:sp>
        <p:nvSpPr>
          <p:cNvPr id="3" name="Text Placeholder 2"/>
          <p:cNvSpPr>
            <a:spLocks noGrp="1"/>
          </p:cNvSpPr>
          <p:nvPr>
            <p:ph type="body" sz="quarter" idx="11"/>
          </p:nvPr>
        </p:nvSpPr>
        <p:spPr/>
        <p:txBody>
          <a:bodyPr lIns="91440" tIns="45720" rIns="91440" bIns="45720" anchor="ctr"/>
          <a:lstStyle/>
          <a:p>
            <a:pPr lvl="0"/>
            <a:r>
              <a:rPr lang="en-US" sz="1800">
                <a:cs typeface="Arial"/>
              </a:rPr>
              <a:t>4</a:t>
            </a:r>
            <a:endParaRPr lang="en-US"/>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2026498"/>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Big community</a:t>
            </a:r>
            <a:endParaRPr lang="en-US" altLang="ko-KR"/>
          </a:p>
        </p:txBody>
      </p:sp>
      <p:sp>
        <p:nvSpPr>
          <p:cNvPr id="28" name="TextBox 27"/>
          <p:cNvSpPr txBox="1"/>
          <p:nvPr/>
        </p:nvSpPr>
        <p:spPr>
          <a:xfrm>
            <a:off x="5081675" y="2743103"/>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Very </a:t>
            </a:r>
            <a:r>
              <a:rPr lang="en-US" altLang="ko-KR" sz="1400" b="1" err="1">
                <a:solidFill>
                  <a:schemeClr val="bg1"/>
                </a:solidFill>
                <a:cs typeface="Arial"/>
              </a:rPr>
              <a:t>compatilble</a:t>
            </a:r>
            <a:endParaRPr lang="en-US" altLang="ko-KR" err="1"/>
          </a:p>
        </p:txBody>
      </p:sp>
      <p:sp>
        <p:nvSpPr>
          <p:cNvPr id="29" name="TextBox 28"/>
          <p:cNvSpPr txBox="1"/>
          <p:nvPr/>
        </p:nvSpPr>
        <p:spPr>
          <a:xfrm>
            <a:off x="5081675" y="3523624"/>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Fast results</a:t>
            </a:r>
            <a:endParaRPr lang="en-US" altLang="ko-KR">
              <a:solidFill>
                <a:schemeClr val="bg1"/>
              </a:solidFill>
            </a:endParaRPr>
          </a:p>
        </p:txBody>
      </p:sp>
      <p:sp>
        <p:nvSpPr>
          <p:cNvPr id="30" name="TextBox 29"/>
          <p:cNvSpPr txBox="1"/>
          <p:nvPr/>
        </p:nvSpPr>
        <p:spPr>
          <a:xfrm>
            <a:off x="1691680" y="2045722"/>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3D modelling</a:t>
            </a:r>
          </a:p>
        </p:txBody>
      </p:sp>
      <p:sp>
        <p:nvSpPr>
          <p:cNvPr id="31" name="TextBox 30"/>
          <p:cNvSpPr txBox="1"/>
          <p:nvPr/>
        </p:nvSpPr>
        <p:spPr>
          <a:xfrm>
            <a:off x="1691680" y="2762327"/>
            <a:ext cx="2371794" cy="307777"/>
          </a:xfrm>
          <a:prstGeom prst="rect">
            <a:avLst/>
          </a:prstGeom>
          <a:solidFill>
            <a:srgbClr val="86BD70"/>
          </a:solidFill>
        </p:spPr>
        <p:txBody>
          <a:bodyPr wrap="square" lIns="91440" tIns="45720" rIns="91440" bIns="45720" rtlCol="0" anchor="t">
            <a:spAutoFit/>
          </a:bodyPr>
          <a:lstStyle/>
          <a:p>
            <a:pPr algn="r"/>
            <a:r>
              <a:rPr lang="en-US" altLang="ko-KR" sz="1400" b="1">
                <a:solidFill>
                  <a:schemeClr val="bg1"/>
                </a:solidFill>
                <a:cs typeface="Arial"/>
              </a:rPr>
              <a:t>Easy to start with</a:t>
            </a:r>
            <a:endParaRPr lang="en-US" altLang="ko-KR">
              <a:solidFill>
                <a:schemeClr val="bg1"/>
              </a:solidFill>
            </a:endParaRPr>
          </a:p>
        </p:txBody>
      </p:sp>
      <p:sp>
        <p:nvSpPr>
          <p:cNvPr id="32" name="TextBox 31"/>
          <p:cNvSpPr txBox="1"/>
          <p:nvPr/>
        </p:nvSpPr>
        <p:spPr>
          <a:xfrm>
            <a:off x="1691680" y="3542848"/>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Download and start</a:t>
            </a:r>
            <a:endParaRPr lang="en-US" altLang="ko-KR">
              <a:solidFill>
                <a:schemeClr val="bg1"/>
              </a:solidFill>
            </a:endParaRPr>
          </a:p>
        </p:txBody>
      </p:sp>
      <p:sp>
        <p:nvSpPr>
          <p:cNvPr id="33" name="TextBox 32"/>
          <p:cNvSpPr txBox="1"/>
          <p:nvPr/>
        </p:nvSpPr>
        <p:spPr>
          <a:xfrm>
            <a:off x="5111228" y="2393629"/>
            <a:ext cx="3277196" cy="276999"/>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Loads of tutorials and easy to follow videos</a:t>
            </a:r>
            <a:endParaRPr lang="en-US" altLang="ko-KR">
              <a:solidFill>
                <a:schemeClr val="tx1">
                  <a:lumMod val="75000"/>
                  <a:lumOff val="25000"/>
                </a:schemeClr>
              </a:solidFill>
            </a:endParaRPr>
          </a:p>
        </p:txBody>
      </p:sp>
      <p:sp>
        <p:nvSpPr>
          <p:cNvPr id="35" name="TextBox 34"/>
          <p:cNvSpPr txBox="1"/>
          <p:nvPr/>
        </p:nvSpPr>
        <p:spPr>
          <a:xfrm>
            <a:off x="5111228" y="3150268"/>
            <a:ext cx="3277196" cy="276999"/>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Supports the most common mesh formats</a:t>
            </a:r>
          </a:p>
        </p:txBody>
      </p:sp>
      <p:sp>
        <p:nvSpPr>
          <p:cNvPr id="36" name="TextBox 35"/>
          <p:cNvSpPr txBox="1"/>
          <p:nvPr/>
        </p:nvSpPr>
        <p:spPr>
          <a:xfrm>
            <a:off x="5111228" y="3906907"/>
            <a:ext cx="3277196" cy="276999"/>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From idea to </a:t>
            </a:r>
            <a:r>
              <a:rPr lang="en-US" altLang="ko-KR" sz="1200" err="1">
                <a:solidFill>
                  <a:schemeClr val="tx1">
                    <a:lumMod val="75000"/>
                    <a:lumOff val="25000"/>
                  </a:schemeClr>
                </a:solidFill>
                <a:cs typeface="Arial"/>
              </a:rPr>
              <a:t>printfile</a:t>
            </a:r>
            <a:r>
              <a:rPr lang="en-US" altLang="ko-KR" sz="1200">
                <a:solidFill>
                  <a:schemeClr val="tx1">
                    <a:lumMod val="75000"/>
                    <a:lumOff val="25000"/>
                  </a:schemeClr>
                </a:solidFill>
                <a:cs typeface="Arial"/>
              </a:rPr>
              <a:t> in a few minutes</a:t>
            </a:r>
            <a:endParaRPr lang="en-US" altLang="ko-KR"/>
          </a:p>
        </p:txBody>
      </p:sp>
      <p:sp>
        <p:nvSpPr>
          <p:cNvPr id="37" name="TextBox 36"/>
          <p:cNvSpPr txBox="1"/>
          <p:nvPr/>
        </p:nvSpPr>
        <p:spPr>
          <a:xfrm>
            <a:off x="581124" y="2370897"/>
            <a:ext cx="3804734" cy="284326"/>
          </a:xfrm>
          <a:prstGeom prst="rect">
            <a:avLst/>
          </a:prstGeom>
          <a:noFill/>
        </p:spPr>
        <p:txBody>
          <a:bodyPr wrap="square" lIns="91440" tIns="45720" rIns="91440" bIns="45720" rtlCol="0" anchor="t">
            <a:spAutoFit/>
          </a:bodyPr>
          <a:lstStyle/>
          <a:p>
            <a:pPr algn="r"/>
            <a:r>
              <a:rPr lang="en-US" altLang="ko-KR" sz="1200">
                <a:solidFill>
                  <a:schemeClr val="tx1">
                    <a:lumMod val="75000"/>
                    <a:lumOff val="25000"/>
                  </a:schemeClr>
                </a:solidFill>
                <a:cs typeface="Arial"/>
              </a:rPr>
              <a:t>A free desktop app for shaping/combining 3D designs</a:t>
            </a:r>
          </a:p>
        </p:txBody>
      </p:sp>
      <p:sp>
        <p:nvSpPr>
          <p:cNvPr id="38" name="TextBox 37"/>
          <p:cNvSpPr txBox="1"/>
          <p:nvPr/>
        </p:nvSpPr>
        <p:spPr>
          <a:xfrm>
            <a:off x="786278" y="3149515"/>
            <a:ext cx="3562945" cy="276999"/>
          </a:xfrm>
          <a:prstGeom prst="rect">
            <a:avLst/>
          </a:prstGeom>
          <a:noFill/>
        </p:spPr>
        <p:txBody>
          <a:bodyPr wrap="square" lIns="91440" tIns="45720" rIns="91440" bIns="45720" rtlCol="0" anchor="t">
            <a:spAutoFit/>
          </a:bodyPr>
          <a:lstStyle/>
          <a:p>
            <a:pPr algn="r"/>
            <a:r>
              <a:rPr lang="en-US" altLang="ko-KR" sz="1200">
                <a:solidFill>
                  <a:schemeClr val="tx1">
                    <a:lumMod val="75000"/>
                    <a:lumOff val="25000"/>
                  </a:schemeClr>
                </a:solidFill>
                <a:cs typeface="Arial"/>
              </a:rPr>
              <a:t>Just modify already existing models in easy steps</a:t>
            </a:r>
            <a:endParaRPr lang="en-US" altLang="ko-KR">
              <a:solidFill>
                <a:schemeClr val="tx1">
                  <a:lumMod val="75000"/>
                  <a:lumOff val="25000"/>
                </a:schemeClr>
              </a:solidFill>
            </a:endParaRPr>
          </a:p>
        </p:txBody>
      </p:sp>
      <p:sp>
        <p:nvSpPr>
          <p:cNvPr id="39" name="TextBox 38"/>
          <p:cNvSpPr txBox="1"/>
          <p:nvPr/>
        </p:nvSpPr>
        <p:spPr>
          <a:xfrm>
            <a:off x="786278" y="3920807"/>
            <a:ext cx="3277196" cy="276999"/>
          </a:xfrm>
          <a:prstGeom prst="rect">
            <a:avLst/>
          </a:prstGeom>
          <a:noFill/>
        </p:spPr>
        <p:txBody>
          <a:bodyPr wrap="square" lIns="91440" tIns="45720" rIns="91440" bIns="45720" rtlCol="0" anchor="t">
            <a:spAutoFit/>
          </a:bodyPr>
          <a:lstStyle/>
          <a:p>
            <a:pPr algn="r"/>
            <a:r>
              <a:rPr lang="en-US" altLang="ko-KR" sz="1200">
                <a:solidFill>
                  <a:schemeClr val="tx1">
                    <a:lumMod val="75000"/>
                    <a:lumOff val="25000"/>
                  </a:schemeClr>
                </a:solidFill>
                <a:cs typeface="Arial"/>
              </a:rPr>
              <a:t>Works on Windows and MacOS</a:t>
            </a:r>
          </a:p>
        </p:txBody>
      </p:sp>
    </p:spTree>
    <p:extLst>
      <p:ext uri="{BB962C8B-B14F-4D97-AF65-F5344CB8AC3E}">
        <p14:creationId xmlns:p14="http://schemas.microsoft.com/office/powerpoint/2010/main" val="2239986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827825" y="51289"/>
            <a:ext cx="2016224" cy="51435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478143" y="756648"/>
            <a:ext cx="2276449" cy="1440408"/>
          </a:xfrm>
          <a:prstGeom prst="rect">
            <a:avLst/>
          </a:prstGeom>
        </p:spPr>
        <p:txBody>
          <a:bodyPr lIns="91440" tIns="45720" rIns="91440" bIns="45720"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700" b="1" err="1">
                <a:solidFill>
                  <a:schemeClr val="bg1"/>
                </a:solidFill>
                <a:latin typeface="+mj-lt"/>
                <a:cs typeface="Arial"/>
              </a:rPr>
              <a:t>Meshmixer</a:t>
            </a:r>
            <a:endParaRPr lang="en-US" altLang="ko-KR" sz="2700" b="1">
              <a:solidFill>
                <a:schemeClr val="bg1"/>
              </a:solidFill>
              <a:latin typeface="+mj-lt"/>
              <a:cs typeface="Arial"/>
            </a:endParaRPr>
          </a:p>
          <a:p>
            <a:pPr marL="0" indent="0" algn="r">
              <a:buNone/>
            </a:pPr>
            <a:endParaRPr lang="en-US" altLang="ko-KR" sz="1800">
              <a:solidFill>
                <a:schemeClr val="bg1"/>
              </a:solidFill>
              <a:latin typeface="+mj-lt"/>
              <a:cs typeface="Arial"/>
            </a:endParaRPr>
          </a:p>
        </p:txBody>
      </p:sp>
      <p:pic>
        <p:nvPicPr>
          <p:cNvPr id="3" name="Picture 3" descr="Logo, company name&#10;&#10;Description automatically generated">
            <a:extLst>
              <a:ext uri="{FF2B5EF4-FFF2-40B4-BE49-F238E27FC236}">
                <a16:creationId xmlns:a16="http://schemas.microsoft.com/office/drawing/2014/main" id="{1A61476C-AF35-8926-18DE-A54855882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6188" y="1377462"/>
            <a:ext cx="2743200" cy="1143000"/>
          </a:xfrm>
          <a:prstGeom prst="rect">
            <a:avLst/>
          </a:prstGeom>
        </p:spPr>
      </p:pic>
      <p:grpSp>
        <p:nvGrpSpPr>
          <p:cNvPr id="7" name="Group 6">
            <a:extLst>
              <a:ext uri="{FF2B5EF4-FFF2-40B4-BE49-F238E27FC236}">
                <a16:creationId xmlns:a16="http://schemas.microsoft.com/office/drawing/2014/main" id="{2341882F-1AC4-0519-6F4C-E768E61DD892}"/>
              </a:ext>
            </a:extLst>
          </p:cNvPr>
          <p:cNvGrpSpPr/>
          <p:nvPr/>
        </p:nvGrpSpPr>
        <p:grpSpPr>
          <a:xfrm>
            <a:off x="611561" y="771302"/>
            <a:ext cx="3572353" cy="3576511"/>
            <a:chOff x="3687661" y="1203598"/>
            <a:chExt cx="2280555" cy="3788142"/>
          </a:xfrm>
        </p:grpSpPr>
        <p:sp>
          <p:nvSpPr>
            <p:cNvPr id="5" name="TextBox 4">
              <a:extLst>
                <a:ext uri="{FF2B5EF4-FFF2-40B4-BE49-F238E27FC236}">
                  <a16:creationId xmlns:a16="http://schemas.microsoft.com/office/drawing/2014/main" id="{A3364B39-DBCA-CEC9-65DA-336AE4CF52C1}"/>
                </a:ext>
              </a:extLst>
            </p:cNvPr>
            <p:cNvSpPr txBox="1"/>
            <p:nvPr/>
          </p:nvSpPr>
          <p:spPr>
            <a:xfrm>
              <a:off x="3687661" y="1568861"/>
              <a:ext cx="2280555" cy="3422879"/>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Meshmixer</a:t>
              </a:r>
              <a:r>
                <a:rPr lang="en-US" altLang="ko-KR" sz="1200">
                  <a:solidFill>
                    <a:schemeClr val="tx1">
                      <a:lumMod val="75000"/>
                      <a:lumOff val="25000"/>
                    </a:schemeClr>
                  </a:solidFill>
                  <a:cs typeface="Arial"/>
                </a:rPr>
                <a:t> is another 3D program from Autodesk. It's easy to use and well suited for preparing existing files for 3D printing. </a:t>
              </a:r>
              <a:br>
                <a:rPr lang="en-US" altLang="ko-KR" sz="1200">
                  <a:solidFill>
                    <a:schemeClr val="tx1">
                      <a:lumMod val="75000"/>
                      <a:lumOff val="25000"/>
                    </a:schemeClr>
                  </a:solidFill>
                  <a:cs typeface="Arial"/>
                </a:rPr>
              </a:br>
              <a:r>
                <a:rPr lang="en-US" altLang="ko-KR" sz="1200">
                  <a:solidFill>
                    <a:schemeClr val="tx1">
                      <a:lumMod val="75000"/>
                      <a:lumOff val="25000"/>
                    </a:schemeClr>
                  </a:solidFill>
                  <a:cs typeface="Arial"/>
                </a:rPr>
                <a:t>It works with the most common mesh formats (.</a:t>
              </a:r>
              <a:r>
                <a:rPr lang="en-US" altLang="ko-KR" sz="1200" err="1">
                  <a:solidFill>
                    <a:schemeClr val="tx1">
                      <a:lumMod val="75000"/>
                      <a:lumOff val="25000"/>
                    </a:schemeClr>
                  </a:solidFill>
                  <a:cs typeface="Arial"/>
                </a:rPr>
                <a:t>stl</a:t>
              </a:r>
              <a:r>
                <a:rPr lang="en-US" altLang="ko-KR" sz="1200">
                  <a:solidFill>
                    <a:schemeClr val="tx1">
                      <a:lumMod val="75000"/>
                      <a:lumOff val="25000"/>
                    </a:schemeClr>
                  </a:solidFill>
                  <a:cs typeface="Arial"/>
                </a:rPr>
                <a:t>, .obj, .ply, .</a:t>
              </a:r>
              <a:r>
                <a:rPr lang="en-US" altLang="ko-KR" sz="1200" err="1">
                  <a:solidFill>
                    <a:schemeClr val="tx1">
                      <a:lumMod val="75000"/>
                      <a:lumOff val="25000"/>
                    </a:schemeClr>
                  </a:solidFill>
                  <a:cs typeface="Arial"/>
                </a:rPr>
                <a:t>amf</a:t>
              </a:r>
              <a:r>
                <a:rPr lang="en-US" altLang="ko-KR" sz="1200">
                  <a:solidFill>
                    <a:schemeClr val="tx1">
                      <a:lumMod val="75000"/>
                      <a:lumOff val="25000"/>
                    </a:schemeClr>
                  </a:solidFill>
                  <a:cs typeface="Arial"/>
                </a:rPr>
                <a:t>, .3mf, .off and .mix), which opens a whole new world of accessible 3D models online. Download the desired file(s), adjust to your wishes and you are good to go.</a:t>
              </a:r>
              <a:endParaRPr lang="en-US" altLang="ko-KR" sz="1200">
                <a:solidFill>
                  <a:schemeClr val="tx1">
                    <a:lumMod val="75000"/>
                    <a:lumOff val="25000"/>
                  </a:schemeClr>
                </a:solidFill>
                <a:cs typeface="Arial" pitchFamily="34" charset="0"/>
              </a:endParaRPr>
            </a:p>
            <a:p>
              <a:endParaRPr lang="en-US" altLang="ko-KR" sz="1200">
                <a:solidFill>
                  <a:schemeClr val="tx1">
                    <a:lumMod val="75000"/>
                    <a:lumOff val="25000"/>
                  </a:schemeClr>
                </a:solidFill>
                <a:cs typeface="Arial"/>
              </a:endParaRPr>
            </a:p>
            <a:p>
              <a:r>
                <a:rPr lang="en-US" altLang="ko-KR" sz="1200">
                  <a:solidFill>
                    <a:schemeClr val="tx1">
                      <a:lumMod val="75000"/>
                      <a:lumOff val="25000"/>
                    </a:schemeClr>
                  </a:solidFill>
                  <a:cs typeface="Arial"/>
                </a:rPr>
                <a:t>The program has to be downloaded to your computer. </a:t>
              </a:r>
              <a:br>
                <a:rPr lang="en-US" altLang="ko-KR" sz="1200">
                  <a:solidFill>
                    <a:schemeClr val="tx1">
                      <a:lumMod val="75000"/>
                      <a:lumOff val="25000"/>
                    </a:schemeClr>
                  </a:solidFill>
                  <a:cs typeface="Arial"/>
                </a:rPr>
              </a:br>
              <a:r>
                <a:rPr lang="en-US" altLang="ko-KR" sz="1200">
                  <a:solidFill>
                    <a:schemeClr val="tx1">
                      <a:lumMod val="75000"/>
                      <a:lumOff val="25000"/>
                    </a:schemeClr>
                  </a:solidFill>
                  <a:cs typeface="Arial"/>
                </a:rPr>
                <a:t>It's suitable both for Windows and Mac OS. </a:t>
              </a:r>
              <a:br>
                <a:rPr lang="en-US" altLang="ko-KR" sz="1200">
                  <a:solidFill>
                    <a:schemeClr val="tx1">
                      <a:lumMod val="75000"/>
                      <a:lumOff val="25000"/>
                    </a:schemeClr>
                  </a:solidFill>
                  <a:cs typeface="Arial"/>
                </a:rPr>
              </a:br>
              <a:r>
                <a:rPr lang="en-US" altLang="ko-KR" sz="1200">
                  <a:solidFill>
                    <a:schemeClr val="tx1">
                      <a:lumMod val="75000"/>
                      <a:lumOff val="25000"/>
                    </a:schemeClr>
                  </a:solidFill>
                  <a:cs typeface="Arial"/>
                </a:rPr>
                <a:t>Download here: </a:t>
              </a:r>
              <a:r>
                <a:rPr lang="en-US" sz="1200">
                  <a:ea typeface="+mn-lt"/>
                  <a:cs typeface="+mn-lt"/>
                  <a:hlinkClick r:id="rId3"/>
                </a:rPr>
                <a:t>https://meshmixer.com/</a:t>
              </a:r>
              <a:endParaRPr lang="en-US" altLang="ko-KR" sz="1200">
                <a:solidFill>
                  <a:schemeClr val="tx1">
                    <a:lumMod val="75000"/>
                    <a:lumOff val="25000"/>
                  </a:schemeClr>
                </a:solidFill>
                <a:cs typeface="Arial" pitchFamily="34" charset="0"/>
              </a:endParaRPr>
            </a:p>
            <a:p>
              <a:endParaRPr lang="en-US" sz="1200">
                <a:solidFill>
                  <a:srgbClr val="000000"/>
                </a:solidFill>
                <a:cs typeface="Arial"/>
              </a:endParaRPr>
            </a:p>
            <a:p>
              <a:r>
                <a:rPr lang="en-US" altLang="ko-KR" sz="1200" err="1">
                  <a:solidFill>
                    <a:schemeClr val="tx1">
                      <a:lumMod val="75000"/>
                      <a:lumOff val="25000"/>
                    </a:schemeClr>
                  </a:solidFill>
                  <a:cs typeface="Arial"/>
                </a:rPr>
                <a:t>Meshmixer</a:t>
              </a:r>
              <a:r>
                <a:rPr lang="en-US" altLang="ko-KR" sz="1200">
                  <a:solidFill>
                    <a:schemeClr val="tx1">
                      <a:lumMod val="75000"/>
                      <a:lumOff val="25000"/>
                    </a:schemeClr>
                  </a:solidFill>
                  <a:cs typeface="Arial"/>
                </a:rPr>
                <a:t> is not longer in development, but won't retire anytime soon. Most features are available in Fusion360, too. Fusion 360 is fee-based.</a:t>
              </a:r>
              <a:endParaRPr lang="en-US">
                <a:solidFill>
                  <a:schemeClr val="tx1">
                    <a:lumMod val="75000"/>
                    <a:lumOff val="25000"/>
                  </a:schemeClr>
                </a:solidFill>
              </a:endParaRPr>
            </a:p>
          </p:txBody>
        </p:sp>
        <p:sp>
          <p:nvSpPr>
            <p:cNvPr id="6" name="TextBox 5">
              <a:extLst>
                <a:ext uri="{FF2B5EF4-FFF2-40B4-BE49-F238E27FC236}">
                  <a16:creationId xmlns:a16="http://schemas.microsoft.com/office/drawing/2014/main" id="{5C0AD144-99BA-6CA7-9B0F-D09D71432317}"/>
                </a:ext>
              </a:extLst>
            </p:cNvPr>
            <p:cNvSpPr txBox="1"/>
            <p:nvPr/>
          </p:nvSpPr>
          <p:spPr>
            <a:xfrm>
              <a:off x="3687661" y="1203598"/>
              <a:ext cx="2252491" cy="325989"/>
            </a:xfrm>
            <a:prstGeom prst="rect">
              <a:avLst/>
            </a:prstGeom>
            <a:noFill/>
          </p:spPr>
          <p:txBody>
            <a:bodyPr wrap="square" lIns="91440" tIns="45720" rIns="91440" bIns="45720" rtlCol="0" anchor="t">
              <a:spAutoFit/>
            </a:bodyPr>
            <a:lstStyle/>
            <a:p>
              <a:pPr algn="ctr"/>
              <a:r>
                <a:rPr lang="en-US" altLang="ko-KR" sz="1400" b="1">
                  <a:solidFill>
                    <a:schemeClr val="tx1">
                      <a:lumMod val="75000"/>
                      <a:lumOff val="25000"/>
                    </a:schemeClr>
                  </a:solidFill>
                  <a:cs typeface="Arial"/>
                </a:rPr>
                <a:t>Just download and start</a:t>
              </a:r>
              <a:endParaRPr lang="en-US" altLang="ko-KR"/>
            </a:p>
          </p:txBody>
        </p:sp>
      </p:grpSp>
      <p:pic>
        <p:nvPicPr>
          <p:cNvPr id="8" name="Picture 8" descr="Graphical user interface, text, application&#10;&#10;Description automatically generated">
            <a:extLst>
              <a:ext uri="{FF2B5EF4-FFF2-40B4-BE49-F238E27FC236}">
                <a16:creationId xmlns:a16="http://schemas.microsoft.com/office/drawing/2014/main" id="{9B99C709-5444-285F-F61E-B6FF4EE977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60000">
            <a:off x="4218842" y="2412670"/>
            <a:ext cx="2061797" cy="1966719"/>
          </a:xfrm>
          <a:prstGeom prst="rect">
            <a:avLst/>
          </a:prstGeom>
        </p:spPr>
      </p:pic>
    </p:spTree>
    <p:extLst>
      <p:ext uri="{BB962C8B-B14F-4D97-AF65-F5344CB8AC3E}">
        <p14:creationId xmlns:p14="http://schemas.microsoft.com/office/powerpoint/2010/main" val="2887594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726356" y="-12123"/>
            <a:ext cx="2016224" cy="51435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478143" y="756648"/>
            <a:ext cx="2276449" cy="1440408"/>
          </a:xfrm>
          <a:prstGeom prst="rect">
            <a:avLst/>
          </a:prstGeom>
        </p:spPr>
        <p:txBody>
          <a:bodyPr lIns="91440" tIns="45720" rIns="91440" bIns="45720"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700" b="1" err="1">
                <a:solidFill>
                  <a:schemeClr val="bg1"/>
                </a:solidFill>
                <a:latin typeface="+mj-lt"/>
                <a:cs typeface="Arial"/>
              </a:rPr>
              <a:t>Meshmixer</a:t>
            </a:r>
            <a:endParaRPr lang="en-US" altLang="ko-KR" sz="2700" b="1">
              <a:solidFill>
                <a:schemeClr val="bg1"/>
              </a:solidFill>
              <a:latin typeface="+mj-lt"/>
              <a:cs typeface="Arial"/>
            </a:endParaRPr>
          </a:p>
          <a:p>
            <a:pPr marL="0" indent="0" algn="r">
              <a:buNone/>
            </a:pPr>
            <a:endParaRPr lang="en-US" altLang="ko-KR" sz="1800">
              <a:solidFill>
                <a:schemeClr val="bg1"/>
              </a:solidFill>
              <a:latin typeface="+mj-lt"/>
              <a:cs typeface="Arial"/>
            </a:endParaRPr>
          </a:p>
        </p:txBody>
      </p:sp>
      <p:grpSp>
        <p:nvGrpSpPr>
          <p:cNvPr id="10" name="Group 9">
            <a:extLst>
              <a:ext uri="{FF2B5EF4-FFF2-40B4-BE49-F238E27FC236}">
                <a16:creationId xmlns:a16="http://schemas.microsoft.com/office/drawing/2014/main" id="{397F8951-CAB7-29A8-9E3D-EC348EE79C92}"/>
              </a:ext>
            </a:extLst>
          </p:cNvPr>
          <p:cNvGrpSpPr/>
          <p:nvPr/>
        </p:nvGrpSpPr>
        <p:grpSpPr>
          <a:xfrm>
            <a:off x="683568" y="691634"/>
            <a:ext cx="3312368" cy="3042920"/>
            <a:chOff x="3687661" y="1203598"/>
            <a:chExt cx="2252491" cy="3042920"/>
          </a:xfrm>
        </p:grpSpPr>
        <p:sp>
          <p:nvSpPr>
            <p:cNvPr id="4" name="TextBox 3">
              <a:extLst>
                <a:ext uri="{FF2B5EF4-FFF2-40B4-BE49-F238E27FC236}">
                  <a16:creationId xmlns:a16="http://schemas.microsoft.com/office/drawing/2014/main" id="{5B8985BF-B24C-5241-8F7E-D0AA78F573AA}"/>
                </a:ext>
              </a:extLst>
            </p:cNvPr>
            <p:cNvSpPr txBox="1"/>
            <p:nvPr/>
          </p:nvSpPr>
          <p:spPr>
            <a:xfrm>
              <a:off x="3687661" y="1568862"/>
              <a:ext cx="2252491" cy="2677656"/>
            </a:xfrm>
            <a:prstGeom prst="rect">
              <a:avLst/>
            </a:prstGeom>
            <a:noFill/>
          </p:spPr>
          <p:txBody>
            <a:bodyPr wrap="square" lIns="91440" tIns="45720" rIns="91440" bIns="45720" rtlCol="0" anchor="t">
              <a:spAutoFit/>
            </a:bodyPr>
            <a:lstStyle/>
            <a:p>
              <a:r>
                <a:rPr lang="en-US" sz="1200"/>
                <a:t>Opposite to </a:t>
              </a:r>
              <a:r>
                <a:rPr lang="en-US" sz="1200" err="1"/>
                <a:t>Tinkercad</a:t>
              </a:r>
              <a:r>
                <a:rPr lang="en-US" sz="1200"/>
                <a:t> you don't create </a:t>
              </a:r>
            </a:p>
            <a:p>
              <a:r>
                <a:rPr lang="en-US" sz="1200"/>
                <a:t>shapes in </a:t>
              </a:r>
              <a:r>
                <a:rPr lang="en-US" sz="1200" err="1"/>
                <a:t>Meshmixer</a:t>
              </a:r>
              <a:r>
                <a:rPr lang="en-US" sz="1200"/>
                <a:t> but alter and combine </a:t>
              </a:r>
            </a:p>
            <a:p>
              <a:r>
                <a:rPr lang="en-US" sz="1200"/>
                <a:t>ready designs.</a:t>
              </a:r>
              <a:br>
                <a:rPr lang="en-US" sz="1200"/>
              </a:br>
              <a:endParaRPr lang="en-US" sz="1200">
                <a:cs typeface="Arial"/>
              </a:endParaRPr>
            </a:p>
            <a:p>
              <a:r>
                <a:rPr lang="en-US" sz="1200"/>
                <a:t>There's a huge amount of printable designs online, a good free selection to be found at</a:t>
              </a:r>
              <a:br>
                <a:rPr lang="en-US" sz="1200"/>
              </a:br>
              <a:r>
                <a:rPr lang="en-US" sz="1200">
                  <a:ea typeface="+mn-lt"/>
                  <a:cs typeface="+mn-lt"/>
                </a:rPr>
                <a:t>https://www.printables.com/</a:t>
              </a:r>
              <a:endParaRPr lang="en-US" sz="1200" b="0" i="0">
                <a:effectLst/>
              </a:endParaRPr>
            </a:p>
            <a:p>
              <a:endParaRPr lang="en-US" sz="1200"/>
            </a:p>
            <a:p>
              <a:r>
                <a:rPr lang="en-US" sz="1200"/>
                <a:t>Combine different designs, vary size and </a:t>
              </a:r>
            </a:p>
            <a:p>
              <a:r>
                <a:rPr lang="en-US" sz="1200"/>
                <a:t>structure at your likings. No limits!</a:t>
              </a:r>
              <a:endParaRPr lang="en-US"/>
            </a:p>
            <a:p>
              <a:endParaRPr lang="en-US" sz="1200" b="0" i="0">
                <a:effectLst/>
              </a:endParaRPr>
            </a:p>
            <a:p>
              <a:r>
                <a:rPr lang="en-US" sz="1200">
                  <a:cs typeface="Arial"/>
                </a:rPr>
                <a:t>With the included Inspector-tool you can detect faulty areas, define the problem and repair in one step to make your design printable.</a:t>
              </a:r>
            </a:p>
          </p:txBody>
        </p:sp>
        <p:sp>
          <p:nvSpPr>
            <p:cNvPr id="9" name="TextBox 8">
              <a:extLst>
                <a:ext uri="{FF2B5EF4-FFF2-40B4-BE49-F238E27FC236}">
                  <a16:creationId xmlns:a16="http://schemas.microsoft.com/office/drawing/2014/main" id="{8384C8D5-CBE4-0B55-8910-68D68D35C0BC}"/>
                </a:ext>
              </a:extLst>
            </p:cNvPr>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Endless possibilities</a:t>
              </a:r>
              <a:endParaRPr lang="ko-KR" altLang="en-US" sz="1400" b="1">
                <a:solidFill>
                  <a:schemeClr val="tx1">
                    <a:lumMod val="75000"/>
                    <a:lumOff val="25000"/>
                  </a:schemeClr>
                </a:solidFill>
                <a:cs typeface="Arial" pitchFamily="34" charset="0"/>
              </a:endParaRPr>
            </a:p>
          </p:txBody>
        </p:sp>
      </p:grpSp>
      <p:pic>
        <p:nvPicPr>
          <p:cNvPr id="11" name="Picture 11">
            <a:extLst>
              <a:ext uri="{FF2B5EF4-FFF2-40B4-BE49-F238E27FC236}">
                <a16:creationId xmlns:a16="http://schemas.microsoft.com/office/drawing/2014/main" id="{4B9EBCB8-297B-EDC0-578A-7CDFF1D69E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4208" y="2948354"/>
            <a:ext cx="2743200" cy="1371600"/>
          </a:xfrm>
          <a:prstGeom prst="rect">
            <a:avLst/>
          </a:prstGeom>
        </p:spPr>
      </p:pic>
      <p:pic>
        <p:nvPicPr>
          <p:cNvPr id="12" name="Picture 12" descr="A picture containing diagram&#10;&#10;Description automatically generated">
            <a:extLst>
              <a:ext uri="{FF2B5EF4-FFF2-40B4-BE49-F238E27FC236}">
                <a16:creationId xmlns:a16="http://schemas.microsoft.com/office/drawing/2014/main" id="{89C9DE8C-B20F-A636-8BBF-9141A9509A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2996" y="1411898"/>
            <a:ext cx="2743200" cy="1543050"/>
          </a:xfrm>
          <a:prstGeom prst="rect">
            <a:avLst/>
          </a:prstGeom>
        </p:spPr>
      </p:pic>
    </p:spTree>
    <p:extLst>
      <p:ext uri="{BB962C8B-B14F-4D97-AF65-F5344CB8AC3E}">
        <p14:creationId xmlns:p14="http://schemas.microsoft.com/office/powerpoint/2010/main" val="4132976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5ED59D0-01B3-133A-01BA-24B214C99408}"/>
              </a:ext>
            </a:extLst>
          </p:cNvPr>
          <p:cNvSpPr>
            <a:spLocks noGrp="1"/>
          </p:cNvSpPr>
          <p:nvPr>
            <p:ph type="body" sz="quarter" idx="10"/>
          </p:nvPr>
        </p:nvSpPr>
        <p:spPr>
          <a:xfrm>
            <a:off x="3131840" y="181632"/>
            <a:ext cx="6012160" cy="576064"/>
          </a:xfrm>
        </p:spPr>
        <p:txBody>
          <a:bodyPr lIns="91440" tIns="45720" rIns="91440" bIns="45720" anchor="ctr">
            <a:normAutofit/>
          </a:bodyPr>
          <a:lstStyle/>
          <a:p>
            <a:pPr>
              <a:lnSpc>
                <a:spcPct val="90000"/>
              </a:lnSpc>
            </a:pPr>
            <a:r>
              <a:rPr lang="en-US" altLang="ko-KR" sz="3300">
                <a:cs typeface="Arial"/>
              </a:rPr>
              <a:t>Meshmixer</a:t>
            </a:r>
            <a:endParaRPr lang="ko-KR" altLang="en-US" sz="3300">
              <a:cs typeface="Arial"/>
            </a:endParaRPr>
          </a:p>
        </p:txBody>
      </p:sp>
      <p:pic>
        <p:nvPicPr>
          <p:cNvPr id="3" name="Online Media 2" title="Autodesk Meshmixer for 3D Printing">
            <a:hlinkClick r:id="" action="ppaction://media"/>
            <a:extLst>
              <a:ext uri="{FF2B5EF4-FFF2-40B4-BE49-F238E27FC236}">
                <a16:creationId xmlns:a16="http://schemas.microsoft.com/office/drawing/2014/main" id="{10688EB7-5821-88D8-DA86-CE09392DD468}"/>
              </a:ext>
            </a:extLst>
          </p:cNvPr>
          <p:cNvPicPr>
            <a:picLocks noRot="1" noChangeAspect="1"/>
          </p:cNvPicPr>
          <p:nvPr>
            <a:videoFile r:link="rId1"/>
          </p:nvPr>
        </p:nvPicPr>
        <p:blipFill>
          <a:blip r:embed="rId3"/>
          <a:stretch>
            <a:fillRect/>
          </a:stretch>
        </p:blipFill>
        <p:spPr>
          <a:xfrm>
            <a:off x="1997807" y="1092200"/>
            <a:ext cx="4613520" cy="3237522"/>
          </a:xfrm>
          <a:prstGeom prst="rect">
            <a:avLst/>
          </a:prstGeom>
        </p:spPr>
      </p:pic>
    </p:spTree>
    <p:extLst>
      <p:ext uri="{BB962C8B-B14F-4D97-AF65-F5344CB8AC3E}">
        <p14:creationId xmlns:p14="http://schemas.microsoft.com/office/powerpoint/2010/main" val="263339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1" name="Group 20"/>
          <p:cNvGrpSpPr/>
          <p:nvPr/>
        </p:nvGrpSpPr>
        <p:grpSpPr>
          <a:xfrm>
            <a:off x="508983" y="1043326"/>
            <a:ext cx="5688632" cy="2119590"/>
            <a:chOff x="3687661" y="1203598"/>
            <a:chExt cx="2252491" cy="2119590"/>
          </a:xfrm>
        </p:grpSpPr>
        <p:sp>
          <p:nvSpPr>
            <p:cNvPr id="22" name="TextBox 21"/>
            <p:cNvSpPr txBox="1"/>
            <p:nvPr/>
          </p:nvSpPr>
          <p:spPr>
            <a:xfrm>
              <a:off x="3687661" y="1568862"/>
              <a:ext cx="2252491" cy="1754326"/>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There is a big community using </a:t>
              </a:r>
              <a:r>
                <a:rPr lang="en-US" altLang="ko-KR" sz="1200" err="1">
                  <a:solidFill>
                    <a:schemeClr val="tx1">
                      <a:lumMod val="75000"/>
                      <a:lumOff val="25000"/>
                    </a:schemeClr>
                  </a:solidFill>
                  <a:cs typeface="Arial"/>
                </a:rPr>
                <a:t>Meshmixer</a:t>
              </a:r>
              <a:r>
                <a:rPr lang="en-US" altLang="ko-KR" sz="1200">
                  <a:solidFill>
                    <a:schemeClr val="tx1">
                      <a:lumMod val="75000"/>
                      <a:lumOff val="25000"/>
                    </a:schemeClr>
                  </a:solidFill>
                  <a:cs typeface="Arial"/>
                </a:rPr>
                <a:t> and uncountable tutorials online, everything from the very start to advanced models. Autodesk itself hosts a </a:t>
              </a:r>
              <a:r>
                <a:rPr lang="en-US" altLang="ko-KR" sz="1200" err="1">
                  <a:solidFill>
                    <a:schemeClr val="tx1">
                      <a:lumMod val="75000"/>
                      <a:lumOff val="25000"/>
                    </a:schemeClr>
                  </a:solidFill>
                  <a:cs typeface="Arial"/>
                </a:rPr>
                <a:t>Meshmixerforum</a:t>
              </a:r>
              <a:r>
                <a:rPr lang="en-US" altLang="ko-KR" sz="1200">
                  <a:solidFill>
                    <a:schemeClr val="tx1">
                      <a:lumMod val="75000"/>
                      <a:lumOff val="25000"/>
                    </a:schemeClr>
                  </a:solidFill>
                  <a:cs typeface="Arial"/>
                </a:rPr>
                <a:t>.</a:t>
              </a:r>
              <a:br>
                <a:rPr lang="en-US" altLang="ko-KR" sz="1200">
                  <a:solidFill>
                    <a:schemeClr val="tx1">
                      <a:lumMod val="75000"/>
                      <a:lumOff val="25000"/>
                    </a:schemeClr>
                  </a:solidFill>
                  <a:cs typeface="Arial"/>
                </a:rPr>
              </a:br>
              <a:br>
                <a:rPr lang="en-US" altLang="ko-KR" sz="1200">
                  <a:solidFill>
                    <a:schemeClr val="tx1">
                      <a:lumMod val="75000"/>
                      <a:lumOff val="25000"/>
                    </a:schemeClr>
                  </a:solidFill>
                  <a:cs typeface="Arial"/>
                </a:rPr>
              </a:br>
              <a:r>
                <a:rPr lang="en-US" altLang="ko-KR" sz="1200">
                  <a:solidFill>
                    <a:schemeClr val="tx1">
                      <a:lumMod val="75000"/>
                      <a:lumOff val="25000"/>
                    </a:schemeClr>
                  </a:solidFill>
                  <a:cs typeface="Arial"/>
                </a:rPr>
                <a:t>Tutorials:</a:t>
              </a:r>
            </a:p>
            <a:p>
              <a:pPr marL="171450" indent="-171450">
                <a:buFont typeface="Arial"/>
                <a:buChar char="•"/>
              </a:pPr>
              <a:r>
                <a:rPr lang="en-US" altLang="ko-KR" sz="1200">
                  <a:cs typeface="Arial"/>
                  <a:hlinkClick r:id="rId2"/>
                </a:rPr>
                <a:t>All3DP</a:t>
              </a:r>
              <a:endParaRPr lang="en-US" altLang="ko-KR" sz="1200">
                <a:solidFill>
                  <a:srgbClr val="404040"/>
                </a:solidFill>
                <a:cs typeface="Arial"/>
              </a:endParaRPr>
            </a:p>
            <a:p>
              <a:pPr marL="171450" indent="-171450">
                <a:buFont typeface="Arial"/>
                <a:buChar char="•"/>
              </a:pPr>
              <a:r>
                <a:rPr lang="en-US" altLang="ko-KR" sz="1200">
                  <a:cs typeface="Arial"/>
                  <a:hlinkClick r:id="rId3"/>
                </a:rPr>
                <a:t>Solidprofessor</a:t>
              </a:r>
              <a:endParaRPr lang="en-US" altLang="ko-KR" sz="1200">
                <a:solidFill>
                  <a:srgbClr val="404040"/>
                </a:solidFill>
                <a:cs typeface="Arial"/>
              </a:endParaRPr>
            </a:p>
            <a:p>
              <a:pPr marL="171450" indent="-171450">
                <a:buFont typeface="Arial"/>
                <a:buChar char="•"/>
              </a:pPr>
              <a:r>
                <a:rPr lang="en-US" altLang="ko-KR" sz="1200">
                  <a:cs typeface="Arial"/>
                  <a:hlinkClick r:id="rId4"/>
                </a:rPr>
                <a:t>101 Meshmixer (YouTube)</a:t>
              </a:r>
              <a:br>
                <a:rPr lang="en-US" altLang="ko-KR" sz="1200">
                  <a:solidFill>
                    <a:schemeClr val="tx1">
                      <a:lumMod val="75000"/>
                      <a:lumOff val="25000"/>
                    </a:schemeClr>
                  </a:solidFill>
                  <a:cs typeface="Arial"/>
                </a:rPr>
              </a:br>
              <a:endParaRPr lang="en-US" altLang="ko-KR" sz="1200">
                <a:solidFill>
                  <a:schemeClr val="tx1">
                    <a:lumMod val="75000"/>
                    <a:lumOff val="25000"/>
                  </a:schemeClr>
                </a:solidFill>
                <a:cs typeface="Arial"/>
              </a:endParaRPr>
            </a:p>
          </p:txBody>
        </p:sp>
        <p:sp>
          <p:nvSpPr>
            <p:cNvPr id="23" name="TextBox 22"/>
            <p:cNvSpPr txBox="1"/>
            <p:nvPr/>
          </p:nvSpPr>
          <p:spPr>
            <a:xfrm>
              <a:off x="3687661" y="1203598"/>
              <a:ext cx="2252491" cy="307777"/>
            </a:xfrm>
            <a:prstGeom prst="rect">
              <a:avLst/>
            </a:prstGeom>
            <a:noFill/>
          </p:spPr>
          <p:txBody>
            <a:bodyPr wrap="square" lIns="91440" tIns="45720" rIns="91440" bIns="45720" rtlCol="0" anchor="t">
              <a:spAutoFit/>
            </a:bodyPr>
            <a:lstStyle/>
            <a:p>
              <a:pPr algn="ctr"/>
              <a:r>
                <a:rPr lang="en-US" altLang="ko-KR" sz="1400" b="1">
                  <a:solidFill>
                    <a:schemeClr val="tx1">
                      <a:lumMod val="75000"/>
                      <a:lumOff val="25000"/>
                    </a:schemeClr>
                  </a:solidFill>
                  <a:cs typeface="Arial"/>
                </a:rPr>
                <a:t>Tutorials</a:t>
              </a:r>
              <a:endParaRPr lang="en-US" altLang="ko-KR" sz="1400" b="1">
                <a:solidFill>
                  <a:schemeClr val="tx1">
                    <a:lumMod val="75000"/>
                    <a:lumOff val="25000"/>
                  </a:schemeClr>
                </a:solidFill>
                <a:cs typeface="Arial" pitchFamily="34" charset="0"/>
              </a:endParaRPr>
            </a:p>
          </p:txBody>
        </p:sp>
      </p:grpSp>
      <p:sp>
        <p:nvSpPr>
          <p:cNvPr id="3" name="Text Placeholder 2">
            <a:extLst>
              <a:ext uri="{FF2B5EF4-FFF2-40B4-BE49-F238E27FC236}">
                <a16:creationId xmlns:a16="http://schemas.microsoft.com/office/drawing/2014/main" id="{D3998F60-9AEB-54AD-32BF-3802BF30EF96}"/>
              </a:ext>
            </a:extLst>
          </p:cNvPr>
          <p:cNvSpPr txBox="1">
            <a:spLocks/>
          </p:cNvSpPr>
          <p:nvPr/>
        </p:nvSpPr>
        <p:spPr>
          <a:xfrm>
            <a:off x="0" y="755887"/>
            <a:ext cx="9144000" cy="288032"/>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800">
              <a:cs typeface="Arial"/>
            </a:endParaRPr>
          </a:p>
        </p:txBody>
      </p:sp>
      <p:sp>
        <p:nvSpPr>
          <p:cNvPr id="6" name="Text Placeholder 1">
            <a:extLst>
              <a:ext uri="{FF2B5EF4-FFF2-40B4-BE49-F238E27FC236}">
                <a16:creationId xmlns:a16="http://schemas.microsoft.com/office/drawing/2014/main" id="{8BFF70C2-C8EA-F893-8E75-B233BB60F37C}"/>
              </a:ext>
            </a:extLst>
          </p:cNvPr>
          <p:cNvSpPr>
            <a:spLocks noGrp="1"/>
          </p:cNvSpPr>
          <p:nvPr>
            <p:ph type="body" sz="quarter" idx="10"/>
          </p:nvPr>
        </p:nvSpPr>
        <p:spPr>
          <a:xfrm>
            <a:off x="0" y="228119"/>
            <a:ext cx="9144000" cy="576064"/>
          </a:xfrm>
        </p:spPr>
        <p:txBody>
          <a:bodyPr lIns="91440" tIns="45720" rIns="91440" bIns="45720" anchor="ctr"/>
          <a:lstStyle/>
          <a:p>
            <a:r>
              <a:rPr lang="en-US" altLang="ko-KR" sz="2800" err="1">
                <a:cs typeface="Arial"/>
              </a:rPr>
              <a:t>Meshmixer</a:t>
            </a:r>
            <a:endParaRPr lang="ko-KR" altLang="en-US" sz="2800">
              <a:cs typeface="Arial"/>
            </a:endParaRPr>
          </a:p>
        </p:txBody>
      </p:sp>
      <p:pic>
        <p:nvPicPr>
          <p:cNvPr id="2" name="Picture 3" descr="Graphical user interface, website&#10;&#10;Description automatically generated">
            <a:extLst>
              <a:ext uri="{FF2B5EF4-FFF2-40B4-BE49-F238E27FC236}">
                <a16:creationId xmlns:a16="http://schemas.microsoft.com/office/drawing/2014/main" id="{F83E52AA-8536-3D65-F51E-96DF89F471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0710" y="1996301"/>
            <a:ext cx="3588376" cy="2326096"/>
          </a:xfrm>
          <a:prstGeom prst="rect">
            <a:avLst/>
          </a:prstGeom>
        </p:spPr>
      </p:pic>
    </p:spTree>
    <p:extLst>
      <p:ext uri="{BB962C8B-B14F-4D97-AF65-F5344CB8AC3E}">
        <p14:creationId xmlns:p14="http://schemas.microsoft.com/office/powerpoint/2010/main" val="3979821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2000387"/>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a:xfrm>
            <a:off x="0" y="369630"/>
            <a:ext cx="9144000" cy="576064"/>
          </a:xfrm>
        </p:spPr>
        <p:txBody>
          <a:bodyPr lIns="91440" tIns="45720" rIns="91440" bIns="45720" anchor="ctr"/>
          <a:lstStyle/>
          <a:p>
            <a:r>
              <a:rPr lang="en-US" altLang="ko-KR" sz="2800" dirty="0">
                <a:cs typeface="Arial"/>
              </a:rPr>
              <a:t>Other programs</a:t>
            </a:r>
            <a:endParaRPr lang="ko-KR" altLang="en-US" sz="2800" dirty="0">
              <a:cs typeface="Arial"/>
            </a:endParaRPr>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2026498"/>
            <a:ext cx="2371794" cy="307777"/>
          </a:xfrm>
          <a:prstGeom prst="rect">
            <a:avLst/>
          </a:prstGeom>
          <a:noFill/>
        </p:spPr>
        <p:txBody>
          <a:bodyPr wrap="square" lIns="91440" tIns="45720" rIns="91440" bIns="45720" rtlCol="0" anchor="t">
            <a:spAutoFit/>
          </a:bodyPr>
          <a:lstStyle/>
          <a:p>
            <a:r>
              <a:rPr lang="en-US" altLang="ko-KR" sz="1400" b="1" err="1">
                <a:solidFill>
                  <a:schemeClr val="bg1"/>
                </a:solidFill>
                <a:cs typeface="Arial"/>
              </a:rPr>
              <a:t>Vectary</a:t>
            </a:r>
            <a:endParaRPr lang="en-US" altLang="ko-KR" err="1">
              <a:solidFill>
                <a:schemeClr val="bg1"/>
              </a:solidFill>
            </a:endParaRPr>
          </a:p>
        </p:txBody>
      </p:sp>
      <p:sp>
        <p:nvSpPr>
          <p:cNvPr id="28" name="TextBox 27"/>
          <p:cNvSpPr txBox="1"/>
          <p:nvPr/>
        </p:nvSpPr>
        <p:spPr>
          <a:xfrm>
            <a:off x="5081675" y="2743103"/>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3D Builder</a:t>
            </a:r>
            <a:endParaRPr lang="en-US" altLang="ko-KR"/>
          </a:p>
        </p:txBody>
      </p:sp>
      <p:sp>
        <p:nvSpPr>
          <p:cNvPr id="29" name="TextBox 28"/>
          <p:cNvSpPr txBox="1"/>
          <p:nvPr/>
        </p:nvSpPr>
        <p:spPr>
          <a:xfrm>
            <a:off x="5081674" y="3516514"/>
            <a:ext cx="3018717"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Fusion360</a:t>
            </a:r>
            <a:endParaRPr lang="en-US" altLang="ko-KR">
              <a:solidFill>
                <a:schemeClr val="bg1"/>
              </a:solidFill>
            </a:endParaRPr>
          </a:p>
        </p:txBody>
      </p:sp>
      <p:sp>
        <p:nvSpPr>
          <p:cNvPr id="30" name="TextBox 29"/>
          <p:cNvSpPr txBox="1"/>
          <p:nvPr/>
        </p:nvSpPr>
        <p:spPr>
          <a:xfrm>
            <a:off x="1691680" y="2045722"/>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Sketchup</a:t>
            </a:r>
            <a:endParaRPr lang="ko-KR" altLang="en-US" sz="1400" b="1">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solidFill>
            <a:srgbClr val="86BD70"/>
          </a:solidFill>
        </p:spPr>
        <p:txBody>
          <a:bodyPr wrap="square" lIns="91440" tIns="45720" rIns="91440" bIns="45720" rtlCol="0" anchor="t">
            <a:spAutoFit/>
          </a:bodyPr>
          <a:lstStyle/>
          <a:p>
            <a:pPr algn="r"/>
            <a:r>
              <a:rPr lang="en-US" altLang="ko-KR" sz="1400" b="1">
                <a:solidFill>
                  <a:schemeClr val="bg1"/>
                </a:solidFill>
                <a:cs typeface="Arial"/>
              </a:rPr>
              <a:t>Blender</a:t>
            </a:r>
            <a:endParaRPr lang="en-US" altLang="ko-KR">
              <a:solidFill>
                <a:schemeClr val="bg1"/>
              </a:solidFill>
            </a:endParaRPr>
          </a:p>
        </p:txBody>
      </p:sp>
      <p:sp>
        <p:nvSpPr>
          <p:cNvPr id="32" name="TextBox 31"/>
          <p:cNvSpPr txBox="1"/>
          <p:nvPr/>
        </p:nvSpPr>
        <p:spPr>
          <a:xfrm>
            <a:off x="1691680" y="3542848"/>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3D Slash</a:t>
            </a:r>
            <a:endParaRPr lang="en-US" altLang="ko-KR">
              <a:solidFill>
                <a:schemeClr val="bg1"/>
              </a:solidFill>
            </a:endParaRPr>
          </a:p>
        </p:txBody>
      </p:sp>
      <p:sp>
        <p:nvSpPr>
          <p:cNvPr id="33" name="TextBox 32"/>
          <p:cNvSpPr txBox="1"/>
          <p:nvPr/>
        </p:nvSpPr>
        <p:spPr>
          <a:xfrm>
            <a:off x="5111228" y="2393629"/>
            <a:ext cx="3277196" cy="276999"/>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Easy to use</a:t>
            </a:r>
            <a:endParaRPr lang="en-US" altLang="ko-KR">
              <a:solidFill>
                <a:schemeClr val="tx1">
                  <a:lumMod val="75000"/>
                  <a:lumOff val="25000"/>
                </a:schemeClr>
              </a:solidFill>
            </a:endParaRPr>
          </a:p>
        </p:txBody>
      </p:sp>
      <p:sp>
        <p:nvSpPr>
          <p:cNvPr id="35" name="TextBox 34"/>
          <p:cNvSpPr txBox="1"/>
          <p:nvPr/>
        </p:nvSpPr>
        <p:spPr>
          <a:xfrm>
            <a:off x="5111228" y="3150268"/>
            <a:ext cx="3277196" cy="276999"/>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Included in Windows</a:t>
            </a:r>
          </a:p>
        </p:txBody>
      </p:sp>
      <p:sp>
        <p:nvSpPr>
          <p:cNvPr id="36" name="TextBox 35"/>
          <p:cNvSpPr txBox="1"/>
          <p:nvPr/>
        </p:nvSpPr>
        <p:spPr>
          <a:xfrm>
            <a:off x="5080528" y="3906907"/>
            <a:ext cx="3277196" cy="461665"/>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Powerful program, free for students and personal use.</a:t>
            </a:r>
            <a:endParaRPr lang="en-US" altLang="ko-KR">
              <a:solidFill>
                <a:schemeClr val="tx1">
                  <a:lumMod val="75000"/>
                  <a:lumOff val="25000"/>
                </a:schemeClr>
              </a:solidFill>
            </a:endParaRPr>
          </a:p>
        </p:txBody>
      </p:sp>
      <p:sp>
        <p:nvSpPr>
          <p:cNvPr id="37" name="TextBox 36"/>
          <p:cNvSpPr txBox="1"/>
          <p:nvPr/>
        </p:nvSpPr>
        <p:spPr>
          <a:xfrm>
            <a:off x="686158" y="2394686"/>
            <a:ext cx="3800181" cy="276999"/>
          </a:xfrm>
          <a:prstGeom prst="rect">
            <a:avLst/>
          </a:prstGeom>
          <a:noFill/>
        </p:spPr>
        <p:txBody>
          <a:bodyPr wrap="square" lIns="91440" tIns="45720" rIns="91440" bIns="45720" rtlCol="0" anchor="t">
            <a:spAutoFit/>
          </a:bodyPr>
          <a:lstStyle/>
          <a:p>
            <a:pPr algn="r"/>
            <a:r>
              <a:rPr lang="en-US" sz="1200">
                <a:ea typeface="+mn-lt"/>
                <a:cs typeface="+mn-lt"/>
              </a:rPr>
              <a:t>create architecture, interior design, craft and more</a:t>
            </a:r>
            <a:endParaRPr lang="en-US" altLang="ko-KR"/>
          </a:p>
        </p:txBody>
      </p:sp>
      <p:sp>
        <p:nvSpPr>
          <p:cNvPr id="38" name="TextBox 37"/>
          <p:cNvSpPr txBox="1"/>
          <p:nvPr/>
        </p:nvSpPr>
        <p:spPr>
          <a:xfrm>
            <a:off x="786278" y="3164168"/>
            <a:ext cx="3277196" cy="276999"/>
          </a:xfrm>
          <a:prstGeom prst="rect">
            <a:avLst/>
          </a:prstGeom>
          <a:noFill/>
        </p:spPr>
        <p:txBody>
          <a:bodyPr wrap="square" lIns="91440" tIns="45720" rIns="91440" bIns="45720" rtlCol="0" anchor="t">
            <a:spAutoFit/>
          </a:bodyPr>
          <a:lstStyle/>
          <a:p>
            <a:pPr algn="r"/>
            <a:r>
              <a:rPr lang="en-US" altLang="ko-KR" sz="1200">
                <a:solidFill>
                  <a:schemeClr val="tx1">
                    <a:lumMod val="75000"/>
                    <a:lumOff val="25000"/>
                  </a:schemeClr>
                </a:solidFill>
                <a:cs typeface="Arial"/>
              </a:rPr>
              <a:t>Great for animations</a:t>
            </a:r>
          </a:p>
        </p:txBody>
      </p:sp>
      <p:sp>
        <p:nvSpPr>
          <p:cNvPr id="39" name="TextBox 38"/>
          <p:cNvSpPr txBox="1"/>
          <p:nvPr/>
        </p:nvSpPr>
        <p:spPr>
          <a:xfrm>
            <a:off x="786278" y="3920807"/>
            <a:ext cx="3277196" cy="276999"/>
          </a:xfrm>
          <a:prstGeom prst="rect">
            <a:avLst/>
          </a:prstGeom>
          <a:noFill/>
        </p:spPr>
        <p:txBody>
          <a:bodyPr wrap="square" lIns="91440" tIns="45720" rIns="91440" bIns="45720" rtlCol="0" anchor="t">
            <a:spAutoFit/>
          </a:bodyPr>
          <a:lstStyle/>
          <a:p>
            <a:pPr algn="r"/>
            <a:r>
              <a:rPr lang="en-US" altLang="ko-KR" sz="1200">
                <a:solidFill>
                  <a:schemeClr val="tx1">
                    <a:lumMod val="75000"/>
                    <a:lumOff val="25000"/>
                  </a:schemeClr>
                </a:solidFill>
                <a:cs typeface="Arial"/>
              </a:rPr>
              <a:t>Available for online design</a:t>
            </a:r>
            <a:endParaRPr lang="en-US" altLang="ko-KR">
              <a:solidFill>
                <a:schemeClr val="tx1">
                  <a:lumMod val="75000"/>
                  <a:lumOff val="25000"/>
                </a:schemeClr>
              </a:solidFill>
            </a:endParaRPr>
          </a:p>
        </p:txBody>
      </p:sp>
    </p:spTree>
    <p:extLst>
      <p:ext uri="{BB962C8B-B14F-4D97-AF65-F5344CB8AC3E}">
        <p14:creationId xmlns:p14="http://schemas.microsoft.com/office/powerpoint/2010/main" val="48644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Quests</a:t>
            </a:r>
            <a:endParaRPr lang="ko-KR" altLang="en-US" sz="2800"/>
          </a:p>
        </p:txBody>
      </p:sp>
      <p:sp>
        <p:nvSpPr>
          <p:cNvPr id="3" name="Text Placeholder 2"/>
          <p:cNvSpPr>
            <a:spLocks noGrp="1"/>
          </p:cNvSpPr>
          <p:nvPr>
            <p:ph type="body" sz="quarter" idx="11"/>
          </p:nvPr>
        </p:nvSpPr>
        <p:spPr/>
        <p:txBody>
          <a:bodyPr/>
          <a:lstStyle/>
          <a:p>
            <a:pPr lvl="0"/>
            <a:r>
              <a:rPr lang="en-US" altLang="ko-KR"/>
              <a:t>Based on what you have studied in this unit, can you solve the exercises in the following slides?</a:t>
            </a:r>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You will get to know the software by trying this out.</a:t>
            </a:r>
          </a:p>
        </p:txBody>
      </p:sp>
      <p:sp>
        <p:nvSpPr>
          <p:cNvPr id="26" name="TextBox 25"/>
          <p:cNvSpPr txBox="1"/>
          <p:nvPr/>
        </p:nvSpPr>
        <p:spPr>
          <a:xfrm>
            <a:off x="382331" y="3982293"/>
            <a:ext cx="4031895"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Just take one step at the time</a:t>
            </a:r>
          </a:p>
        </p:txBody>
      </p:sp>
      <p:sp>
        <p:nvSpPr>
          <p:cNvPr id="27" name="TextBox 26"/>
          <p:cNvSpPr txBox="1"/>
          <p:nvPr/>
        </p:nvSpPr>
        <p:spPr>
          <a:xfrm>
            <a:off x="2144843" y="3574869"/>
            <a:ext cx="2336966" cy="276999"/>
          </a:xfrm>
          <a:prstGeom prst="rect">
            <a:avLst/>
          </a:prstGeom>
          <a:noFill/>
        </p:spPr>
        <p:txBody>
          <a:bodyPr wrap="square" rtlCol="0">
            <a:spAutoFit/>
          </a:bodyPr>
          <a:lstStyle/>
          <a:p>
            <a:pPr algn="r"/>
            <a:r>
              <a:rPr lang="en-US" altLang="ko-KR" sz="1200" b="1">
                <a:solidFill>
                  <a:schemeClr val="bg1"/>
                </a:solidFill>
                <a:cs typeface="Arial" pitchFamily="34" charset="0"/>
              </a:rPr>
              <a:t>Expand your thinking</a:t>
            </a:r>
            <a:endParaRPr lang="ko-KR" altLang="en-US" sz="1200" b="1">
              <a:solidFill>
                <a:schemeClr val="bg1"/>
              </a:solidFill>
              <a:cs typeface="Arial" pitchFamily="34" charset="0"/>
            </a:endParaRPr>
          </a:p>
        </p:txBody>
      </p:sp>
      <p:sp>
        <p:nvSpPr>
          <p:cNvPr id="28" name="TextBox 27"/>
          <p:cNvSpPr txBox="1"/>
          <p:nvPr/>
        </p:nvSpPr>
        <p:spPr>
          <a:xfrm>
            <a:off x="4669945" y="1674160"/>
            <a:ext cx="2336966" cy="276999"/>
          </a:xfrm>
          <a:prstGeom prst="rect">
            <a:avLst/>
          </a:prstGeom>
          <a:noFill/>
        </p:spPr>
        <p:txBody>
          <a:bodyPr wrap="square" rtlCol="0">
            <a:spAutoFit/>
          </a:bodyPr>
          <a:lstStyle/>
          <a:p>
            <a:r>
              <a:rPr lang="en-US" altLang="ko-KR" sz="1200" b="1">
                <a:solidFill>
                  <a:schemeClr val="bg1"/>
                </a:solidFill>
                <a:cs typeface="Arial" pitchFamily="34" charset="0"/>
              </a:rPr>
              <a:t>Take decisions</a:t>
            </a:r>
            <a:endParaRPr lang="ko-KR" altLang="en-US" sz="1200" b="1">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1 </a:t>
            </a:r>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200" dirty="0" err="1">
                <a:solidFill>
                  <a:schemeClr val="tx1">
                    <a:lumMod val="75000"/>
                    <a:lumOff val="25000"/>
                  </a:schemeClr>
                </a:solidFill>
              </a:rPr>
              <a:t>Now</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you</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have</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seen</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the</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basics</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of</a:t>
            </a:r>
            <a:r>
              <a:rPr lang="es-ES" altLang="ko-KR" sz="1200" dirty="0">
                <a:solidFill>
                  <a:schemeClr val="tx1">
                    <a:lumMod val="75000"/>
                    <a:lumOff val="25000"/>
                  </a:schemeClr>
                </a:solidFill>
              </a:rPr>
              <a:t> Inkscape. </a:t>
            </a:r>
            <a:r>
              <a:rPr lang="es-ES" altLang="ko-KR" sz="1200" dirty="0" err="1">
                <a:solidFill>
                  <a:schemeClr val="tx1">
                    <a:lumMod val="75000"/>
                    <a:lumOff val="25000"/>
                  </a:schemeClr>
                </a:solidFill>
              </a:rPr>
              <a:t>Lets</a:t>
            </a:r>
            <a:r>
              <a:rPr lang="es-ES" altLang="ko-KR" sz="1200" dirty="0">
                <a:solidFill>
                  <a:schemeClr val="tx1">
                    <a:lumMod val="75000"/>
                    <a:lumOff val="25000"/>
                  </a:schemeClr>
                </a:solidFill>
              </a:rPr>
              <a:t> try </a:t>
            </a:r>
            <a:r>
              <a:rPr lang="es-ES" altLang="ko-KR" sz="1200" dirty="0" err="1">
                <a:solidFill>
                  <a:schemeClr val="tx1">
                    <a:lumMod val="75000"/>
                    <a:lumOff val="25000"/>
                  </a:schemeClr>
                </a:solidFill>
              </a:rPr>
              <a:t>it</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out</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This</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way</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you</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will</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get</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to</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know</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the</a:t>
            </a:r>
            <a:r>
              <a:rPr lang="es-ES" altLang="ko-KR" sz="1200" dirty="0">
                <a:solidFill>
                  <a:schemeClr val="tx1">
                    <a:lumMod val="75000"/>
                    <a:lumOff val="25000"/>
                  </a:schemeClr>
                </a:solidFill>
              </a:rPr>
              <a:t> software </a:t>
            </a:r>
            <a:r>
              <a:rPr lang="es-ES" altLang="ko-KR" sz="1200" dirty="0" err="1">
                <a:solidFill>
                  <a:schemeClr val="tx1">
                    <a:lumMod val="75000"/>
                    <a:lumOff val="25000"/>
                  </a:schemeClr>
                </a:solidFill>
              </a:rPr>
              <a:t>one</a:t>
            </a:r>
            <a:r>
              <a:rPr lang="es-ES" altLang="ko-KR" sz="1200" dirty="0">
                <a:solidFill>
                  <a:schemeClr val="tx1">
                    <a:lumMod val="75000"/>
                    <a:lumOff val="25000"/>
                  </a:schemeClr>
                </a:solidFill>
              </a:rPr>
              <a:t> step at </a:t>
            </a:r>
            <a:r>
              <a:rPr lang="es-ES" altLang="ko-KR" sz="1200" dirty="0" err="1">
                <a:solidFill>
                  <a:schemeClr val="tx1">
                    <a:lumMod val="75000"/>
                    <a:lumOff val="25000"/>
                  </a:schemeClr>
                </a:solidFill>
              </a:rPr>
              <a:t>the</a:t>
            </a:r>
            <a:r>
              <a:rPr lang="es-ES" altLang="ko-KR" sz="1200" dirty="0">
                <a:solidFill>
                  <a:schemeClr val="tx1">
                    <a:lumMod val="75000"/>
                    <a:lumOff val="25000"/>
                  </a:schemeClr>
                </a:solidFill>
              </a:rPr>
              <a:t> time.</a:t>
            </a:r>
            <a:endParaRPr lang="ko-KR" altLang="en-US" sz="1200" dirty="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0" i="0" u="none" strike="noStrike" dirty="0">
                <a:solidFill>
                  <a:srgbClr val="000000"/>
                </a:solidFill>
                <a:effectLst/>
                <a:latin typeface="Calibri" panose="020F0502020204030204" pitchFamily="34" charset="0"/>
              </a:rPr>
              <a:t>How to make a sign/sticker with your name on it</a:t>
            </a:r>
            <a:endParaRPr lang="ko-KR" altLang="en-US" sz="12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553035" y="10053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Donut 24">
            <a:extLst>
              <a:ext uri="{FF2B5EF4-FFF2-40B4-BE49-F238E27FC236}">
                <a16:creationId xmlns:a16="http://schemas.microsoft.com/office/drawing/2014/main" id="{5A9376DB-6835-275C-67FD-6C8DEA99CDB8}"/>
              </a:ext>
            </a:extLst>
          </p:cNvPr>
          <p:cNvSpPr/>
          <p:nvPr/>
        </p:nvSpPr>
        <p:spPr>
          <a:xfrm>
            <a:off x="4898237" y="110679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Introduction: What’s this all about?</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Task: What’s the activity?</a:t>
            </a:r>
          </a:p>
        </p:txBody>
      </p:sp>
    </p:spTree>
    <p:extLst>
      <p:ext uri="{BB962C8B-B14F-4D97-AF65-F5344CB8AC3E}">
        <p14:creationId xmlns:p14="http://schemas.microsoft.com/office/powerpoint/2010/main" val="1184560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2 </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4880939" y="1033252"/>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200" dirty="0" err="1">
                <a:solidFill>
                  <a:schemeClr val="tx1">
                    <a:lumMod val="75000"/>
                    <a:lumOff val="25000"/>
                  </a:schemeClr>
                </a:solidFill>
              </a:rPr>
              <a:t>You</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will</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get</a:t>
            </a:r>
            <a:r>
              <a:rPr lang="es-ES" altLang="ko-KR" sz="1200" dirty="0">
                <a:solidFill>
                  <a:schemeClr val="tx1">
                    <a:lumMod val="75000"/>
                    <a:lumOff val="25000"/>
                  </a:schemeClr>
                </a:solidFill>
              </a:rPr>
              <a:t> more familiar </a:t>
            </a:r>
            <a:r>
              <a:rPr lang="es-ES" altLang="ko-KR" sz="1200" dirty="0" err="1">
                <a:solidFill>
                  <a:schemeClr val="tx1">
                    <a:lumMod val="75000"/>
                    <a:lumOff val="25000"/>
                  </a:schemeClr>
                </a:solidFill>
              </a:rPr>
              <a:t>with</a:t>
            </a:r>
            <a:r>
              <a:rPr lang="es-ES" altLang="ko-KR" sz="1200" dirty="0">
                <a:solidFill>
                  <a:schemeClr val="tx1">
                    <a:lumMod val="75000"/>
                    <a:lumOff val="25000"/>
                  </a:schemeClr>
                </a:solidFill>
              </a:rPr>
              <a:t> Inkscape, </a:t>
            </a:r>
            <a:r>
              <a:rPr lang="es-ES" altLang="ko-KR" sz="1200" dirty="0" err="1">
                <a:solidFill>
                  <a:schemeClr val="tx1">
                    <a:lumMod val="75000"/>
                    <a:lumOff val="25000"/>
                  </a:schemeClr>
                </a:solidFill>
              </a:rPr>
              <a:t>learn</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how</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to</a:t>
            </a:r>
            <a:r>
              <a:rPr lang="es-ES" altLang="ko-KR" sz="1200" dirty="0">
                <a:solidFill>
                  <a:schemeClr val="tx1">
                    <a:lumMod val="75000"/>
                    <a:lumOff val="25000"/>
                  </a:schemeClr>
                </a:solidFill>
              </a:rPr>
              <a:t> use </a:t>
            </a:r>
            <a:r>
              <a:rPr lang="es-ES" altLang="ko-KR" sz="1200" dirty="0" err="1">
                <a:solidFill>
                  <a:schemeClr val="tx1">
                    <a:lumMod val="75000"/>
                    <a:lumOff val="25000"/>
                  </a:schemeClr>
                </a:solidFill>
              </a:rPr>
              <a:t>the</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tool</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to</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make</a:t>
            </a:r>
            <a:r>
              <a:rPr lang="es-ES" altLang="ko-KR" sz="1200" dirty="0">
                <a:solidFill>
                  <a:schemeClr val="tx1">
                    <a:lumMod val="75000"/>
                    <a:lumOff val="25000"/>
                  </a:schemeClr>
                </a:solidFill>
              </a:rPr>
              <a:t> </a:t>
            </a:r>
            <a:r>
              <a:rPr lang="es-ES" altLang="ko-KR" sz="1200" dirty="0" err="1">
                <a:solidFill>
                  <a:schemeClr val="tx1">
                    <a:lumMod val="75000"/>
                    <a:lumOff val="25000"/>
                  </a:schemeClr>
                </a:solidFill>
              </a:rPr>
              <a:t>text</a:t>
            </a:r>
            <a:r>
              <a:rPr lang="es-E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Learning outcomes: What will I learn?</a:t>
            </a:r>
          </a:p>
        </p:txBody>
      </p:sp>
    </p:spTree>
    <p:extLst>
      <p:ext uri="{BB962C8B-B14F-4D97-AF65-F5344CB8AC3E}">
        <p14:creationId xmlns:p14="http://schemas.microsoft.com/office/powerpoint/2010/main" val="2328693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3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2173282" y="1666600"/>
            <a:ext cx="629396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latinLnBrk="0" hangingPunct="0">
              <a:buFont typeface="+mj-lt"/>
              <a:buAutoNum type="arabicPeriod"/>
            </a:pPr>
            <a:r>
              <a:rPr lang="en-GB" sz="1400" b="0" i="0" u="none" strike="noStrike" dirty="0">
                <a:solidFill>
                  <a:srgbClr val="000000"/>
                </a:solidFill>
                <a:effectLst/>
                <a:latin typeface="Calibri" panose="020F0502020204030204" pitchFamily="34" charset="0"/>
              </a:rPr>
              <a:t>Open Inkscape and hit the "A" in the taskbar on the left side. It's to create and edit text.</a:t>
            </a:r>
          </a:p>
          <a:p>
            <a:pPr marL="342900" indent="-342900" latinLnBrk="0" hangingPunct="0">
              <a:buFont typeface="+mj-lt"/>
              <a:buAutoNum type="arabicPeriod"/>
            </a:pPr>
            <a:r>
              <a:rPr lang="en-GB" sz="1400" b="0" i="0" u="none" strike="noStrike" dirty="0">
                <a:solidFill>
                  <a:srgbClr val="000000"/>
                </a:solidFill>
                <a:effectLst/>
                <a:latin typeface="Calibri" panose="020F0502020204030204" pitchFamily="34" charset="0"/>
              </a:rPr>
              <a:t>Now you can draw a frame wherever you like on your page. You are going to write into that frame.</a:t>
            </a:r>
          </a:p>
          <a:p>
            <a:pPr marL="342900" indent="-342900" latinLnBrk="0" hangingPunct="0">
              <a:buFont typeface="+mj-lt"/>
              <a:buAutoNum type="arabicPeriod"/>
            </a:pPr>
            <a:r>
              <a:rPr lang="en-GB" sz="1400" b="0" i="0" u="none" strike="noStrike" dirty="0">
                <a:solidFill>
                  <a:srgbClr val="000000"/>
                </a:solidFill>
                <a:effectLst/>
                <a:latin typeface="Calibri" panose="020F0502020204030204" pitchFamily="34" charset="0"/>
              </a:rPr>
              <a:t>Double click and write your name. The font doesn't matter right now.</a:t>
            </a:r>
          </a:p>
          <a:p>
            <a:pPr marL="342900" indent="-342900" latinLnBrk="0" hangingPunct="0">
              <a:buFont typeface="+mj-lt"/>
              <a:buAutoNum type="arabicPeriod"/>
            </a:pPr>
            <a:r>
              <a:rPr lang="en-GB" sz="1400" b="0" i="0" u="none" strike="noStrike" dirty="0">
                <a:solidFill>
                  <a:srgbClr val="000000"/>
                </a:solidFill>
                <a:effectLst/>
                <a:latin typeface="Calibri" panose="020F0502020204030204" pitchFamily="34" charset="0"/>
              </a:rPr>
              <a:t>Now choose a font you lik</a:t>
            </a:r>
            <a:r>
              <a:rPr lang="en-GB" sz="1400" dirty="0">
                <a:solidFill>
                  <a:srgbClr val="000000"/>
                </a:solidFill>
                <a:latin typeface="Calibri" panose="020F0502020204030204" pitchFamily="34" charset="0"/>
              </a:rPr>
              <a:t>e in the Tool controls bar. </a:t>
            </a:r>
          </a:p>
          <a:p>
            <a:pPr latinLnBrk="0" hangingPunct="0"/>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US" altLang="ko-KR" sz="1800" b="1"/>
          </a:p>
        </p:txBody>
      </p:sp>
      <p:pic>
        <p:nvPicPr>
          <p:cNvPr id="4" name="Picture 3" descr="Graphical user interface, application, icon&#10;&#10;Description automatically generated">
            <a:extLst>
              <a:ext uri="{FF2B5EF4-FFF2-40B4-BE49-F238E27FC236}">
                <a16:creationId xmlns:a16="http://schemas.microsoft.com/office/drawing/2014/main" id="{BE0F9E84-7DBD-4BA5-72F2-029465B2CC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1880" y="1811609"/>
            <a:ext cx="495424" cy="378966"/>
          </a:xfrm>
          <a:prstGeom prst="rect">
            <a:avLst/>
          </a:prstGeom>
        </p:spPr>
      </p:pic>
      <p:pic>
        <p:nvPicPr>
          <p:cNvPr id="6" name="Picture 5">
            <a:extLst>
              <a:ext uri="{FF2B5EF4-FFF2-40B4-BE49-F238E27FC236}">
                <a16:creationId xmlns:a16="http://schemas.microsoft.com/office/drawing/2014/main" id="{1A629ADA-F129-9E3B-B84C-BE180417B1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024279"/>
            <a:ext cx="4595582" cy="463775"/>
          </a:xfrm>
          <a:prstGeom prst="rect">
            <a:avLst/>
          </a:prstGeom>
        </p:spPr>
      </p:pic>
      <p:pic>
        <p:nvPicPr>
          <p:cNvPr id="1025" name="Picture 1">
            <a:extLst>
              <a:ext uri="{FF2B5EF4-FFF2-40B4-BE49-F238E27FC236}">
                <a16:creationId xmlns:a16="http://schemas.microsoft.com/office/drawing/2014/main" id="{0F7A2A35-81B5-FE31-4BD4-81F5A0C58B4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792" y="2447145"/>
            <a:ext cx="863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2A6CFA3-3C9A-5BE2-DFA9-BA2F7FD14BD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5536" y="3044663"/>
            <a:ext cx="1266944" cy="2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5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63892" y="771302"/>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a:solidFill>
                  <a:schemeClr val="bg1"/>
                </a:solidFill>
                <a:latin typeface="+mj-lt"/>
                <a:cs typeface="Arial" pitchFamily="34" charset="0"/>
              </a:rPr>
              <a:t>FabLab</a:t>
            </a:r>
          </a:p>
          <a:p>
            <a:pPr marL="0" indent="0" algn="r">
              <a:buNone/>
            </a:pPr>
            <a:r>
              <a:rPr lang="es-ES" altLang="ko-KR" sz="1800">
                <a:solidFill>
                  <a:schemeClr val="bg1"/>
                </a:solidFill>
                <a:latin typeface="+mj-lt"/>
                <a:cs typeface="Arial" pitchFamily="34" charset="0"/>
              </a:rPr>
              <a:t>1</a:t>
            </a:r>
            <a:endParaRPr lang="en-US" altLang="ko-KR" sz="1800">
              <a:solidFill>
                <a:schemeClr val="bg1"/>
              </a:solidFill>
              <a:latin typeface="+mj-lt"/>
              <a:cs typeface="Arial" pitchFamily="34" charset="0"/>
            </a:endParaRPr>
          </a:p>
        </p:txBody>
      </p:sp>
      <p:grpSp>
        <p:nvGrpSpPr>
          <p:cNvPr id="21" name="Group 20"/>
          <p:cNvGrpSpPr/>
          <p:nvPr/>
        </p:nvGrpSpPr>
        <p:grpSpPr>
          <a:xfrm>
            <a:off x="611560" y="691634"/>
            <a:ext cx="5688632" cy="2304256"/>
            <a:chOff x="3687661" y="1203598"/>
            <a:chExt cx="2252491" cy="2304256"/>
          </a:xfrm>
        </p:grpSpPr>
        <p:sp>
          <p:nvSpPr>
            <p:cNvPr id="22" name="TextBox 21"/>
            <p:cNvSpPr txBox="1"/>
            <p:nvPr/>
          </p:nvSpPr>
          <p:spPr>
            <a:xfrm>
              <a:off x="3687661" y="1568862"/>
              <a:ext cx="2252491" cy="1938992"/>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Fab Lab comes from the English words Fabrication Laboratory, a kind of manufacturing laboratory. Fab Lab has its roots in the Center for Bits and Atoms at MIT University in Massachusetts, USA. That institute is headed by Professor Neil </a:t>
              </a:r>
              <a:r>
                <a:rPr lang="en-US" altLang="ko-KR" sz="1200" err="1">
                  <a:solidFill>
                    <a:schemeClr val="tx1">
                      <a:lumMod val="75000"/>
                      <a:lumOff val="25000"/>
                    </a:schemeClr>
                  </a:solidFill>
                  <a:cs typeface="Arial" pitchFamily="34" charset="0"/>
                </a:rPr>
                <a:t>Gershenfeld</a:t>
              </a:r>
              <a:r>
                <a:rPr lang="en-US" altLang="ko-KR" sz="1200">
                  <a:solidFill>
                    <a:schemeClr val="tx1">
                      <a:lumMod val="75000"/>
                      <a:lumOff val="25000"/>
                    </a:schemeClr>
                  </a:solidFill>
                  <a:cs typeface="Arial" pitchFamily="34" charset="0"/>
                </a:rPr>
                <a:t> who, in addition to conducting extensive research in this field, teaches a course at MIT called How to Make (Almost) Anything.</a:t>
              </a:r>
            </a:p>
            <a:p>
              <a:endParaRPr lang="en-US" altLang="ko-KR" sz="1200">
                <a:solidFill>
                  <a:schemeClr val="tx1">
                    <a:lumMod val="75000"/>
                    <a:lumOff val="25000"/>
                  </a:schemeClr>
                </a:solidFill>
                <a:cs typeface="Arial" pitchFamily="34" charset="0"/>
              </a:endParaRPr>
            </a:p>
            <a:p>
              <a:r>
                <a:rPr lang="en-US" altLang="ko-KR" sz="1200">
                  <a:solidFill>
                    <a:schemeClr val="tx1">
                      <a:lumMod val="75000"/>
                      <a:lumOff val="25000"/>
                    </a:schemeClr>
                  </a:solidFill>
                  <a:cs typeface="Arial" pitchFamily="34" charset="0"/>
                </a:rPr>
                <a:t>Fab Lab (Fabrication Laboratory) is a workshop with equipment and tools to make almost anything. The Fab Lab workshop gives young and old, individuals and companies, the opportunity to train their creativity and implement their ideas by designing, shaping and producing things with the help of digital technology.</a:t>
              </a:r>
            </a:p>
          </p:txBody>
        </p:sp>
        <p:sp>
          <p:nvSpPr>
            <p:cNvPr id="23" name="TextBox 22"/>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FabLab</a:t>
              </a:r>
              <a:endParaRPr lang="ko-KR" altLang="en-US" sz="14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132059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4</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427984" y="1666600"/>
            <a:ext cx="4039258"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hangingPunct="0"/>
            <a:r>
              <a:rPr lang="en-GB" sz="1400" b="0" i="0" u="none" strike="noStrike" dirty="0">
                <a:solidFill>
                  <a:srgbClr val="000000"/>
                </a:solidFill>
                <a:effectLst/>
                <a:latin typeface="Calibri" panose="020F0502020204030204" pitchFamily="34" charset="0"/>
              </a:rPr>
              <a:t>4. Now choose a font you like, but no handwriting or script as the </a:t>
            </a:r>
            <a:r>
              <a:rPr lang="en-GB" sz="1400" b="0" i="0" u="none" strike="noStrike" dirty="0" err="1">
                <a:solidFill>
                  <a:srgbClr val="000000"/>
                </a:solidFill>
                <a:effectLst/>
                <a:latin typeface="Calibri" panose="020F0502020204030204" pitchFamily="34" charset="0"/>
              </a:rPr>
              <a:t>vinylcutter</a:t>
            </a:r>
            <a:r>
              <a:rPr lang="en-GB" sz="1400" b="0" i="0" u="none" strike="noStrike" dirty="0">
                <a:solidFill>
                  <a:srgbClr val="000000"/>
                </a:solidFill>
                <a:effectLst/>
                <a:latin typeface="Calibri" panose="020F0502020204030204" pitchFamily="34" charset="0"/>
              </a:rPr>
              <a:t> would cut your sticker into pieces instead of having a whole piece.</a:t>
            </a:r>
          </a:p>
          <a:p>
            <a:pPr algn="l" latinLnBrk="0" hangingPunct="0"/>
            <a:r>
              <a:rPr lang="en-GB" sz="1400" b="0" i="0" u="none" strike="noStrike" dirty="0">
                <a:solidFill>
                  <a:srgbClr val="000000"/>
                </a:solidFill>
                <a:effectLst/>
                <a:latin typeface="Calibri" panose="020F0502020204030204" pitchFamily="34" charset="0"/>
              </a:rPr>
              <a:t>I chose "Dragonfly". There are a lot of free fonts online e.g. at www.1001freefonts.com.</a:t>
            </a:r>
          </a:p>
          <a:p>
            <a:pPr latinLnBrk="0" hangingPunct="0"/>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US" altLang="ko-KR" sz="1800" b="1"/>
          </a:p>
        </p:txBody>
      </p:sp>
      <p:pic>
        <p:nvPicPr>
          <p:cNvPr id="3073" name="Picture 1">
            <a:extLst>
              <a:ext uri="{FF2B5EF4-FFF2-40B4-BE49-F238E27FC236}">
                <a16:creationId xmlns:a16="http://schemas.microsoft.com/office/drawing/2014/main" id="{A592214A-1FCC-82EA-215A-CF6C82C479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818" y="2211994"/>
            <a:ext cx="3831617" cy="71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74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5</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427984" y="1707654"/>
            <a:ext cx="4176464"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a:solidFill>
                  <a:schemeClr val="tx1">
                    <a:lumMod val="75000"/>
                    <a:lumOff val="25000"/>
                  </a:schemeClr>
                </a:solidFill>
              </a:rPr>
              <a:t>5. Next step is to draw a path to put your text on. The path will define to form your text gets. </a:t>
            </a:r>
          </a:p>
          <a:p>
            <a:r>
              <a:rPr lang="en-GB" altLang="ko-KR" sz="1400">
                <a:solidFill>
                  <a:schemeClr val="tx1">
                    <a:lumMod val="75000"/>
                    <a:lumOff val="25000"/>
                  </a:schemeClr>
                </a:solidFill>
              </a:rPr>
              <a:t>You can choose between drawing a path yourself or using a predefined form like a circle, ellipse, star, rectangle or even a spiral. The icons are in the taskbar on the left. Don't be shy to try out different types.</a:t>
            </a:r>
          </a:p>
          <a:p>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4097" name="Picture 1">
            <a:extLst>
              <a:ext uri="{FF2B5EF4-FFF2-40B4-BE49-F238E27FC236}">
                <a16:creationId xmlns:a16="http://schemas.microsoft.com/office/drawing/2014/main" id="{5B7B8AC8-6239-09CA-5F73-CD2E724782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792" y="1925081"/>
            <a:ext cx="6096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9917D780-68F1-22A4-2A5E-39470FEA37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6592" y="2706740"/>
            <a:ext cx="355600" cy="177800"/>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a:extLst>
              <a:ext uri="{FF2B5EF4-FFF2-40B4-BE49-F238E27FC236}">
                <a16:creationId xmlns:a16="http://schemas.microsoft.com/office/drawing/2014/main" id="{8DD52BF6-1F18-7176-C0A5-CCE60F99D1A7}"/>
              </a:ext>
            </a:extLst>
          </p:cNvPr>
          <p:cNvSpPr/>
          <p:nvPr/>
        </p:nvSpPr>
        <p:spPr>
          <a:xfrm>
            <a:off x="1093912" y="2562724"/>
            <a:ext cx="720080" cy="144016"/>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4402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6</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2915816" y="1635646"/>
            <a:ext cx="3744416"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tLang="ko-KR" sz="1400">
              <a:solidFill>
                <a:schemeClr val="tx1">
                  <a:lumMod val="75000"/>
                  <a:lumOff val="25000"/>
                </a:schemeClr>
              </a:solidFill>
            </a:endParaRPr>
          </a:p>
          <a:p>
            <a:r>
              <a:rPr lang="en-GB" altLang="ko-KR" sz="1400">
                <a:solidFill>
                  <a:schemeClr val="tx1">
                    <a:lumMod val="75000"/>
                    <a:lumOff val="25000"/>
                  </a:schemeClr>
                </a:solidFill>
              </a:rPr>
              <a:t>If you want to get a perfect circle, make sure to have the same value in the fields "W" (width) and "H" (height). If necessary, open the padlock and then close it again after changing the values to make sure to keep the right aspect ratio. </a:t>
            </a:r>
          </a:p>
          <a:p>
            <a:endParaRPr lang="en-GB" altLang="ko-KR" sz="1400">
              <a:solidFill>
                <a:schemeClr val="tx1">
                  <a:lumMod val="75000"/>
                  <a:lumOff val="25000"/>
                </a:schemeClr>
              </a:solidFill>
            </a:endParaRPr>
          </a:p>
          <a:p>
            <a:endParaRPr lang="en-GB" altLang="ko-KR" sz="1400">
              <a:solidFill>
                <a:schemeClr val="tx1">
                  <a:lumMod val="75000"/>
                  <a:lumOff val="25000"/>
                </a:schemeClr>
              </a:solidFill>
            </a:endParaRPr>
          </a:p>
          <a:p>
            <a:r>
              <a:rPr lang="en-GB" altLang="ko-KR" sz="1400">
                <a:solidFill>
                  <a:schemeClr val="tx1">
                    <a:lumMod val="75000"/>
                    <a:lumOff val="25000"/>
                  </a:schemeClr>
                </a:solidFill>
              </a:rPr>
              <a:t>When drawing a star or polygon you can among other things choose the number of corners.</a:t>
            </a:r>
          </a:p>
          <a:p>
            <a:r>
              <a:rPr lang="en-GB" altLang="ko-KR" sz="1400">
                <a:solidFill>
                  <a:schemeClr val="tx1">
                    <a:lumMod val="75000"/>
                    <a:lumOff val="25000"/>
                  </a:schemeClr>
                </a:solidFill>
              </a:rPr>
              <a:t>Choose at least 2 forms to try out, maybe a predefined and a hand drawn.</a:t>
            </a:r>
          </a:p>
          <a:p>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5121" name="Picture 1">
            <a:extLst>
              <a:ext uri="{FF2B5EF4-FFF2-40B4-BE49-F238E27FC236}">
                <a16:creationId xmlns:a16="http://schemas.microsoft.com/office/drawing/2014/main" id="{0EE45F02-A870-2AE2-A069-2CABCEEB1E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7145" y="1707654"/>
            <a:ext cx="205891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B8C4B174-8908-E4A4-AF08-1F2D42C3EF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8516" y="1275605"/>
            <a:ext cx="2216367" cy="1674811"/>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a:extLst>
              <a:ext uri="{FF2B5EF4-FFF2-40B4-BE49-F238E27FC236}">
                <a16:creationId xmlns:a16="http://schemas.microsoft.com/office/drawing/2014/main" id="{C8D91A78-7579-91ED-0CB7-210044E2FEC1}"/>
              </a:ext>
            </a:extLst>
          </p:cNvPr>
          <p:cNvSpPr/>
          <p:nvPr/>
        </p:nvSpPr>
        <p:spPr>
          <a:xfrm rot="5400000">
            <a:off x="1439652" y="2562830"/>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a:extLst>
              <a:ext uri="{FF2B5EF4-FFF2-40B4-BE49-F238E27FC236}">
                <a16:creationId xmlns:a16="http://schemas.microsoft.com/office/drawing/2014/main" id="{9840A38F-D240-18FB-93A7-58DDAFD86999}"/>
              </a:ext>
            </a:extLst>
          </p:cNvPr>
          <p:cNvSpPr/>
          <p:nvPr/>
        </p:nvSpPr>
        <p:spPr>
          <a:xfrm rot="7311151">
            <a:off x="300097" y="2499742"/>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a:extLst>
              <a:ext uri="{FF2B5EF4-FFF2-40B4-BE49-F238E27FC236}">
                <a16:creationId xmlns:a16="http://schemas.microsoft.com/office/drawing/2014/main" id="{C90CE636-784E-B343-2493-FB375C886A7F}"/>
              </a:ext>
            </a:extLst>
          </p:cNvPr>
          <p:cNvSpPr/>
          <p:nvPr/>
        </p:nvSpPr>
        <p:spPr>
          <a:xfrm rot="5400000">
            <a:off x="7386639" y="1887674"/>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1984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7</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hangingPunct="0"/>
            <a:r>
              <a:rPr lang="en-GB" sz="1400" b="0" i="0" u="none" strike="noStrike" dirty="0">
                <a:solidFill>
                  <a:srgbClr val="000000"/>
                </a:solidFill>
                <a:effectLst/>
                <a:latin typeface="Calibri" panose="020F0502020204030204" pitchFamily="34" charset="0"/>
              </a:rPr>
              <a:t>7. Select your text, copy and paste it in your document. </a:t>
            </a:r>
          </a:p>
          <a:p>
            <a:pPr algn="l" latinLnBrk="0" hangingPunct="0"/>
            <a:r>
              <a:rPr lang="en-GB" sz="1400" b="0" i="0" u="none" strike="noStrike" dirty="0">
                <a:solidFill>
                  <a:srgbClr val="000000"/>
                </a:solidFill>
                <a:effectLst/>
                <a:latin typeface="Calibri" panose="020F0502020204030204" pitchFamily="34" charset="0"/>
              </a:rPr>
              <a:t>Pick your text and then hold the SHIFT-button to select the form/path you want to put your text on.</a:t>
            </a:r>
          </a:p>
          <a:p>
            <a:pPr latinLnBrk="0" hangingPunct="0"/>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6145" name="Picture 1">
            <a:extLst>
              <a:ext uri="{FF2B5EF4-FFF2-40B4-BE49-F238E27FC236}">
                <a16:creationId xmlns:a16="http://schemas.microsoft.com/office/drawing/2014/main" id="{CB0D2EF6-427F-9043-550B-B9785D4D43E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699" y="1925081"/>
            <a:ext cx="25400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02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8</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004048" y="1635646"/>
            <a:ext cx="3586917" cy="216758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hangingPunct="0"/>
            <a:r>
              <a:rPr lang="en-GB" sz="1400" b="0" i="0" u="none" strike="noStrike" dirty="0">
                <a:solidFill>
                  <a:srgbClr val="000000"/>
                </a:solidFill>
                <a:effectLst/>
                <a:latin typeface="Calibri" panose="020F0502020204030204" pitchFamily="34" charset="0"/>
              </a:rPr>
              <a:t>8. Go to the taskbar on top, choose "Text" and "Put on path" in the dropdown menu.</a:t>
            </a:r>
          </a:p>
          <a:p>
            <a:pPr algn="l" latinLnBrk="0" hangingPunct="0"/>
            <a:r>
              <a:rPr lang="en-GB" sz="1400" b="0" i="0" u="none" strike="noStrike" dirty="0">
                <a:solidFill>
                  <a:srgbClr val="000000"/>
                </a:solidFill>
                <a:effectLst/>
                <a:latin typeface="Calibri" panose="020F0502020204030204" pitchFamily="34" charset="0"/>
              </a:rPr>
              <a:t>Now your text and form are combined. You can move the text away from the path, but it will keep its new form. If you are not happy with the look, you can move the text with the spacebar or in my case just turn the form with the handles until everything is the way you want it to be. </a:t>
            </a:r>
          </a:p>
          <a:p>
            <a:pPr latinLnBrk="0" hangingPunct="0"/>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sp>
        <p:nvSpPr>
          <p:cNvPr id="9" name="TextBox 8">
            <a:extLst>
              <a:ext uri="{FF2B5EF4-FFF2-40B4-BE49-F238E27FC236}">
                <a16:creationId xmlns:a16="http://schemas.microsoft.com/office/drawing/2014/main" id="{1F842003-2B6D-6E17-7535-871AF450D52B}"/>
              </a:ext>
            </a:extLst>
          </p:cNvPr>
          <p:cNvSpPr txBox="1"/>
          <p:nvPr/>
        </p:nvSpPr>
        <p:spPr>
          <a:xfrm>
            <a:off x="2286000" y="2387772"/>
            <a:ext cx="2069976" cy="369332"/>
          </a:xfrm>
          <a:prstGeom prst="rect">
            <a:avLst/>
          </a:prstGeom>
          <a:noFill/>
        </p:spPr>
        <p:txBody>
          <a:bodyPr wrap="square">
            <a:spAutoFit/>
          </a:bodyPr>
          <a:lstStyle/>
          <a:p>
            <a:endParaRPr lang="en-GB"/>
          </a:p>
        </p:txBody>
      </p:sp>
      <p:sp>
        <p:nvSpPr>
          <p:cNvPr id="13" name="TextBox 12">
            <a:extLst>
              <a:ext uri="{FF2B5EF4-FFF2-40B4-BE49-F238E27FC236}">
                <a16:creationId xmlns:a16="http://schemas.microsoft.com/office/drawing/2014/main" id="{10F6DBA5-8EC5-17A6-662F-EB14108AA49B}"/>
              </a:ext>
            </a:extLst>
          </p:cNvPr>
          <p:cNvSpPr txBox="1"/>
          <p:nvPr/>
        </p:nvSpPr>
        <p:spPr>
          <a:xfrm>
            <a:off x="1547664" y="2037585"/>
            <a:ext cx="4572000" cy="369332"/>
          </a:xfrm>
          <a:prstGeom prst="rect">
            <a:avLst/>
          </a:prstGeom>
          <a:noFill/>
        </p:spPr>
        <p:txBody>
          <a:bodyPr wrap="square">
            <a:spAutoFit/>
          </a:bodyPr>
          <a:lstStyle/>
          <a:p>
            <a:endParaRPr lang="en-GB"/>
          </a:p>
        </p:txBody>
      </p:sp>
      <p:grpSp>
        <p:nvGrpSpPr>
          <p:cNvPr id="14" name="Group 13">
            <a:extLst>
              <a:ext uri="{FF2B5EF4-FFF2-40B4-BE49-F238E27FC236}">
                <a16:creationId xmlns:a16="http://schemas.microsoft.com/office/drawing/2014/main" id="{0C3AEBAA-1DE6-462D-B213-F4279930A853}"/>
              </a:ext>
              <a:ext uri="{147F2762-F138-4A5C-976F-8EAC2B608ADB}">
                <a16:predDERef xmlns:a16="http://schemas.microsoft.com/office/drawing/2014/main" pred="{D1CAC570-5390-427A-9649-87505C70267B}"/>
              </a:ext>
            </a:extLst>
          </p:cNvPr>
          <p:cNvGrpSpPr/>
          <p:nvPr/>
        </p:nvGrpSpPr>
        <p:grpSpPr>
          <a:xfrm>
            <a:off x="553034" y="1730525"/>
            <a:ext cx="1657350" cy="1447800"/>
            <a:chOff x="0" y="0"/>
            <a:chExt cx="1657350" cy="1447800"/>
          </a:xfrm>
        </p:grpSpPr>
        <p:pic>
          <p:nvPicPr>
            <p:cNvPr id="15" name="Grafik 17">
              <a:extLst>
                <a:ext uri="{FF2B5EF4-FFF2-40B4-BE49-F238E27FC236}">
                  <a16:creationId xmlns:a16="http://schemas.microsoft.com/office/drawing/2014/main" id="{C9EF1AA7-496E-48C4-95FC-3D3AB3FB79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8125" y="0"/>
              <a:ext cx="1419225" cy="1447800"/>
            </a:xfrm>
            <a:prstGeom prst="rect">
              <a:avLst/>
            </a:prstGeom>
            <a:noFill/>
            <a:extLst>
              <a:ext uri="{909E8E84-426E-40DD-AFC4-6F175D3DCCD1}">
                <a14:hiddenFill xmlns:a14="http://schemas.microsoft.com/office/drawing/2010/main">
                  <a:solidFill>
                    <a:srgbClr val="FFFFFF"/>
                  </a:solidFill>
                </a14:hiddenFill>
              </a:ext>
            </a:extLst>
          </p:spPr>
        </p:pic>
        <p:sp>
          <p:nvSpPr>
            <p:cNvPr id="16" name="Pfeil: nach links 18">
              <a:extLst>
                <a:ext uri="{FF2B5EF4-FFF2-40B4-BE49-F238E27FC236}">
                  <a16:creationId xmlns:a16="http://schemas.microsoft.com/office/drawing/2014/main" id="{753361A3-7125-4604-B7BE-1002FF75CA0B}"/>
                </a:ext>
              </a:extLst>
            </p:cNvPr>
            <p:cNvSpPr/>
            <p:nvPr/>
          </p:nvSpPr>
          <p:spPr>
            <a:xfrm flipH="1">
              <a:off x="0" y="5715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7" name="Pfeil: nach links 19">
              <a:extLst>
                <a:ext uri="{FF2B5EF4-FFF2-40B4-BE49-F238E27FC236}">
                  <a16:creationId xmlns:a16="http://schemas.microsoft.com/office/drawing/2014/main" id="{A0D50869-7ABC-4B76-9DDC-E15E15063CD6}"/>
                </a:ext>
              </a:extLst>
            </p:cNvPr>
            <p:cNvSpPr/>
            <p:nvPr/>
          </p:nvSpPr>
          <p:spPr>
            <a:xfrm>
              <a:off x="1209675" y="100965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grpSp>
        <p:nvGrpSpPr>
          <p:cNvPr id="19" name="Group 18">
            <a:extLst>
              <a:ext uri="{FF2B5EF4-FFF2-40B4-BE49-F238E27FC236}">
                <a16:creationId xmlns:a16="http://schemas.microsoft.com/office/drawing/2014/main" id="{9B214E55-02CF-46A2-B11D-17D069C08A9C}"/>
              </a:ext>
            </a:extLst>
          </p:cNvPr>
          <p:cNvGrpSpPr/>
          <p:nvPr/>
        </p:nvGrpSpPr>
        <p:grpSpPr>
          <a:xfrm>
            <a:off x="2503065" y="1934991"/>
            <a:ext cx="1304182" cy="1171035"/>
            <a:chOff x="0" y="0"/>
            <a:chExt cx="1304182" cy="1171035"/>
          </a:xfrm>
        </p:grpSpPr>
        <p:pic>
          <p:nvPicPr>
            <p:cNvPr id="20" name="Grafik 20">
              <a:extLst>
                <a:ext uri="{FF2B5EF4-FFF2-40B4-BE49-F238E27FC236}">
                  <a16:creationId xmlns:a16="http://schemas.microsoft.com/office/drawing/2014/main" id="{671CB9E1-BC57-4737-A6A3-ADC5EC9E25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113683" cy="1123409"/>
            </a:xfrm>
            <a:prstGeom prst="rect">
              <a:avLst/>
            </a:prstGeom>
            <a:noFill/>
            <a:extLst>
              <a:ext uri="{909E8E84-426E-40DD-AFC4-6F175D3DCCD1}">
                <a14:hiddenFill xmlns:a14="http://schemas.microsoft.com/office/drawing/2010/main">
                  <a:solidFill>
                    <a:srgbClr val="FFFFFF"/>
                  </a:solidFill>
                </a14:hiddenFill>
              </a:ext>
            </a:extLst>
          </p:spPr>
        </p:pic>
        <p:sp>
          <p:nvSpPr>
            <p:cNvPr id="22" name="Pfeil: nach links 22">
              <a:extLst>
                <a:ext uri="{FF2B5EF4-FFF2-40B4-BE49-F238E27FC236}">
                  <a16:creationId xmlns:a16="http://schemas.microsoft.com/office/drawing/2014/main" id="{D5308F65-4F3F-4E03-8C74-776E56315058}"/>
                </a:ext>
              </a:extLst>
            </p:cNvPr>
            <p:cNvSpPr/>
            <p:nvPr/>
          </p:nvSpPr>
          <p:spPr>
            <a:xfrm rot="2181160">
              <a:off x="1056532" y="106626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pic>
        <p:nvPicPr>
          <p:cNvPr id="23" name="Grafik 21">
            <a:extLst>
              <a:ext uri="{FF2B5EF4-FFF2-40B4-BE49-F238E27FC236}">
                <a16:creationId xmlns:a16="http://schemas.microsoft.com/office/drawing/2014/main" id="{4AA33685-88BA-45A3-9E99-119475881D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8399" y="1971311"/>
            <a:ext cx="1095375" cy="105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6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9</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altLang="ko-KR" sz="1400">
                <a:solidFill>
                  <a:schemeClr val="tx1">
                    <a:lumMod val="75000"/>
                    <a:lumOff val="25000"/>
                  </a:schemeClr>
                </a:solidFill>
              </a:rPr>
              <a:t>9. Then put the other text on another path. Compare your results and then choose which one you want to keep.</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Grafik 23">
            <a:extLst>
              <a:ext uri="{FF2B5EF4-FFF2-40B4-BE49-F238E27FC236}">
                <a16:creationId xmlns:a16="http://schemas.microsoft.com/office/drawing/2014/main" id="{BF6F6B24-B2D7-45A5-96B4-4ED5D33401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050" y="2259226"/>
            <a:ext cx="3044001" cy="115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54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10</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altLang="ko-KR" sz="1400">
                <a:solidFill>
                  <a:schemeClr val="tx1">
                    <a:lumMod val="75000"/>
                    <a:lumOff val="25000"/>
                  </a:schemeClr>
                </a:solidFill>
              </a:rPr>
              <a:t>10. As you don't want the </a:t>
            </a:r>
            <a:r>
              <a:rPr lang="en-GB" altLang="ko-KR" sz="1400" err="1">
                <a:solidFill>
                  <a:schemeClr val="tx1">
                    <a:lumMod val="75000"/>
                    <a:lumOff val="25000"/>
                  </a:schemeClr>
                </a:solidFill>
              </a:rPr>
              <a:t>vinylcutter</a:t>
            </a:r>
            <a:r>
              <a:rPr lang="en-GB" altLang="ko-KR" sz="1400">
                <a:solidFill>
                  <a:schemeClr val="tx1">
                    <a:lumMod val="75000"/>
                    <a:lumOff val="25000"/>
                  </a:schemeClr>
                </a:solidFill>
              </a:rPr>
              <a:t> to cut the line/path, too, you have to make it invisible. If you delete the path, the text will return to its previous form.</a:t>
            </a:r>
          </a:p>
          <a:p>
            <a:pPr algn="l"/>
            <a:endParaRPr lang="en-GB" altLang="ko-KR" sz="1400">
              <a:solidFill>
                <a:schemeClr val="tx1">
                  <a:lumMod val="75000"/>
                  <a:lumOff val="25000"/>
                </a:schemeClr>
              </a:solidFill>
            </a:endParaRPr>
          </a:p>
          <a:p>
            <a:pPr algn="l"/>
            <a:r>
              <a:rPr lang="en-GB" altLang="ko-KR" sz="1400">
                <a:solidFill>
                  <a:schemeClr val="tx1">
                    <a:lumMod val="75000"/>
                    <a:lumOff val="25000"/>
                  </a:schemeClr>
                </a:solidFill>
              </a:rPr>
              <a:t>To make the path invisible, hit "Fill and Stroke" and then mark the "X" at "Stroke paint". </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Grafik 24">
            <a:extLst>
              <a:ext uri="{FF2B5EF4-FFF2-40B4-BE49-F238E27FC236}">
                <a16:creationId xmlns:a16="http://schemas.microsoft.com/office/drawing/2014/main" id="{B697F47E-83D6-4723-8154-7A0CB611D68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2369408"/>
            <a:ext cx="22288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66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1: Easy </a:t>
            </a:r>
            <a:r>
              <a:rPr lang="es-ES" sz="2800" err="1"/>
              <a:t>text</a:t>
            </a:r>
            <a:r>
              <a:rPr lang="es-ES" sz="2800"/>
              <a:t> </a:t>
            </a:r>
            <a:r>
              <a:rPr lang="es-ES" sz="2800" err="1"/>
              <a:t>on</a:t>
            </a:r>
            <a:r>
              <a:rPr lang="es-ES" sz="2800"/>
              <a:t> </a:t>
            </a:r>
            <a:r>
              <a:rPr lang="es-ES" sz="2800" err="1"/>
              <a:t>path</a:t>
            </a:r>
            <a:r>
              <a:rPr lang="es-ES" sz="2800"/>
              <a:t> 11</a:t>
            </a:r>
          </a:p>
        </p:txBody>
      </p:sp>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err="1">
                <a:solidFill>
                  <a:schemeClr val="tx1">
                    <a:lumMod val="75000"/>
                    <a:lumOff val="25000"/>
                  </a:schemeClr>
                </a:solidFill>
              </a:rPr>
              <a:t>Now</a:t>
            </a:r>
            <a:r>
              <a:rPr lang="es-ES" altLang="ko-KR" sz="1400">
                <a:solidFill>
                  <a:schemeClr val="tx1">
                    <a:lumMod val="75000"/>
                    <a:lumOff val="25000"/>
                  </a:schemeClr>
                </a:solidFill>
              </a:rPr>
              <a:t> </a:t>
            </a:r>
            <a:r>
              <a:rPr lang="es-ES" altLang="ko-KR" sz="1400" err="1">
                <a:solidFill>
                  <a:schemeClr val="tx1">
                    <a:lumMod val="75000"/>
                    <a:lumOff val="25000"/>
                  </a:schemeClr>
                </a:solidFill>
              </a:rPr>
              <a:t>its</a:t>
            </a:r>
            <a:r>
              <a:rPr lang="es-ES" altLang="ko-KR" sz="1400">
                <a:solidFill>
                  <a:schemeClr val="tx1">
                    <a:lumMod val="75000"/>
                    <a:lumOff val="25000"/>
                  </a:schemeClr>
                </a:solidFill>
              </a:rPr>
              <a:t> time </a:t>
            </a:r>
            <a:r>
              <a:rPr lang="es-ES" altLang="ko-KR" sz="1400" err="1">
                <a:solidFill>
                  <a:schemeClr val="tx1">
                    <a:lumMod val="75000"/>
                    <a:lumOff val="25000"/>
                  </a:schemeClr>
                </a:solidFill>
              </a:rPr>
              <a:t>to</a:t>
            </a:r>
            <a:r>
              <a:rPr lang="es-ES" altLang="ko-KR" sz="1400">
                <a:solidFill>
                  <a:schemeClr val="tx1">
                    <a:lumMod val="75000"/>
                    <a:lumOff val="25000"/>
                  </a:schemeClr>
                </a:solidFill>
              </a:rPr>
              <a:t> </a:t>
            </a:r>
            <a:r>
              <a:rPr lang="es-ES" altLang="ko-KR" sz="1400" err="1">
                <a:solidFill>
                  <a:schemeClr val="tx1">
                    <a:lumMod val="75000"/>
                    <a:lumOff val="25000"/>
                  </a:schemeClr>
                </a:solidFill>
              </a:rPr>
              <a:t>save</a:t>
            </a:r>
            <a:r>
              <a:rPr lang="es-ES" altLang="ko-KR" sz="1400">
                <a:solidFill>
                  <a:schemeClr val="tx1">
                    <a:lumMod val="75000"/>
                    <a:lumOff val="25000"/>
                  </a:schemeClr>
                </a:solidFill>
              </a:rPr>
              <a:t> and </a:t>
            </a:r>
            <a:r>
              <a:rPr lang="es-ES" altLang="ko-KR" sz="1400" err="1">
                <a:solidFill>
                  <a:schemeClr val="tx1">
                    <a:lumMod val="75000"/>
                    <a:lumOff val="25000"/>
                  </a:schemeClr>
                </a:solidFill>
              </a:rPr>
              <a:t>close</a:t>
            </a:r>
            <a:r>
              <a:rPr lang="es-ES" altLang="ko-KR" sz="1400">
                <a:solidFill>
                  <a:schemeClr val="tx1">
                    <a:lumMod val="75000"/>
                    <a:lumOff val="25000"/>
                  </a:schemeClr>
                </a:solidFill>
              </a:rPr>
              <a:t> </a:t>
            </a:r>
            <a:r>
              <a:rPr lang="es-ES" altLang="ko-KR" sz="1400" err="1">
                <a:solidFill>
                  <a:schemeClr val="tx1">
                    <a:lumMod val="75000"/>
                    <a:lumOff val="25000"/>
                  </a:schemeClr>
                </a:solidFill>
              </a:rPr>
              <a:t>your</a:t>
            </a:r>
            <a:r>
              <a:rPr lang="es-ES" altLang="ko-KR" sz="1400">
                <a:solidFill>
                  <a:schemeClr val="tx1">
                    <a:lumMod val="75000"/>
                    <a:lumOff val="25000"/>
                  </a:schemeClr>
                </a:solidFill>
              </a:rPr>
              <a:t> file</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Conclusion: What will I take home?</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1019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400">
                <a:solidFill>
                  <a:schemeClr val="tx1">
                    <a:lumMod val="75000"/>
                    <a:lumOff val="25000"/>
                  </a:schemeClr>
                </a:solidFill>
              </a:rPr>
              <a:t>In </a:t>
            </a:r>
            <a:r>
              <a:rPr lang="es-ES" altLang="ko-KR" sz="1400" err="1">
                <a:solidFill>
                  <a:schemeClr val="tx1">
                    <a:lumMod val="75000"/>
                    <a:lumOff val="25000"/>
                  </a:schemeClr>
                </a:solidFill>
              </a:rPr>
              <a:t>this</a:t>
            </a:r>
            <a:r>
              <a:rPr lang="es-ES" altLang="ko-KR" sz="1400">
                <a:solidFill>
                  <a:schemeClr val="tx1">
                    <a:lumMod val="75000"/>
                    <a:lumOff val="25000"/>
                  </a:schemeClr>
                </a:solidFill>
              </a:rPr>
              <a:t> </a:t>
            </a:r>
            <a:r>
              <a:rPr lang="es-ES" altLang="ko-KR" sz="1400" err="1">
                <a:solidFill>
                  <a:schemeClr val="tx1">
                    <a:lumMod val="75000"/>
                    <a:lumOff val="25000"/>
                  </a:schemeClr>
                </a:solidFill>
              </a:rPr>
              <a:t>quest</a:t>
            </a:r>
            <a:r>
              <a:rPr lang="es-ES" altLang="ko-KR" sz="1400">
                <a:solidFill>
                  <a:schemeClr val="tx1">
                    <a:lumMod val="75000"/>
                    <a:lumOff val="25000"/>
                  </a:schemeClr>
                </a:solidFill>
              </a:rPr>
              <a:t> </a:t>
            </a:r>
            <a:r>
              <a:rPr lang="es-ES" altLang="ko-KR" sz="1400" err="1">
                <a:solidFill>
                  <a:schemeClr val="tx1">
                    <a:lumMod val="75000"/>
                    <a:lumOff val="25000"/>
                  </a:schemeClr>
                </a:solidFill>
              </a:rPr>
              <a:t>we</a:t>
            </a:r>
            <a:r>
              <a:rPr lang="es-ES" altLang="ko-KR" sz="1400">
                <a:solidFill>
                  <a:schemeClr val="tx1">
                    <a:lumMod val="75000"/>
                    <a:lumOff val="25000"/>
                  </a:schemeClr>
                </a:solidFill>
              </a:rPr>
              <a:t> </a:t>
            </a:r>
            <a:r>
              <a:rPr lang="es-ES" altLang="ko-KR" sz="1400" err="1">
                <a:solidFill>
                  <a:schemeClr val="tx1">
                    <a:lumMod val="75000"/>
                    <a:lumOff val="25000"/>
                  </a:schemeClr>
                </a:solidFill>
              </a:rPr>
              <a:t>will</a:t>
            </a:r>
            <a:r>
              <a:rPr lang="es-ES" altLang="ko-KR" sz="1400">
                <a:solidFill>
                  <a:schemeClr val="tx1">
                    <a:lumMod val="75000"/>
                    <a:lumOff val="25000"/>
                  </a:schemeClr>
                </a:solidFill>
              </a:rPr>
              <a:t> continue </a:t>
            </a:r>
            <a:r>
              <a:rPr lang="es-ES" altLang="ko-KR" sz="1400" err="1">
                <a:solidFill>
                  <a:schemeClr val="tx1">
                    <a:lumMod val="75000"/>
                    <a:lumOff val="25000"/>
                  </a:schemeClr>
                </a:solidFill>
              </a:rPr>
              <a:t>to</a:t>
            </a:r>
            <a:r>
              <a:rPr lang="es-ES" altLang="ko-KR" sz="1400">
                <a:solidFill>
                  <a:schemeClr val="tx1">
                    <a:lumMod val="75000"/>
                    <a:lumOff val="25000"/>
                  </a:schemeClr>
                </a:solidFill>
              </a:rPr>
              <a:t> use Inkscape and </a:t>
            </a:r>
            <a:r>
              <a:rPr lang="es-ES" altLang="ko-KR" sz="1400" err="1">
                <a:solidFill>
                  <a:schemeClr val="tx1">
                    <a:lumMod val="75000"/>
                    <a:lumOff val="25000"/>
                  </a:schemeClr>
                </a:solidFill>
              </a:rPr>
              <a:t>learn</a:t>
            </a:r>
            <a:r>
              <a:rPr lang="es-ES" altLang="ko-KR" sz="1400">
                <a:solidFill>
                  <a:schemeClr val="tx1">
                    <a:lumMod val="75000"/>
                    <a:lumOff val="25000"/>
                  </a:schemeClr>
                </a:solidFill>
              </a:rPr>
              <a:t> </a:t>
            </a:r>
            <a:r>
              <a:rPr lang="es-ES" altLang="ko-KR" sz="1400" err="1">
                <a:solidFill>
                  <a:schemeClr val="tx1">
                    <a:lumMod val="75000"/>
                    <a:lumOff val="25000"/>
                  </a:schemeClr>
                </a:solidFill>
              </a:rPr>
              <a:t>about</a:t>
            </a:r>
            <a:r>
              <a:rPr lang="es-ES" altLang="ko-KR" sz="1400">
                <a:solidFill>
                  <a:schemeClr val="tx1">
                    <a:lumMod val="75000"/>
                    <a:lumOff val="25000"/>
                  </a:schemeClr>
                </a:solidFill>
              </a:rPr>
              <a:t> </a:t>
            </a:r>
            <a:r>
              <a:rPr lang="es-ES" altLang="ko-KR" sz="1400" err="1">
                <a:solidFill>
                  <a:schemeClr val="tx1">
                    <a:lumMod val="75000"/>
                    <a:lumOff val="25000"/>
                  </a:schemeClr>
                </a:solidFill>
              </a:rPr>
              <a:t>its</a:t>
            </a:r>
            <a:r>
              <a:rPr lang="es-ES" altLang="ko-KR" sz="1400">
                <a:solidFill>
                  <a:schemeClr val="tx1">
                    <a:lumMod val="75000"/>
                    <a:lumOff val="25000"/>
                  </a:schemeClr>
                </a:solidFill>
              </a:rPr>
              <a:t> </a:t>
            </a:r>
            <a:r>
              <a:rPr lang="es-ES" altLang="ko-KR" sz="1400" err="1">
                <a:solidFill>
                  <a:schemeClr val="tx1">
                    <a:lumMod val="75000"/>
                    <a:lumOff val="25000"/>
                  </a:schemeClr>
                </a:solidFill>
              </a:rPr>
              <a:t>possibilities</a:t>
            </a:r>
            <a:r>
              <a:rPr lang="es-ES" altLang="ko-KR" sz="1400">
                <a:solidFill>
                  <a:schemeClr val="tx1">
                    <a:lumMod val="75000"/>
                    <a:lumOff val="25000"/>
                  </a:schemeClr>
                </a:solidFill>
              </a:rPr>
              <a:t> </a:t>
            </a:r>
            <a:r>
              <a:rPr lang="es-ES" altLang="ko-KR" sz="1400" err="1">
                <a:solidFill>
                  <a:schemeClr val="tx1">
                    <a:lumMod val="75000"/>
                    <a:lumOff val="25000"/>
                  </a:schemeClr>
                </a:solidFill>
              </a:rPr>
              <a:t>by</a:t>
            </a:r>
            <a:r>
              <a:rPr lang="es-ES" altLang="ko-KR" sz="1400">
                <a:solidFill>
                  <a:schemeClr val="tx1">
                    <a:lumMod val="75000"/>
                    <a:lumOff val="25000"/>
                  </a:schemeClr>
                </a:solidFill>
              </a:rPr>
              <a:t> </a:t>
            </a:r>
            <a:r>
              <a:rPr lang="es-ES" altLang="ko-KR" sz="1400" err="1">
                <a:solidFill>
                  <a:schemeClr val="tx1">
                    <a:lumMod val="75000"/>
                    <a:lumOff val="25000"/>
                  </a:schemeClr>
                </a:solidFill>
              </a:rPr>
              <a:t>using</a:t>
            </a:r>
            <a:r>
              <a:rPr lang="es-ES" altLang="ko-KR" sz="1400">
                <a:solidFill>
                  <a:schemeClr val="tx1">
                    <a:lumMod val="75000"/>
                    <a:lumOff val="25000"/>
                  </a:schemeClr>
                </a:solidFill>
              </a:rPr>
              <a:t> </a:t>
            </a:r>
            <a:r>
              <a:rPr lang="es-ES" altLang="ko-KR" sz="1400" err="1">
                <a:solidFill>
                  <a:schemeClr val="tx1">
                    <a:lumMod val="75000"/>
                    <a:lumOff val="25000"/>
                  </a:schemeClr>
                </a:solidFill>
              </a:rPr>
              <a:t>it</a:t>
            </a:r>
            <a:r>
              <a:rPr lang="es-ES" altLang="ko-KR" sz="1400">
                <a:solidFill>
                  <a:schemeClr val="tx1">
                    <a:lumMod val="75000"/>
                    <a:lumOff val="25000"/>
                  </a:schemeClr>
                </a:solidFill>
              </a:rPr>
              <a:t>. </a:t>
            </a:r>
            <a:endParaRPr lang="ko-KR" altLang="en-US" sz="140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400">
                <a:solidFill>
                  <a:schemeClr val="tx1">
                    <a:lumMod val="75000"/>
                    <a:lumOff val="25000"/>
                  </a:schemeClr>
                </a:solidFill>
              </a:rPr>
              <a:t>In </a:t>
            </a:r>
            <a:r>
              <a:rPr lang="es-ES" altLang="ko-KR" sz="1400" err="1">
                <a:solidFill>
                  <a:schemeClr val="tx1">
                    <a:lumMod val="75000"/>
                    <a:lumOff val="25000"/>
                  </a:schemeClr>
                </a:solidFill>
              </a:rPr>
              <a:t>this</a:t>
            </a:r>
            <a:r>
              <a:rPr lang="es-ES" altLang="ko-KR" sz="1400">
                <a:solidFill>
                  <a:schemeClr val="tx1">
                    <a:lumMod val="75000"/>
                    <a:lumOff val="25000"/>
                  </a:schemeClr>
                </a:solidFill>
              </a:rPr>
              <a:t> </a:t>
            </a:r>
            <a:r>
              <a:rPr lang="es-ES" altLang="ko-KR" sz="1400" err="1">
                <a:solidFill>
                  <a:schemeClr val="tx1">
                    <a:lumMod val="75000"/>
                    <a:lumOff val="25000"/>
                  </a:schemeClr>
                </a:solidFill>
              </a:rPr>
              <a:t>quest</a:t>
            </a:r>
            <a:r>
              <a:rPr lang="es-ES" altLang="ko-KR" sz="1400">
                <a:solidFill>
                  <a:schemeClr val="tx1">
                    <a:lumMod val="75000"/>
                    <a:lumOff val="25000"/>
                  </a:schemeClr>
                </a:solidFill>
              </a:rPr>
              <a:t> </a:t>
            </a:r>
            <a:r>
              <a:rPr lang="es-ES" altLang="ko-KR" sz="1400" err="1">
                <a:solidFill>
                  <a:schemeClr val="tx1">
                    <a:lumMod val="75000"/>
                    <a:lumOff val="25000"/>
                  </a:schemeClr>
                </a:solidFill>
              </a:rPr>
              <a:t>you</a:t>
            </a:r>
            <a:r>
              <a:rPr lang="es-ES" altLang="ko-KR" sz="1400">
                <a:solidFill>
                  <a:schemeClr val="tx1">
                    <a:lumMod val="75000"/>
                    <a:lumOff val="25000"/>
                  </a:schemeClr>
                </a:solidFill>
              </a:rPr>
              <a:t> </a:t>
            </a:r>
            <a:r>
              <a:rPr lang="es-ES" altLang="ko-KR" sz="1400" err="1">
                <a:solidFill>
                  <a:schemeClr val="tx1">
                    <a:lumMod val="75000"/>
                    <a:lumOff val="25000"/>
                  </a:schemeClr>
                </a:solidFill>
              </a:rPr>
              <a:t>will</a:t>
            </a:r>
            <a:r>
              <a:rPr lang="es-ES" altLang="ko-KR" sz="1400">
                <a:solidFill>
                  <a:schemeClr val="tx1">
                    <a:lumMod val="75000"/>
                    <a:lumOff val="25000"/>
                  </a:schemeClr>
                </a:solidFill>
              </a:rPr>
              <a:t> </a:t>
            </a:r>
            <a:r>
              <a:rPr lang="es-ES" altLang="ko-KR" sz="1400" err="1">
                <a:solidFill>
                  <a:schemeClr val="tx1">
                    <a:lumMod val="75000"/>
                    <a:lumOff val="25000"/>
                  </a:schemeClr>
                </a:solidFill>
              </a:rPr>
              <a:t>change</a:t>
            </a:r>
            <a:r>
              <a:rPr lang="es-ES" altLang="ko-KR" sz="1400">
                <a:solidFill>
                  <a:schemeClr val="tx1">
                    <a:lumMod val="75000"/>
                    <a:lumOff val="25000"/>
                  </a:schemeClr>
                </a:solidFill>
              </a:rPr>
              <a:t> a bitmap </a:t>
            </a:r>
            <a:r>
              <a:rPr lang="es-ES" altLang="ko-KR" sz="1400" err="1">
                <a:solidFill>
                  <a:schemeClr val="tx1">
                    <a:lumMod val="75000"/>
                    <a:lumOff val="25000"/>
                  </a:schemeClr>
                </a:solidFill>
              </a:rPr>
              <a:t>into</a:t>
            </a:r>
            <a:r>
              <a:rPr lang="es-ES" altLang="ko-KR" sz="1400">
                <a:solidFill>
                  <a:schemeClr val="tx1">
                    <a:lumMod val="75000"/>
                    <a:lumOff val="25000"/>
                  </a:schemeClr>
                </a:solidFill>
              </a:rPr>
              <a:t> a vector </a:t>
            </a:r>
            <a:r>
              <a:rPr lang="es-ES" altLang="ko-KR" sz="1400" err="1">
                <a:solidFill>
                  <a:schemeClr val="tx1">
                    <a:lumMod val="75000"/>
                    <a:lumOff val="25000"/>
                  </a:schemeClr>
                </a:solidFill>
              </a:rPr>
              <a:t>graphic</a:t>
            </a:r>
            <a:r>
              <a:rPr lang="es-ES" altLang="ko-KR" sz="1400">
                <a:solidFill>
                  <a:schemeClr val="tx1">
                    <a:lumMod val="75000"/>
                    <a:lumOff val="25000"/>
                  </a:schemeClr>
                </a:solidFill>
              </a:rPr>
              <a:t>, </a:t>
            </a:r>
            <a:r>
              <a:rPr lang="es-ES" altLang="ko-KR" sz="1400" err="1">
                <a:solidFill>
                  <a:schemeClr val="tx1">
                    <a:lumMod val="75000"/>
                    <a:lumOff val="25000"/>
                  </a:schemeClr>
                </a:solidFill>
              </a:rPr>
              <a:t>that</a:t>
            </a:r>
            <a:r>
              <a:rPr lang="es-ES" altLang="ko-KR" sz="1400">
                <a:solidFill>
                  <a:schemeClr val="tx1">
                    <a:lumMod val="75000"/>
                    <a:lumOff val="25000"/>
                  </a:schemeClr>
                </a:solidFill>
              </a:rPr>
              <a:t> </a:t>
            </a:r>
            <a:r>
              <a:rPr lang="es-ES" altLang="ko-KR" sz="1400" err="1">
                <a:solidFill>
                  <a:schemeClr val="tx1">
                    <a:lumMod val="75000"/>
                    <a:lumOff val="25000"/>
                  </a:schemeClr>
                </a:solidFill>
              </a:rPr>
              <a:t>is</a:t>
            </a:r>
            <a:r>
              <a:rPr lang="es-ES" altLang="ko-KR" sz="1400">
                <a:solidFill>
                  <a:schemeClr val="tx1">
                    <a:lumMod val="75000"/>
                    <a:lumOff val="25000"/>
                  </a:schemeClr>
                </a:solidFill>
              </a:rPr>
              <a:t> </a:t>
            </a:r>
            <a:r>
              <a:rPr lang="es-ES" altLang="ko-KR" sz="1400" err="1">
                <a:solidFill>
                  <a:schemeClr val="tx1">
                    <a:lumMod val="75000"/>
                    <a:lumOff val="25000"/>
                  </a:schemeClr>
                </a:solidFill>
              </a:rPr>
              <a:t>to</a:t>
            </a:r>
            <a:r>
              <a:rPr lang="es-ES" altLang="ko-KR" sz="1400">
                <a:solidFill>
                  <a:schemeClr val="tx1">
                    <a:lumMod val="75000"/>
                    <a:lumOff val="25000"/>
                  </a:schemeClr>
                </a:solidFill>
              </a:rPr>
              <a:t> </a:t>
            </a:r>
            <a:r>
              <a:rPr lang="es-ES" altLang="ko-KR" sz="1400" err="1">
                <a:solidFill>
                  <a:schemeClr val="tx1">
                    <a:lumMod val="75000"/>
                    <a:lumOff val="25000"/>
                  </a:schemeClr>
                </a:solidFill>
              </a:rPr>
              <a:t>change</a:t>
            </a:r>
            <a:r>
              <a:rPr lang="es-ES" altLang="ko-KR" sz="1400">
                <a:solidFill>
                  <a:schemeClr val="tx1">
                    <a:lumMod val="75000"/>
                    <a:lumOff val="25000"/>
                  </a:schemeClr>
                </a:solidFill>
              </a:rPr>
              <a:t> a simple online </a:t>
            </a:r>
            <a:r>
              <a:rPr lang="es-ES" altLang="ko-KR" sz="1400" err="1">
                <a:solidFill>
                  <a:schemeClr val="tx1">
                    <a:lumMod val="75000"/>
                    <a:lumOff val="25000"/>
                  </a:schemeClr>
                </a:solidFill>
              </a:rPr>
              <a:t>photo</a:t>
            </a:r>
            <a:r>
              <a:rPr lang="es-ES" altLang="ko-KR" sz="1400">
                <a:solidFill>
                  <a:schemeClr val="tx1">
                    <a:lumMod val="75000"/>
                    <a:lumOff val="25000"/>
                  </a:schemeClr>
                </a:solidFill>
              </a:rPr>
              <a:t> </a:t>
            </a:r>
            <a:r>
              <a:rPr lang="es-ES" altLang="ko-KR" sz="1400" err="1">
                <a:solidFill>
                  <a:schemeClr val="tx1">
                    <a:lumMod val="75000"/>
                    <a:lumOff val="25000"/>
                  </a:schemeClr>
                </a:solidFill>
              </a:rPr>
              <a:t>into</a:t>
            </a:r>
            <a:r>
              <a:rPr lang="es-ES" altLang="ko-KR" sz="1400">
                <a:solidFill>
                  <a:schemeClr val="tx1">
                    <a:lumMod val="75000"/>
                    <a:lumOff val="25000"/>
                  </a:schemeClr>
                </a:solidFill>
              </a:rPr>
              <a:t> a vector </a:t>
            </a:r>
            <a:r>
              <a:rPr lang="es-ES" altLang="ko-KR" sz="1400" err="1">
                <a:solidFill>
                  <a:schemeClr val="tx1">
                    <a:lumMod val="75000"/>
                    <a:lumOff val="25000"/>
                  </a:schemeClr>
                </a:solidFill>
              </a:rPr>
              <a:t>graphic</a:t>
            </a:r>
            <a:r>
              <a:rPr lang="es-ES" altLang="ko-KR" sz="1400">
                <a:solidFill>
                  <a:schemeClr val="tx1">
                    <a:lumMod val="75000"/>
                    <a:lumOff val="25000"/>
                  </a:schemeClr>
                </a:solidFill>
              </a:rPr>
              <a:t>.</a:t>
            </a:r>
            <a:endParaRPr lang="ko-KR" altLang="en-US" sz="1400">
              <a:solidFill>
                <a:schemeClr val="tx1">
                  <a:lumMod val="75000"/>
                  <a:lumOff val="25000"/>
                </a:schemeClr>
              </a:solidFill>
            </a:endParaRPr>
          </a:p>
          <a:p>
            <a:pPr algn="ctr"/>
            <a:endParaRPr lang="ko-KR" altLang="en-US" sz="140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553035" y="10053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Donut 24">
            <a:extLst>
              <a:ext uri="{FF2B5EF4-FFF2-40B4-BE49-F238E27FC236}">
                <a16:creationId xmlns:a16="http://schemas.microsoft.com/office/drawing/2014/main" id="{5A9376DB-6835-275C-67FD-6C8DEA99CDB8}"/>
              </a:ext>
            </a:extLst>
          </p:cNvPr>
          <p:cNvSpPr/>
          <p:nvPr/>
        </p:nvSpPr>
        <p:spPr>
          <a:xfrm>
            <a:off x="4898237" y="110679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Introduction: What’s this all about?</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Task: What’s the activity?</a:t>
            </a:r>
          </a:p>
        </p:txBody>
      </p:sp>
    </p:spTree>
    <p:extLst>
      <p:ext uri="{BB962C8B-B14F-4D97-AF65-F5344CB8AC3E}">
        <p14:creationId xmlns:p14="http://schemas.microsoft.com/office/powerpoint/2010/main" val="3053332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0" y="392762"/>
            <a:ext cx="9144000" cy="576064"/>
          </a:xfrm>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a:p>
            <a:endParaRPr lang="es-E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4880939" y="1033252"/>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altLang="ko-KR" sz="1400">
                <a:solidFill>
                  <a:schemeClr val="tx1">
                    <a:lumMod val="75000"/>
                    <a:lumOff val="25000"/>
                  </a:schemeClr>
                </a:solidFill>
              </a:rPr>
              <a:t>Follow these instructions and make a simple vector for your self. </a:t>
            </a:r>
            <a:endParaRPr lang="ko-KR" altLang="en-US" sz="1400">
              <a:solidFill>
                <a:schemeClr val="tx1">
                  <a:lumMod val="75000"/>
                  <a:lumOff val="25000"/>
                </a:schemeClr>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dirty="0" err="1">
                <a:solidFill>
                  <a:schemeClr val="tx1">
                    <a:lumMod val="75000"/>
                    <a:lumOff val="25000"/>
                  </a:schemeClr>
                </a:solidFill>
              </a:rPr>
              <a:t>You</a:t>
            </a:r>
            <a:r>
              <a:rPr lang="es-ES" altLang="ko-KR" sz="1400" dirty="0">
                <a:solidFill>
                  <a:schemeClr val="tx1">
                    <a:lumMod val="75000"/>
                    <a:lumOff val="25000"/>
                  </a:schemeClr>
                </a:solidFill>
              </a:rPr>
              <a:t> </a:t>
            </a:r>
            <a:r>
              <a:rPr lang="es-ES" altLang="ko-KR" sz="1400" dirty="0" err="1">
                <a:solidFill>
                  <a:schemeClr val="tx1">
                    <a:lumMod val="75000"/>
                    <a:lumOff val="25000"/>
                  </a:schemeClr>
                </a:solidFill>
              </a:rPr>
              <a:t>will</a:t>
            </a:r>
            <a:r>
              <a:rPr lang="es-ES" altLang="ko-KR" sz="1400" dirty="0">
                <a:solidFill>
                  <a:schemeClr val="tx1">
                    <a:lumMod val="75000"/>
                    <a:lumOff val="25000"/>
                  </a:schemeClr>
                </a:solidFill>
              </a:rPr>
              <a:t> </a:t>
            </a:r>
            <a:r>
              <a:rPr lang="es-ES" altLang="ko-KR" sz="1400" dirty="0" err="1">
                <a:solidFill>
                  <a:schemeClr val="tx1">
                    <a:lumMod val="75000"/>
                    <a:lumOff val="25000"/>
                  </a:schemeClr>
                </a:solidFill>
              </a:rPr>
              <a:t>learnn</a:t>
            </a:r>
            <a:r>
              <a:rPr lang="es-ES" altLang="ko-KR" sz="1400" dirty="0">
                <a:solidFill>
                  <a:schemeClr val="tx1">
                    <a:lumMod val="75000"/>
                    <a:lumOff val="25000"/>
                  </a:schemeClr>
                </a:solidFill>
              </a:rPr>
              <a:t> </a:t>
            </a:r>
            <a:r>
              <a:rPr lang="es-ES" altLang="ko-KR" sz="1400" dirty="0" err="1">
                <a:solidFill>
                  <a:schemeClr val="tx1">
                    <a:lumMod val="75000"/>
                    <a:lumOff val="25000"/>
                  </a:schemeClr>
                </a:solidFill>
              </a:rPr>
              <a:t>how</a:t>
            </a:r>
            <a:r>
              <a:rPr lang="es-ES" altLang="ko-KR" sz="1400" dirty="0">
                <a:solidFill>
                  <a:schemeClr val="tx1">
                    <a:lumMod val="75000"/>
                    <a:lumOff val="25000"/>
                  </a:schemeClr>
                </a:solidFill>
              </a:rPr>
              <a:t> </a:t>
            </a:r>
            <a:r>
              <a:rPr lang="es-ES" altLang="ko-KR" sz="1400" dirty="0" err="1">
                <a:solidFill>
                  <a:schemeClr val="tx1">
                    <a:lumMod val="75000"/>
                    <a:lumOff val="25000"/>
                  </a:schemeClr>
                </a:solidFill>
              </a:rPr>
              <a:t>to</a:t>
            </a:r>
            <a:r>
              <a:rPr lang="es-ES" altLang="ko-KR" sz="1400" dirty="0">
                <a:solidFill>
                  <a:schemeClr val="tx1">
                    <a:lumMod val="75000"/>
                    <a:lumOff val="25000"/>
                  </a:schemeClr>
                </a:solidFill>
              </a:rPr>
              <a:t> </a:t>
            </a:r>
            <a:r>
              <a:rPr lang="es-ES" altLang="ko-KR" sz="1400" dirty="0" err="1">
                <a:solidFill>
                  <a:schemeClr val="tx1">
                    <a:lumMod val="75000"/>
                    <a:lumOff val="25000"/>
                  </a:schemeClr>
                </a:solidFill>
              </a:rPr>
              <a:t>change</a:t>
            </a:r>
            <a:r>
              <a:rPr lang="es-ES" altLang="ko-KR" sz="1400" dirty="0">
                <a:solidFill>
                  <a:schemeClr val="tx1">
                    <a:lumMod val="75000"/>
                    <a:lumOff val="25000"/>
                  </a:schemeClr>
                </a:solidFill>
              </a:rPr>
              <a:t> a bitmap </a:t>
            </a:r>
            <a:r>
              <a:rPr lang="es-ES" altLang="ko-KR" sz="1400" dirty="0" err="1">
                <a:solidFill>
                  <a:schemeClr val="tx1">
                    <a:lumMod val="75000"/>
                    <a:lumOff val="25000"/>
                  </a:schemeClr>
                </a:solidFill>
              </a:rPr>
              <a:t>into</a:t>
            </a:r>
            <a:r>
              <a:rPr lang="es-ES" altLang="ko-KR" sz="1400" dirty="0">
                <a:solidFill>
                  <a:schemeClr val="tx1">
                    <a:lumMod val="75000"/>
                    <a:lumOff val="25000"/>
                  </a:schemeClr>
                </a:solidFill>
              </a:rPr>
              <a:t> a vector </a:t>
            </a:r>
            <a:r>
              <a:rPr lang="es-ES" altLang="ko-KR" sz="1400" dirty="0" err="1">
                <a:solidFill>
                  <a:schemeClr val="tx1">
                    <a:lumMod val="75000"/>
                    <a:lumOff val="25000"/>
                  </a:schemeClr>
                </a:solidFill>
              </a:rPr>
              <a:t>graphic</a:t>
            </a:r>
            <a:r>
              <a:rPr lang="es-ES" altLang="ko-KR" sz="1400" dirty="0">
                <a:solidFill>
                  <a:schemeClr val="tx1">
                    <a:lumMod val="75000"/>
                    <a:lumOff val="25000"/>
                  </a:schemeClr>
                </a:solidFill>
              </a:rPr>
              <a:t>. </a:t>
            </a: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Learning outcomes: What will I learn?</a:t>
            </a:r>
          </a:p>
        </p:txBody>
      </p:sp>
    </p:spTree>
    <p:extLst>
      <p:ext uri="{BB962C8B-B14F-4D97-AF65-F5344CB8AC3E}">
        <p14:creationId xmlns:p14="http://schemas.microsoft.com/office/powerpoint/2010/main" val="422229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FabLab</a:t>
            </a:r>
            <a:endParaRPr lang="ko-KR" altLang="en-US" sz="2800"/>
          </a:p>
        </p:txBody>
      </p:sp>
      <p:sp>
        <p:nvSpPr>
          <p:cNvPr id="3" name="Text Placeholder 2"/>
          <p:cNvSpPr>
            <a:spLocks noGrp="1"/>
          </p:cNvSpPr>
          <p:nvPr>
            <p:ph type="body" sz="quarter" idx="11"/>
          </p:nvPr>
        </p:nvSpPr>
        <p:spPr/>
        <p:txBody>
          <a:bodyPr/>
          <a:lstStyle/>
          <a:p>
            <a:pPr lvl="0"/>
            <a:r>
              <a:rPr lang="en-US" altLang="ko-KR" sz="1800"/>
              <a:t>1</a:t>
            </a:r>
          </a:p>
        </p:txBody>
      </p:sp>
      <p:grpSp>
        <p:nvGrpSpPr>
          <p:cNvPr id="11" name="Group 10"/>
          <p:cNvGrpSpPr/>
          <p:nvPr/>
        </p:nvGrpSpPr>
        <p:grpSpPr>
          <a:xfrm>
            <a:off x="414632" y="2969690"/>
            <a:ext cx="1734772" cy="1248833"/>
            <a:chOff x="421670" y="2818111"/>
            <a:chExt cx="1734772" cy="1248833"/>
          </a:xfrm>
        </p:grpSpPr>
        <p:sp>
          <p:nvSpPr>
            <p:cNvPr id="15" name="TextBox 14"/>
            <p:cNvSpPr txBox="1"/>
            <p:nvPr/>
          </p:nvSpPr>
          <p:spPr>
            <a:xfrm>
              <a:off x="421670" y="2818111"/>
              <a:ext cx="1734772" cy="1015663"/>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Fab lab is an open platform for the public, companies, entrepreneurs, and students.</a:t>
              </a:r>
              <a:endParaRPr lang="ko-KR" altLang="en-US" sz="1200">
                <a:solidFill>
                  <a:schemeClr val="tx1">
                    <a:lumMod val="75000"/>
                    <a:lumOff val="25000"/>
                  </a:schemeClr>
                </a:solidFill>
                <a:cs typeface="Arial" pitchFamily="34" charset="0"/>
              </a:endParaRPr>
            </a:p>
          </p:txBody>
        </p:sp>
        <p:sp>
          <p:nvSpPr>
            <p:cNvPr id="17" name="Rectangle 16"/>
            <p:cNvSpPr/>
            <p:nvPr/>
          </p:nvSpPr>
          <p:spPr>
            <a:xfrm>
              <a:off x="421670" y="3886944"/>
              <a:ext cx="1734772" cy="18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19" name="Group 18"/>
          <p:cNvGrpSpPr/>
          <p:nvPr/>
        </p:nvGrpSpPr>
        <p:grpSpPr>
          <a:xfrm>
            <a:off x="1092422" y="1191164"/>
            <a:ext cx="2875705" cy="1240232"/>
            <a:chOff x="1936414" y="529451"/>
            <a:chExt cx="1734772" cy="1378917"/>
          </a:xfrm>
        </p:grpSpPr>
        <p:sp>
          <p:nvSpPr>
            <p:cNvPr id="16" name="TextBox 15"/>
            <p:cNvSpPr txBox="1"/>
            <p:nvPr/>
          </p:nvSpPr>
          <p:spPr>
            <a:xfrm>
              <a:off x="2063142" y="779131"/>
              <a:ext cx="1451064" cy="112923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We want to be doers in the digital future. We want to create new jobs, new opportunities and activate the possibilities offered by new technologies.</a:t>
              </a:r>
              <a:endParaRPr lang="ko-KR" altLang="en-US" sz="1200" dirty="0">
                <a:solidFill>
                  <a:schemeClr val="tx1">
                    <a:lumMod val="75000"/>
                    <a:lumOff val="25000"/>
                  </a:schemeClr>
                </a:solidFill>
                <a:cs typeface="Arial" pitchFamily="34" charset="0"/>
              </a:endParaRPr>
            </a:p>
          </p:txBody>
        </p:sp>
        <p:sp>
          <p:nvSpPr>
            <p:cNvPr id="18" name="Rectangle 17"/>
            <p:cNvSpPr/>
            <p:nvPr/>
          </p:nvSpPr>
          <p:spPr>
            <a:xfrm>
              <a:off x="1936414" y="529451"/>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0" name="Group 19"/>
          <p:cNvGrpSpPr/>
          <p:nvPr/>
        </p:nvGrpSpPr>
        <p:grpSpPr>
          <a:xfrm>
            <a:off x="3629316" y="2969690"/>
            <a:ext cx="1734772" cy="1248833"/>
            <a:chOff x="421670" y="2818111"/>
            <a:chExt cx="1734772" cy="1248833"/>
          </a:xfrm>
        </p:grpSpPr>
        <p:sp>
          <p:nvSpPr>
            <p:cNvPr id="21" name="TextBox 20"/>
            <p:cNvSpPr txBox="1"/>
            <p:nvPr/>
          </p:nvSpPr>
          <p:spPr>
            <a:xfrm>
              <a:off x="421670" y="2818111"/>
              <a:ext cx="1734772"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Fab Lab is a workshop with devices and tools to make almost anything.</a:t>
              </a:r>
              <a:endParaRPr lang="ko-KR" altLang="en-US" sz="1200">
                <a:solidFill>
                  <a:schemeClr val="tx1">
                    <a:lumMod val="75000"/>
                    <a:lumOff val="25000"/>
                  </a:schemeClr>
                </a:solidFill>
                <a:cs typeface="Arial" pitchFamily="34" charset="0"/>
              </a:endParaRPr>
            </a:p>
          </p:txBody>
        </p:sp>
        <p:sp>
          <p:nvSpPr>
            <p:cNvPr id="22" name="Rectangle 21"/>
            <p:cNvSpPr/>
            <p:nvPr/>
          </p:nvSpPr>
          <p:spPr>
            <a:xfrm>
              <a:off x="421670" y="3886944"/>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3" name="Group 22"/>
          <p:cNvGrpSpPr/>
          <p:nvPr/>
        </p:nvGrpSpPr>
        <p:grpSpPr>
          <a:xfrm>
            <a:off x="6732240" y="2969690"/>
            <a:ext cx="1983051" cy="1248833"/>
            <a:chOff x="173391" y="2818111"/>
            <a:chExt cx="1983051" cy="1248833"/>
          </a:xfrm>
        </p:grpSpPr>
        <p:sp>
          <p:nvSpPr>
            <p:cNvPr id="24" name="TextBox 23"/>
            <p:cNvSpPr txBox="1"/>
            <p:nvPr/>
          </p:nvSpPr>
          <p:spPr>
            <a:xfrm>
              <a:off x="173391" y="2818111"/>
              <a:ext cx="1983051" cy="1015663"/>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In FabLab include; computerized laser cutters, vinyl cutters, milling machines, 3D scanners and 3D printers</a:t>
              </a:r>
              <a:endParaRPr lang="ko-KR" altLang="en-US" sz="1200">
                <a:solidFill>
                  <a:schemeClr val="tx1">
                    <a:lumMod val="75000"/>
                    <a:lumOff val="25000"/>
                  </a:schemeClr>
                </a:solidFill>
                <a:cs typeface="Arial" pitchFamily="34" charset="0"/>
              </a:endParaRPr>
            </a:p>
          </p:txBody>
        </p:sp>
        <p:sp>
          <p:nvSpPr>
            <p:cNvPr id="25" name="Rectangle 24"/>
            <p:cNvSpPr/>
            <p:nvPr/>
          </p:nvSpPr>
          <p:spPr>
            <a:xfrm>
              <a:off x="421670" y="3886944"/>
              <a:ext cx="1734772" cy="18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7" name="Group 26"/>
          <p:cNvGrpSpPr/>
          <p:nvPr/>
        </p:nvGrpSpPr>
        <p:grpSpPr>
          <a:xfrm>
            <a:off x="5364088" y="1203598"/>
            <a:ext cx="2808312" cy="1528255"/>
            <a:chOff x="2063141" y="1065139"/>
            <a:chExt cx="1734772" cy="1993811"/>
          </a:xfrm>
        </p:grpSpPr>
        <p:sp>
          <p:nvSpPr>
            <p:cNvPr id="28" name="TextBox 27"/>
            <p:cNvSpPr txBox="1"/>
            <p:nvPr/>
          </p:nvSpPr>
          <p:spPr>
            <a:xfrm>
              <a:off x="2063141" y="1304624"/>
              <a:ext cx="1734772" cy="1754326"/>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Radical changes in society and the economy call for changes in education. Education and skills in trades, science and technology are an important basis for innovation.</a:t>
              </a:r>
              <a:endParaRPr lang="ko-KR" altLang="en-US" sz="1200">
                <a:solidFill>
                  <a:schemeClr val="tx1">
                    <a:lumMod val="75000"/>
                    <a:lumOff val="25000"/>
                  </a:schemeClr>
                </a:solidFill>
                <a:cs typeface="Arial" pitchFamily="34" charset="0"/>
              </a:endParaRPr>
            </a:p>
          </p:txBody>
        </p:sp>
        <p:sp>
          <p:nvSpPr>
            <p:cNvPr id="29" name="Rectangle 28"/>
            <p:cNvSpPr/>
            <p:nvPr/>
          </p:nvSpPr>
          <p:spPr>
            <a:xfrm>
              <a:off x="2063141" y="1065139"/>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Tree>
    <p:extLst>
      <p:ext uri="{BB962C8B-B14F-4D97-AF65-F5344CB8AC3E}">
        <p14:creationId xmlns:p14="http://schemas.microsoft.com/office/powerpoint/2010/main" val="1090366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563638"/>
            <a:ext cx="4365522" cy="25290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sz="1400" dirty="0">
                <a:solidFill>
                  <a:schemeClr val="tx1"/>
                </a:solidFill>
                <a:ea typeface="Times New Roman" panose="02020603050405020304" pitchFamily="18" charset="0"/>
              </a:rPr>
              <a:t>F</a:t>
            </a:r>
            <a:r>
              <a:rPr lang="is-IS" sz="1400" dirty="0">
                <a:solidFill>
                  <a:schemeClr val="tx1"/>
                </a:solidFill>
                <a:effectLst/>
                <a:ea typeface="Times New Roman" panose="02020603050405020304" pitchFamily="18" charset="0"/>
              </a:rPr>
              <a:t>ind a picture on the internet via a search engine like Google. Best for the start is to search for cliparts or </a:t>
            </a:r>
          </a:p>
          <a:p>
            <a:r>
              <a:rPr lang="is-IS" sz="1400" dirty="0">
                <a:solidFill>
                  <a:schemeClr val="tx1"/>
                </a:solidFill>
                <a:effectLst/>
                <a:ea typeface="Times New Roman" panose="02020603050405020304" pitchFamily="18" charset="0"/>
              </a:rPr>
              <a:t>logos in just 2 colours e.g. black and white.</a:t>
            </a:r>
          </a:p>
          <a:p>
            <a:br>
              <a:rPr lang="is-IS" sz="1400" dirty="0">
                <a:solidFill>
                  <a:schemeClr val="tx1"/>
                </a:solidFill>
                <a:effectLst/>
                <a:ea typeface="Times New Roman" panose="02020603050405020304" pitchFamily="18" charset="0"/>
              </a:rPr>
            </a:br>
            <a:r>
              <a:rPr lang="is-IS" sz="1400" dirty="0">
                <a:solidFill>
                  <a:schemeClr val="tx1"/>
                </a:solidFill>
                <a:effectLst/>
                <a:ea typeface="Times New Roman" panose="02020603050405020304" pitchFamily="18" charset="0"/>
              </a:rPr>
              <a:t>For example I searched </a:t>
            </a:r>
            <a:r>
              <a:rPr lang="is-IS" sz="1400" i="1" dirty="0">
                <a:solidFill>
                  <a:schemeClr val="tx1"/>
                </a:solidFill>
                <a:effectLst/>
                <a:ea typeface="Times New Roman" panose="02020603050405020304" pitchFamily="18" charset="0"/>
              </a:rPr>
              <a:t>for „flower clipart black white</a:t>
            </a:r>
          </a:p>
          <a:p>
            <a:endParaRPr lang="is-IS" altLang="ko-KR" sz="1400" i="1" dirty="0">
              <a:solidFill>
                <a:schemeClr val="tx1"/>
              </a:solidFill>
            </a:endParaRPr>
          </a:p>
          <a:p>
            <a:endParaRPr lang="is-IS" altLang="ko-KR" sz="1400" i="1" dirty="0">
              <a:solidFill>
                <a:schemeClr val="tx1"/>
              </a:solidFill>
            </a:endParaRPr>
          </a:p>
          <a:p>
            <a:r>
              <a:rPr lang="en-GB" altLang="ko-KR" sz="1400" dirty="0">
                <a:solidFill>
                  <a:schemeClr val="tx1">
                    <a:lumMod val="75000"/>
                    <a:lumOff val="25000"/>
                  </a:schemeClr>
                </a:solidFill>
              </a:rPr>
              <a:t>When choosing a pic, take care it is in sufficient size The bigger the more details you get when tracking the bitmap in Inkscape.</a:t>
            </a:r>
            <a:br>
              <a:rPr lang="en-GB" altLang="ko-KR" sz="1400" dirty="0">
                <a:solidFill>
                  <a:schemeClr val="tx1">
                    <a:lumMod val="75000"/>
                    <a:lumOff val="25000"/>
                  </a:schemeClr>
                </a:solidFill>
              </a:rPr>
            </a:br>
            <a:endParaRPr lang="ko-KR" altLang="en-US" sz="1400" dirty="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4" name="Picture 3">
            <a:extLst>
              <a:ext uri="{FF2B5EF4-FFF2-40B4-BE49-F238E27FC236}">
                <a16:creationId xmlns:a16="http://schemas.microsoft.com/office/drawing/2014/main" id="{BFE77D46-7817-A6B1-4BBB-C9310560541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145" y="2028367"/>
            <a:ext cx="2880360" cy="1599565"/>
          </a:xfrm>
          <a:prstGeom prst="rect">
            <a:avLst/>
          </a:prstGeom>
          <a:noFill/>
          <a:ln>
            <a:noFill/>
          </a:ln>
        </p:spPr>
      </p:pic>
    </p:spTree>
    <p:extLst>
      <p:ext uri="{BB962C8B-B14F-4D97-AF65-F5344CB8AC3E}">
        <p14:creationId xmlns:p14="http://schemas.microsoft.com/office/powerpoint/2010/main" val="2774846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is-IS" sz="1400">
              <a:solidFill>
                <a:schemeClr val="tx1"/>
              </a:solidFill>
              <a:effectLst/>
              <a:ea typeface="Times New Roman" panose="02020603050405020304" pitchFamily="18" charset="0"/>
            </a:endParaRPr>
          </a:p>
          <a:p>
            <a:pPr lvl="0"/>
            <a:r>
              <a:rPr lang="is-IS" sz="1400">
                <a:solidFill>
                  <a:schemeClr val="tx1"/>
                </a:solidFill>
                <a:effectLst/>
                <a:ea typeface="Times New Roman" panose="02020603050405020304" pitchFamily="18" charset="0"/>
              </a:rPr>
              <a:t>Open the pic with the „View Image“ button. You get it in a better resolution there.</a:t>
            </a:r>
          </a:p>
          <a:p>
            <a:pPr lvl="0"/>
            <a:endParaRPr lang="is-IS" sz="1400">
              <a:solidFill>
                <a:schemeClr val="tx1"/>
              </a:solidFill>
              <a:ea typeface="Times New Roman" panose="02020603050405020304" pitchFamily="18" charset="0"/>
            </a:endParaRPr>
          </a:p>
          <a:p>
            <a:r>
              <a:rPr lang="is-IS" sz="1400">
                <a:solidFill>
                  <a:schemeClr val="tx1"/>
                </a:solidFill>
                <a:effectLst/>
                <a:ea typeface="Times New Roman" panose="02020603050405020304" pitchFamily="18" charset="0"/>
              </a:rPr>
              <a:t>Copy the pic. Attention: if the pic is a .png file, please safe the file to your computer instead of copying it. If you just copy it, you‘ll get a black rectangle instead of the pic when pasting it to Inkscape.</a:t>
            </a:r>
            <a:br>
              <a:rPr lang="is-IS" sz="1400">
                <a:solidFill>
                  <a:schemeClr val="tx1"/>
                </a:solidFill>
                <a:effectLst/>
                <a:ea typeface="Times New Roman" panose="02020603050405020304" pitchFamily="18" charset="0"/>
              </a:rPr>
            </a:br>
            <a:br>
              <a:rPr lang="is-IS" sz="1400">
                <a:solidFill>
                  <a:schemeClr val="tx1"/>
                </a:solidFill>
                <a:effectLst/>
                <a:ea typeface="Times New Roman" panose="02020603050405020304" pitchFamily="18" charset="0"/>
              </a:rPr>
            </a:br>
            <a:endParaRPr lang="is-IS" sz="1400">
              <a:solidFill>
                <a:schemeClr val="tx1"/>
              </a:solidFill>
              <a:effectLst/>
              <a:ea typeface="Times New Roman" panose="02020603050405020304" pitchFamily="18" charset="0"/>
            </a:endParaRPr>
          </a:p>
          <a:p>
            <a:pPr lvl="0"/>
            <a:br>
              <a:rPr lang="is-IS" sz="1400">
                <a:solidFill>
                  <a:schemeClr val="tx1"/>
                </a:solidFill>
                <a:effectLst/>
                <a:ea typeface="Times New Roman" panose="02020603050405020304" pitchFamily="18" charset="0"/>
              </a:rPr>
            </a:br>
            <a:endParaRPr lang="en-IS" sz="1400">
              <a:solidFill>
                <a:schemeClr val="tx1"/>
              </a:solidFill>
              <a:effectLst/>
              <a:ea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Picture 2">
            <a:extLst>
              <a:ext uri="{FF2B5EF4-FFF2-40B4-BE49-F238E27FC236}">
                <a16:creationId xmlns:a16="http://schemas.microsoft.com/office/drawing/2014/main" id="{88090A95-38AC-4E95-A733-DB1E7D37DA0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38" y="2032151"/>
            <a:ext cx="3024505" cy="2066925"/>
          </a:xfrm>
          <a:prstGeom prst="rect">
            <a:avLst/>
          </a:prstGeom>
          <a:noFill/>
          <a:ln>
            <a:noFill/>
          </a:ln>
        </p:spPr>
      </p:pic>
    </p:spTree>
    <p:extLst>
      <p:ext uri="{BB962C8B-B14F-4D97-AF65-F5344CB8AC3E}">
        <p14:creationId xmlns:p14="http://schemas.microsoft.com/office/powerpoint/2010/main" val="4089223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hangingPunct="0"/>
            <a:r>
              <a:rPr lang="is-IS" sz="1400" dirty="0">
                <a:solidFill>
                  <a:schemeClr val="tx1"/>
                </a:solidFill>
                <a:effectLst/>
                <a:ea typeface="Times New Roman" panose="02020603050405020304" pitchFamily="18" charset="0"/>
              </a:rPr>
              <a:t>Open Inkscape and paste the pic.It doesn‘t matter if the pic fits on the page displayed in Inkscape or not. No need to change </a:t>
            </a:r>
            <a:r>
              <a:rPr lang="is-IS" sz="1400">
                <a:solidFill>
                  <a:schemeClr val="tx1"/>
                </a:solidFill>
                <a:effectLst/>
                <a:ea typeface="Times New Roman" panose="02020603050405020304" pitchFamily="18" charset="0"/>
              </a:rPr>
              <a:t>the page layout</a:t>
            </a:r>
            <a:r>
              <a:rPr lang="is-IS" sz="1400" dirty="0">
                <a:solidFill>
                  <a:schemeClr val="tx1"/>
                </a:solidFill>
                <a:effectLst/>
                <a:ea typeface="Times New Roman" panose="02020603050405020304" pitchFamily="18" charset="0"/>
              </a:rPr>
              <a:t>.</a:t>
            </a:r>
            <a:br>
              <a:rPr lang="is-IS" sz="1400" dirty="0">
                <a:solidFill>
                  <a:schemeClr val="tx1"/>
                </a:solidFill>
                <a:effectLst/>
                <a:ea typeface="Times New Roman" panose="02020603050405020304" pitchFamily="18" charset="0"/>
              </a:rPr>
            </a:br>
            <a:endParaRPr lang="ko-KR" altLang="en-US" sz="1400"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Picture 2">
            <a:extLst>
              <a:ext uri="{FF2B5EF4-FFF2-40B4-BE49-F238E27FC236}">
                <a16:creationId xmlns:a16="http://schemas.microsoft.com/office/drawing/2014/main" id="{F8DAD4D9-94C2-7A65-4C52-DA7E97E508B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1687651"/>
            <a:ext cx="1905201" cy="2295334"/>
          </a:xfrm>
          <a:prstGeom prst="rect">
            <a:avLst/>
          </a:prstGeom>
          <a:noFill/>
          <a:ln>
            <a:noFill/>
          </a:ln>
        </p:spPr>
      </p:pic>
    </p:spTree>
    <p:extLst>
      <p:ext uri="{BB962C8B-B14F-4D97-AF65-F5344CB8AC3E}">
        <p14:creationId xmlns:p14="http://schemas.microsoft.com/office/powerpoint/2010/main" val="3205789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hangingPunct="0"/>
            <a:r>
              <a:rPr lang="is-IS" sz="1400" dirty="0">
                <a:solidFill>
                  <a:schemeClr val="tx1"/>
                </a:solidFill>
                <a:effectLst/>
                <a:ea typeface="Times New Roman" panose="02020603050405020304" pitchFamily="18" charset="0"/>
              </a:rPr>
              <a:t>Make sure your pic has the frame like shown above. This means the pic is „active“ and we can work with it. If you want to change size by pulling the handles, take care to close the lock shown on the pic below.</a:t>
            </a:r>
          </a:p>
          <a:p>
            <a:pPr algn="l" latinLnBrk="0" hangingPunct="0"/>
            <a:endParaRPr lang="is-IS" sz="1400" dirty="0">
              <a:solidFill>
                <a:schemeClr val="tx1"/>
              </a:solidFill>
              <a:ea typeface="Times New Roman" panose="02020603050405020304" pitchFamily="18" charset="0"/>
            </a:endParaRPr>
          </a:p>
          <a:p>
            <a:pPr latinLnBrk="0" hangingPunct="0"/>
            <a:r>
              <a:rPr lang="is-IS" sz="1400" dirty="0">
                <a:solidFill>
                  <a:schemeClr val="tx1"/>
                </a:solidFill>
                <a:effectLst/>
                <a:ea typeface="Times New Roman" panose="02020603050405020304" pitchFamily="18" charset="0"/>
              </a:rPr>
              <a:t>When this is locked, both height and width change at the same time, keeping the pic at the right aspect ratio.</a:t>
            </a:r>
            <a:br>
              <a:rPr lang="is-IS" sz="1400" dirty="0">
                <a:solidFill>
                  <a:schemeClr val="tx1"/>
                </a:solidFill>
                <a:effectLst/>
                <a:ea typeface="Times New Roman" panose="02020603050405020304" pitchFamily="18" charset="0"/>
              </a:rPr>
            </a:br>
            <a:br>
              <a:rPr lang="is-IS" sz="1400" dirty="0">
                <a:solidFill>
                  <a:schemeClr val="tx1"/>
                </a:solidFill>
                <a:effectLst/>
                <a:ea typeface="Times New Roman" panose="02020603050405020304" pitchFamily="18" charset="0"/>
              </a:rPr>
            </a:br>
            <a:endParaRPr lang="ko-KR" altLang="en-US" sz="1400"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Picture 2">
            <a:extLst>
              <a:ext uri="{FF2B5EF4-FFF2-40B4-BE49-F238E27FC236}">
                <a16:creationId xmlns:a16="http://schemas.microsoft.com/office/drawing/2014/main" id="{DFB287DE-C53E-B97B-2E35-5ECFEE2EFFE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355726"/>
            <a:ext cx="3559970" cy="716086"/>
          </a:xfrm>
          <a:prstGeom prst="rect">
            <a:avLst/>
          </a:prstGeom>
          <a:noFill/>
          <a:ln>
            <a:noFill/>
          </a:ln>
        </p:spPr>
      </p:pic>
      <p:sp>
        <p:nvSpPr>
          <p:cNvPr id="4" name="Flowchart: Connector 6">
            <a:extLst>
              <a:ext uri="{FF2B5EF4-FFF2-40B4-BE49-F238E27FC236}">
                <a16:creationId xmlns:a16="http://schemas.microsoft.com/office/drawing/2014/main" id="{208B58CC-540B-09B1-0DC2-0DFE357B9721}"/>
              </a:ext>
            </a:extLst>
          </p:cNvPr>
          <p:cNvSpPr/>
          <p:nvPr/>
        </p:nvSpPr>
        <p:spPr>
          <a:xfrm>
            <a:off x="1835696" y="2319337"/>
            <a:ext cx="495300" cy="50482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38046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hangingPunct="0"/>
            <a:r>
              <a:rPr lang="is-IS" sz="1400" dirty="0">
                <a:solidFill>
                  <a:schemeClr val="tx1"/>
                </a:solidFill>
                <a:effectLst/>
                <a:ea typeface="Times New Roman" panose="02020603050405020304" pitchFamily="18" charset="0"/>
              </a:rPr>
              <a:t>If you‘d like to zoom in or out, use the zoom at the very right lower corner.</a:t>
            </a:r>
            <a:endParaRPr lang="ko-KR" altLang="en-US" sz="1400"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Picture 2">
            <a:extLst>
              <a:ext uri="{FF2B5EF4-FFF2-40B4-BE49-F238E27FC236}">
                <a16:creationId xmlns:a16="http://schemas.microsoft.com/office/drawing/2014/main" id="{477D3B78-64FE-EE51-3E1D-96B7EAB679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7624" y="2571750"/>
            <a:ext cx="1647825" cy="800100"/>
          </a:xfrm>
          <a:prstGeom prst="rect">
            <a:avLst/>
          </a:prstGeom>
          <a:noFill/>
          <a:ln>
            <a:noFill/>
          </a:ln>
        </p:spPr>
      </p:pic>
    </p:spTree>
    <p:extLst>
      <p:ext uri="{BB962C8B-B14F-4D97-AF65-F5344CB8AC3E}">
        <p14:creationId xmlns:p14="http://schemas.microsoft.com/office/powerpoint/2010/main" val="832962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6084167" y="1884403"/>
            <a:ext cx="2434789"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latinLnBrk="0" hangingPunct="0"/>
            <a:r>
              <a:rPr lang="is-IS" sz="1400" dirty="0">
                <a:solidFill>
                  <a:schemeClr val="tx1"/>
                </a:solidFill>
                <a:effectLst/>
                <a:ea typeface="Times New Roman" panose="02020603050405020304" pitchFamily="18" charset="0"/>
              </a:rPr>
              <a:t>Next (after making sure your pic is active) you open the pull down menue „Path“ and click on „Trace Bitmap“.</a:t>
            </a:r>
            <a:br>
              <a:rPr lang="is-IS" sz="1400" dirty="0">
                <a:solidFill>
                  <a:schemeClr val="tx1"/>
                </a:solidFill>
                <a:effectLst/>
                <a:ea typeface="Times New Roman" panose="02020603050405020304" pitchFamily="18" charset="0"/>
              </a:rPr>
            </a:br>
            <a:r>
              <a:rPr lang="is-IS" sz="1400" dirty="0">
                <a:solidFill>
                  <a:schemeClr val="tx1"/>
                </a:solidFill>
                <a:effectLst/>
                <a:ea typeface="Times New Roman" panose="02020603050405020304" pitchFamily="18" charset="0"/>
              </a:rPr>
              <a:t> </a:t>
            </a:r>
            <a:endParaRPr lang="ko-KR" altLang="en-US" sz="1400"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Picture 2">
            <a:extLst>
              <a:ext uri="{FF2B5EF4-FFF2-40B4-BE49-F238E27FC236}">
                <a16:creationId xmlns:a16="http://schemas.microsoft.com/office/drawing/2014/main" id="{E6BB1252-276B-9D60-ADA3-6586C90525B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4699" y="1814290"/>
            <a:ext cx="4824536" cy="1395761"/>
          </a:xfrm>
          <a:prstGeom prst="rect">
            <a:avLst/>
          </a:prstGeom>
          <a:noFill/>
          <a:ln>
            <a:noFill/>
          </a:ln>
        </p:spPr>
      </p:pic>
      <p:sp>
        <p:nvSpPr>
          <p:cNvPr id="4" name="Arrow: Left 10">
            <a:extLst>
              <a:ext uri="{FF2B5EF4-FFF2-40B4-BE49-F238E27FC236}">
                <a16:creationId xmlns:a16="http://schemas.microsoft.com/office/drawing/2014/main" id="{95B7FA89-CDC1-BE2E-0FC2-F650211D4ACF}"/>
              </a:ext>
            </a:extLst>
          </p:cNvPr>
          <p:cNvSpPr/>
          <p:nvPr/>
        </p:nvSpPr>
        <p:spPr>
          <a:xfrm>
            <a:off x="5160635" y="2715766"/>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10314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3923928" y="1170912"/>
            <a:ext cx="4824535" cy="341706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a:solidFill>
                  <a:schemeClr val="tx1">
                    <a:lumMod val="75000"/>
                    <a:lumOff val="25000"/>
                  </a:schemeClr>
                </a:solidFill>
              </a:rPr>
              <a:t>A new window opens. Tick off the box at „Live Preview“ so you can see the changes in your pic when you change the value in „Threshold“.</a:t>
            </a:r>
            <a:br>
              <a:rPr lang="en-GB" altLang="ko-KR" sz="1400">
                <a:solidFill>
                  <a:schemeClr val="tx1">
                    <a:lumMod val="75000"/>
                    <a:lumOff val="25000"/>
                  </a:schemeClr>
                </a:solidFill>
              </a:rPr>
            </a:br>
            <a:r>
              <a:rPr lang="en-GB" altLang="ko-KR" sz="1400">
                <a:solidFill>
                  <a:schemeClr val="tx1">
                    <a:lumMod val="75000"/>
                    <a:lumOff val="25000"/>
                  </a:schemeClr>
                </a:solidFill>
              </a:rPr>
              <a:t>With clear pics like our example it is best to use „Brightness </a:t>
            </a:r>
            <a:r>
              <a:rPr lang="en-GB" altLang="ko-KR" sz="1400" err="1">
                <a:solidFill>
                  <a:schemeClr val="tx1">
                    <a:lumMod val="75000"/>
                    <a:lumOff val="25000"/>
                  </a:schemeClr>
                </a:solidFill>
              </a:rPr>
              <a:t>cutoff</a:t>
            </a:r>
            <a:r>
              <a:rPr lang="en-GB" altLang="ko-KR" sz="1400">
                <a:solidFill>
                  <a:schemeClr val="tx1">
                    <a:lumMod val="75000"/>
                    <a:lumOff val="25000"/>
                  </a:schemeClr>
                </a:solidFill>
              </a:rPr>
              <a:t>“ to change it into a vector graphic. </a:t>
            </a:r>
            <a:br>
              <a:rPr lang="en-GB" altLang="ko-KR" sz="1400">
                <a:solidFill>
                  <a:schemeClr val="tx1">
                    <a:lumMod val="75000"/>
                    <a:lumOff val="25000"/>
                  </a:schemeClr>
                </a:solidFill>
              </a:rPr>
            </a:br>
            <a:r>
              <a:rPr lang="en-GB" altLang="ko-KR" sz="1400">
                <a:solidFill>
                  <a:schemeClr val="tx1">
                    <a:lumMod val="75000"/>
                    <a:lumOff val="25000"/>
                  </a:schemeClr>
                </a:solidFill>
              </a:rPr>
              <a:t>The standard value at „Threshold“ is 0,450. If you increase the number, the pic gets darker, taking in more details. If you decrease it, there will be less details, but less interruption if you take a more complicated pic in different colour. </a:t>
            </a:r>
            <a:br>
              <a:rPr lang="en-GB" altLang="ko-KR" sz="1400">
                <a:solidFill>
                  <a:schemeClr val="tx1">
                    <a:lumMod val="75000"/>
                    <a:lumOff val="25000"/>
                  </a:schemeClr>
                </a:solidFill>
              </a:rPr>
            </a:br>
            <a:r>
              <a:rPr lang="en-GB" altLang="ko-KR" sz="1400">
                <a:solidFill>
                  <a:schemeClr val="tx1">
                    <a:lumMod val="75000"/>
                    <a:lumOff val="25000"/>
                  </a:schemeClr>
                </a:solidFill>
              </a:rPr>
              <a:t>Best try out a few different settings and decide then, which fits best for you at that very moment. </a:t>
            </a:r>
            <a:br>
              <a:rPr lang="en-GB" altLang="ko-KR" sz="1400">
                <a:solidFill>
                  <a:schemeClr val="tx1">
                    <a:lumMod val="75000"/>
                    <a:lumOff val="25000"/>
                  </a:schemeClr>
                </a:solidFill>
              </a:rPr>
            </a:br>
            <a:r>
              <a:rPr lang="en-GB" altLang="ko-KR" sz="1400">
                <a:solidFill>
                  <a:schemeClr val="tx1">
                    <a:lumMod val="75000"/>
                    <a:lumOff val="25000"/>
                  </a:schemeClr>
                </a:solidFill>
              </a:rPr>
              <a:t>When you are happy with the preview, hit the OK button.</a:t>
            </a:r>
            <a:br>
              <a:rPr lang="en-GB" altLang="ko-KR" sz="1400">
                <a:solidFill>
                  <a:schemeClr val="tx1">
                    <a:lumMod val="75000"/>
                    <a:lumOff val="25000"/>
                  </a:schemeClr>
                </a:solidFill>
              </a:rPr>
            </a:b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4" name="Picture 3">
            <a:extLst>
              <a:ext uri="{FF2B5EF4-FFF2-40B4-BE49-F238E27FC236}">
                <a16:creationId xmlns:a16="http://schemas.microsoft.com/office/drawing/2014/main" id="{4041B69B-C184-37E2-67C0-604B4255819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677554"/>
            <a:ext cx="3396773" cy="2403777"/>
          </a:xfrm>
          <a:prstGeom prst="rect">
            <a:avLst/>
          </a:prstGeom>
          <a:noFill/>
          <a:ln>
            <a:noFill/>
          </a:ln>
        </p:spPr>
      </p:pic>
    </p:spTree>
    <p:extLst>
      <p:ext uri="{BB962C8B-B14F-4D97-AF65-F5344CB8AC3E}">
        <p14:creationId xmlns:p14="http://schemas.microsoft.com/office/powerpoint/2010/main" val="3141086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364087" y="1884403"/>
            <a:ext cx="3154869"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a:solidFill>
                  <a:schemeClr val="tx1">
                    <a:lumMod val="75000"/>
                    <a:lumOff val="25000"/>
                  </a:schemeClr>
                </a:solidFill>
              </a:rPr>
              <a:t>Now your vector graphic is above your original pic and you have to move it to the side to see the results.</a:t>
            </a:r>
            <a:br>
              <a:rPr lang="en-GB" altLang="ko-KR" sz="1400">
                <a:solidFill>
                  <a:schemeClr val="tx1">
                    <a:lumMod val="75000"/>
                    <a:lumOff val="25000"/>
                  </a:schemeClr>
                </a:solidFill>
              </a:rPr>
            </a:br>
            <a:r>
              <a:rPr lang="en-GB" altLang="ko-KR" sz="1400">
                <a:solidFill>
                  <a:schemeClr val="tx1">
                    <a:lumMod val="75000"/>
                    <a:lumOff val="25000"/>
                  </a:schemeClr>
                </a:solidFill>
              </a:rPr>
              <a:t>You should have gotten a pic with clearer outlines, no pixels.</a:t>
            </a:r>
            <a:br>
              <a:rPr lang="en-GB" altLang="ko-KR" sz="1400">
                <a:solidFill>
                  <a:schemeClr val="tx1">
                    <a:lumMod val="75000"/>
                    <a:lumOff val="25000"/>
                  </a:schemeClr>
                </a:solidFill>
              </a:rPr>
            </a:b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4" name="Picture 3">
            <a:extLst>
              <a:ext uri="{FF2B5EF4-FFF2-40B4-BE49-F238E27FC236}">
                <a16:creationId xmlns:a16="http://schemas.microsoft.com/office/drawing/2014/main" id="{4BF085B7-FED3-CA2A-417A-7D7841E4F76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2056035"/>
            <a:ext cx="3560445" cy="1864995"/>
          </a:xfrm>
          <a:prstGeom prst="rect">
            <a:avLst/>
          </a:prstGeom>
          <a:noFill/>
          <a:ln>
            <a:noFill/>
          </a:ln>
        </p:spPr>
      </p:pic>
    </p:spTree>
    <p:extLst>
      <p:ext uri="{BB962C8B-B14F-4D97-AF65-F5344CB8AC3E}">
        <p14:creationId xmlns:p14="http://schemas.microsoft.com/office/powerpoint/2010/main" val="1484335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932039" y="1884403"/>
            <a:ext cx="358691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a:solidFill>
                  <a:schemeClr val="tx1">
                    <a:lumMod val="75000"/>
                    <a:lumOff val="25000"/>
                  </a:schemeClr>
                </a:solidFill>
              </a:rPr>
              <a:t>If you are content with the results, delete the original pic. In case you are not sure which is the vector graphic and which the original hit the button „Edit paths by nodes“ and click on the pic. If it‘s the vector, you‘ll get a lot of little nodes(boxes) on it.</a:t>
            </a:r>
            <a:br>
              <a:rPr lang="en-GB" altLang="ko-KR" sz="1400">
                <a:solidFill>
                  <a:schemeClr val="tx1">
                    <a:lumMod val="75000"/>
                    <a:lumOff val="25000"/>
                  </a:schemeClr>
                </a:solidFill>
              </a:rPr>
            </a:b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4" name="Picture 3">
            <a:extLst>
              <a:ext uri="{FF2B5EF4-FFF2-40B4-BE49-F238E27FC236}">
                <a16:creationId xmlns:a16="http://schemas.microsoft.com/office/drawing/2014/main" id="{3747B340-5D25-B2F5-B076-4EA8AB5F1E5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1717580"/>
            <a:ext cx="3209925" cy="2541905"/>
          </a:xfrm>
          <a:prstGeom prst="rect">
            <a:avLst/>
          </a:prstGeom>
          <a:noFill/>
          <a:ln>
            <a:noFill/>
          </a:ln>
        </p:spPr>
      </p:pic>
    </p:spTree>
    <p:extLst>
      <p:ext uri="{BB962C8B-B14F-4D97-AF65-F5344CB8AC3E}">
        <p14:creationId xmlns:p14="http://schemas.microsoft.com/office/powerpoint/2010/main" val="770043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a:solidFill>
                  <a:schemeClr val="tx1">
                    <a:lumMod val="75000"/>
                    <a:lumOff val="25000"/>
                  </a:schemeClr>
                </a:solidFill>
              </a:rPr>
              <a:t>If you want, you can delete nodes in order to get a smoother pic. To do so, click on the node you‘d like to delete and hit the delete button on you keyboard.</a:t>
            </a:r>
            <a:br>
              <a:rPr lang="en-GB" altLang="ko-KR" sz="1400">
                <a:solidFill>
                  <a:schemeClr val="tx1">
                    <a:lumMod val="75000"/>
                    <a:lumOff val="25000"/>
                  </a:schemeClr>
                </a:solidFill>
              </a:rPr>
            </a:br>
            <a:r>
              <a:rPr lang="en-GB" altLang="ko-KR" sz="1400">
                <a:solidFill>
                  <a:schemeClr val="tx1">
                    <a:lumMod val="75000"/>
                    <a:lumOff val="25000"/>
                  </a:schemeClr>
                </a:solidFill>
              </a:rPr>
              <a:t>The blue/yellow node on the pic is active. You can delete it or move it around.</a:t>
            </a: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4" name="Picture 3">
            <a:extLst>
              <a:ext uri="{FF2B5EF4-FFF2-40B4-BE49-F238E27FC236}">
                <a16:creationId xmlns:a16="http://schemas.microsoft.com/office/drawing/2014/main" id="{8E524D66-FEAA-33BB-3439-DCF0CDF64EA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99592" y="2468763"/>
            <a:ext cx="2088232" cy="1063100"/>
          </a:xfrm>
          <a:prstGeom prst="rect">
            <a:avLst/>
          </a:prstGeom>
          <a:noFill/>
          <a:ln>
            <a:noFill/>
          </a:ln>
        </p:spPr>
      </p:pic>
    </p:spTree>
    <p:extLst>
      <p:ext uri="{BB962C8B-B14F-4D97-AF65-F5344CB8AC3E}">
        <p14:creationId xmlns:p14="http://schemas.microsoft.com/office/powerpoint/2010/main" val="3373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FabLab</a:t>
            </a:r>
            <a:endParaRPr lang="es-ES" sz="280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r>
              <a:rPr lang="es-ES" sz="1800"/>
              <a:t>1</a:t>
            </a:r>
          </a:p>
        </p:txBody>
      </p:sp>
      <p:sp>
        <p:nvSpPr>
          <p:cNvPr id="4" name="TextBox 15">
            <a:extLst>
              <a:ext uri="{FF2B5EF4-FFF2-40B4-BE49-F238E27FC236}">
                <a16:creationId xmlns:a16="http://schemas.microsoft.com/office/drawing/2014/main" id="{A4EC8DF6-3118-6A03-CDDF-70A85F135774}"/>
              </a:ext>
            </a:extLst>
          </p:cNvPr>
          <p:cNvSpPr txBox="1"/>
          <p:nvPr/>
        </p:nvSpPr>
        <p:spPr>
          <a:xfrm>
            <a:off x="683568" y="1247816"/>
            <a:ext cx="3816424" cy="2123658"/>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What equipment is in Fab Lab workshops?</a:t>
            </a:r>
          </a:p>
          <a:p>
            <a:pPr algn="just"/>
            <a:endParaRPr lang="en-US" altLang="ko-KR" sz="1200" dirty="0">
              <a:solidFill>
                <a:schemeClr val="tx1">
                  <a:lumMod val="75000"/>
                  <a:lumOff val="25000"/>
                </a:schemeClr>
              </a:solidFill>
              <a:cs typeface="Arial" pitchFamily="34" charset="0"/>
            </a:endParaRPr>
          </a:p>
          <a:p>
            <a:pPr algn="just"/>
            <a:r>
              <a:rPr lang="en-US" altLang="ko-KR" sz="1200" dirty="0">
                <a:solidFill>
                  <a:schemeClr val="tx1">
                    <a:lumMod val="75000"/>
                    <a:lumOff val="25000"/>
                  </a:schemeClr>
                </a:solidFill>
                <a:cs typeface="Arial" pitchFamily="34" charset="0"/>
              </a:rPr>
              <a:t>All Fab Lab workshops are equipped with various types of equipment to generate all kinds of ideas.</a:t>
            </a:r>
          </a:p>
          <a:p>
            <a:pPr algn="just"/>
            <a:endParaRPr lang="en-US" altLang="ko-KR" sz="1200" dirty="0">
              <a:solidFill>
                <a:schemeClr val="tx1">
                  <a:lumMod val="75000"/>
                  <a:lumOff val="25000"/>
                </a:schemeClr>
              </a:solidFill>
              <a:cs typeface="Arial" pitchFamily="34" charset="0"/>
            </a:endParaRPr>
          </a:p>
          <a:p>
            <a:pPr algn="just"/>
            <a:r>
              <a:rPr lang="en-US" altLang="ko-KR" sz="1200" dirty="0">
                <a:solidFill>
                  <a:schemeClr val="tx1">
                    <a:lumMod val="75000"/>
                    <a:lumOff val="25000"/>
                  </a:schemeClr>
                </a:solidFill>
                <a:cs typeface="Arial" pitchFamily="34" charset="0"/>
              </a:rPr>
              <a:t>All workshops have laser cutters, large milling machines, fine milling machines, 3D printers, electronics workshops, have 3D scanning facilities, remote conferencing equipment and 2D and 3D design equipment along with programming equipment.</a:t>
            </a:r>
          </a:p>
          <a:p>
            <a:pPr algn="just"/>
            <a:endParaRPr lang="en-US" altLang="ko-KR" sz="1200" dirty="0">
              <a:solidFill>
                <a:schemeClr val="tx1">
                  <a:lumMod val="75000"/>
                  <a:lumOff val="25000"/>
                </a:schemeClr>
              </a:solidFill>
              <a:cs typeface="Arial" pitchFamily="34" charset="0"/>
            </a:endParaRPr>
          </a:p>
        </p:txBody>
      </p:sp>
      <p:pic>
        <p:nvPicPr>
          <p:cNvPr id="6" name="Picture 5" descr="Text&#10;&#10;Description automatically generated with low confidence">
            <a:extLst>
              <a:ext uri="{FF2B5EF4-FFF2-40B4-BE49-F238E27FC236}">
                <a16:creationId xmlns:a16="http://schemas.microsoft.com/office/drawing/2014/main" id="{3B043406-A565-55D1-9B05-AA144BA026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6016" y="987574"/>
            <a:ext cx="4161830" cy="2952328"/>
          </a:xfrm>
          <a:prstGeom prst="rect">
            <a:avLst/>
          </a:prstGeom>
        </p:spPr>
      </p:pic>
    </p:spTree>
    <p:extLst>
      <p:ext uri="{BB962C8B-B14F-4D97-AF65-F5344CB8AC3E}">
        <p14:creationId xmlns:p14="http://schemas.microsoft.com/office/powerpoint/2010/main" val="256465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932039" y="1884403"/>
            <a:ext cx="358691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a:solidFill>
                  <a:schemeClr val="tx1">
                    <a:lumMod val="75000"/>
                    <a:lumOff val="25000"/>
                  </a:schemeClr>
                </a:solidFill>
              </a:rPr>
              <a:t>When the pic is the way you want it, you have to take the </a:t>
            </a:r>
            <a:r>
              <a:rPr lang="en-GB" altLang="ko-KR" sz="1400" err="1">
                <a:solidFill>
                  <a:schemeClr val="tx1">
                    <a:lumMod val="75000"/>
                    <a:lumOff val="25000"/>
                  </a:schemeClr>
                </a:solidFill>
              </a:rPr>
              <a:t>fillcolour</a:t>
            </a:r>
            <a:r>
              <a:rPr lang="en-GB" altLang="ko-KR" sz="1400">
                <a:solidFill>
                  <a:schemeClr val="tx1">
                    <a:lumMod val="75000"/>
                    <a:lumOff val="25000"/>
                  </a:schemeClr>
                </a:solidFill>
              </a:rPr>
              <a:t> and set the </a:t>
            </a:r>
            <a:r>
              <a:rPr lang="en-GB" altLang="ko-KR" sz="1400" err="1">
                <a:solidFill>
                  <a:schemeClr val="tx1">
                    <a:lumMod val="75000"/>
                    <a:lumOff val="25000"/>
                  </a:schemeClr>
                </a:solidFill>
              </a:rPr>
              <a:t>strokecolour</a:t>
            </a:r>
            <a:r>
              <a:rPr lang="en-GB" altLang="ko-KR" sz="1400">
                <a:solidFill>
                  <a:schemeClr val="tx1">
                    <a:lumMod val="75000"/>
                    <a:lumOff val="25000"/>
                  </a:schemeClr>
                </a:solidFill>
              </a:rPr>
              <a:t> instead to see which lines you </a:t>
            </a:r>
            <a:r>
              <a:rPr lang="en-GB" altLang="ko-KR" sz="1400" err="1">
                <a:solidFill>
                  <a:schemeClr val="tx1">
                    <a:lumMod val="75000"/>
                    <a:lumOff val="25000"/>
                  </a:schemeClr>
                </a:solidFill>
              </a:rPr>
              <a:t>vinylcutter</a:t>
            </a:r>
            <a:r>
              <a:rPr lang="en-GB" altLang="ko-KR" sz="1400">
                <a:solidFill>
                  <a:schemeClr val="tx1">
                    <a:lumMod val="75000"/>
                    <a:lumOff val="25000"/>
                  </a:schemeClr>
                </a:solidFill>
              </a:rPr>
              <a:t> would cut later on.</a:t>
            </a:r>
            <a:br>
              <a:rPr lang="en-GB" altLang="ko-KR" sz="1400">
                <a:solidFill>
                  <a:schemeClr val="tx1">
                    <a:lumMod val="75000"/>
                    <a:lumOff val="25000"/>
                  </a:schemeClr>
                </a:solidFill>
              </a:rPr>
            </a:br>
            <a:r>
              <a:rPr lang="en-GB" altLang="ko-KR" sz="1400">
                <a:solidFill>
                  <a:schemeClr val="tx1">
                    <a:lumMod val="75000"/>
                    <a:lumOff val="25000"/>
                  </a:schemeClr>
                </a:solidFill>
              </a:rPr>
              <a:t>To get to the „Fill and Stroke“ menu, choose „Object“ in the taskbar.</a:t>
            </a:r>
            <a:br>
              <a:rPr lang="en-GB" altLang="ko-KR" sz="1400">
                <a:solidFill>
                  <a:schemeClr val="tx1">
                    <a:lumMod val="75000"/>
                    <a:lumOff val="25000"/>
                  </a:schemeClr>
                </a:solidFill>
              </a:rPr>
            </a:b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Picture 2">
            <a:extLst>
              <a:ext uri="{FF2B5EF4-FFF2-40B4-BE49-F238E27FC236}">
                <a16:creationId xmlns:a16="http://schemas.microsoft.com/office/drawing/2014/main" id="{36B4F317-255E-517F-C571-8C5AD3FE230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5278" y="2211710"/>
            <a:ext cx="3924300" cy="1177925"/>
          </a:xfrm>
          <a:prstGeom prst="rect">
            <a:avLst/>
          </a:prstGeom>
          <a:noFill/>
          <a:ln>
            <a:noFill/>
          </a:ln>
        </p:spPr>
      </p:pic>
      <p:sp>
        <p:nvSpPr>
          <p:cNvPr id="5" name="Arrow: Left 16">
            <a:extLst>
              <a:ext uri="{FF2B5EF4-FFF2-40B4-BE49-F238E27FC236}">
                <a16:creationId xmlns:a16="http://schemas.microsoft.com/office/drawing/2014/main" id="{F1526403-02E5-035E-F73E-6BB223AF67AF}"/>
              </a:ext>
            </a:extLst>
          </p:cNvPr>
          <p:cNvSpPr/>
          <p:nvPr/>
        </p:nvSpPr>
        <p:spPr>
          <a:xfrm>
            <a:off x="4403609" y="2992355"/>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092422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571999" y="1884403"/>
            <a:ext cx="394695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tLang="ko-KR" sz="1400">
              <a:solidFill>
                <a:schemeClr val="tx1">
                  <a:lumMod val="75000"/>
                  <a:lumOff val="25000"/>
                </a:schemeClr>
              </a:solidFill>
            </a:endParaRPr>
          </a:p>
          <a:p>
            <a:r>
              <a:rPr lang="en-GB" altLang="ko-KR" sz="1400">
                <a:solidFill>
                  <a:schemeClr val="tx1">
                    <a:lumMod val="75000"/>
                    <a:lumOff val="25000"/>
                  </a:schemeClr>
                </a:solidFill>
              </a:rPr>
              <a:t>A new window opens with 3 charts on it. The first one is „Fill“, then „Stroke paint“ and the last one „Stroke style“. We are going to use the first two.</a:t>
            </a:r>
            <a:br>
              <a:rPr lang="en-GB" altLang="ko-KR" sz="1400">
                <a:solidFill>
                  <a:schemeClr val="tx1">
                    <a:lumMod val="75000"/>
                    <a:lumOff val="25000"/>
                  </a:schemeClr>
                </a:solidFill>
              </a:rPr>
            </a:br>
            <a:r>
              <a:rPr lang="en-GB" altLang="ko-KR" sz="1400">
                <a:solidFill>
                  <a:schemeClr val="tx1">
                    <a:lumMod val="75000"/>
                    <a:lumOff val="25000"/>
                  </a:schemeClr>
                </a:solidFill>
              </a:rPr>
              <a:t>In „Fill“ you choose the X, which means, „no fill“. Your pic seems to disappear. Then you change to the next flip „Stroke paint“ and choose the completely filled box. Now the outlines of your pic should appear again.</a:t>
            </a:r>
            <a:br>
              <a:rPr lang="en-GB" altLang="ko-KR" sz="1400">
                <a:solidFill>
                  <a:schemeClr val="tx1">
                    <a:lumMod val="75000"/>
                    <a:lumOff val="25000"/>
                  </a:schemeClr>
                </a:solidFill>
              </a:rPr>
            </a:b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Picture 2">
            <a:extLst>
              <a:ext uri="{FF2B5EF4-FFF2-40B4-BE49-F238E27FC236}">
                <a16:creationId xmlns:a16="http://schemas.microsoft.com/office/drawing/2014/main" id="{F50E9020-36E9-3616-D7B4-658181C06C7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7624" y="1856172"/>
            <a:ext cx="2476500" cy="923925"/>
          </a:xfrm>
          <a:prstGeom prst="rect">
            <a:avLst/>
          </a:prstGeom>
          <a:noFill/>
          <a:ln>
            <a:noFill/>
          </a:ln>
        </p:spPr>
      </p:pic>
      <p:sp>
        <p:nvSpPr>
          <p:cNvPr id="5" name="Arrow: Left 19">
            <a:extLst>
              <a:ext uri="{FF2B5EF4-FFF2-40B4-BE49-F238E27FC236}">
                <a16:creationId xmlns:a16="http://schemas.microsoft.com/office/drawing/2014/main" id="{2D9358C8-6833-ABD3-9863-FE5C6E541DDB}"/>
              </a:ext>
            </a:extLst>
          </p:cNvPr>
          <p:cNvSpPr/>
          <p:nvPr/>
        </p:nvSpPr>
        <p:spPr>
          <a:xfrm rot="10800000">
            <a:off x="899592" y="2471737"/>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93B09E9-8511-B326-8C42-1C5C0EC362B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49674" y="3130351"/>
            <a:ext cx="1314450" cy="923925"/>
          </a:xfrm>
          <a:prstGeom prst="rect">
            <a:avLst/>
          </a:prstGeom>
          <a:noFill/>
          <a:ln>
            <a:noFill/>
          </a:ln>
        </p:spPr>
      </p:pic>
      <p:sp>
        <p:nvSpPr>
          <p:cNvPr id="8" name="Arrow: Left 21">
            <a:extLst>
              <a:ext uri="{FF2B5EF4-FFF2-40B4-BE49-F238E27FC236}">
                <a16:creationId xmlns:a16="http://schemas.microsoft.com/office/drawing/2014/main" id="{65FA7A13-0ACA-115B-4C28-3D309EC711B8}"/>
              </a:ext>
            </a:extLst>
          </p:cNvPr>
          <p:cNvSpPr/>
          <p:nvPr/>
        </p:nvSpPr>
        <p:spPr>
          <a:xfrm rot="10800000">
            <a:off x="2297913" y="3772563"/>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994098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860032" y="1884403"/>
            <a:ext cx="3658924"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ltLang="ko-KR" sz="1400">
              <a:solidFill>
                <a:schemeClr val="tx1">
                  <a:lumMod val="75000"/>
                  <a:lumOff val="25000"/>
                </a:schemeClr>
              </a:solidFill>
            </a:endParaRPr>
          </a:p>
          <a:p>
            <a:r>
              <a:rPr lang="en-GB" altLang="ko-KR" sz="1400">
                <a:solidFill>
                  <a:schemeClr val="tx1">
                    <a:lumMod val="75000"/>
                    <a:lumOff val="25000"/>
                  </a:schemeClr>
                </a:solidFill>
              </a:rPr>
              <a:t>That‘s the way our sample pic looks like now. It‘s ready for the vinyl cutter.</a:t>
            </a:r>
            <a:br>
              <a:rPr lang="en-GB" altLang="ko-KR" sz="1400">
                <a:solidFill>
                  <a:schemeClr val="tx1">
                    <a:lumMod val="75000"/>
                    <a:lumOff val="25000"/>
                  </a:schemeClr>
                </a:solidFill>
              </a:rPr>
            </a:br>
            <a:r>
              <a:rPr lang="en-GB" altLang="ko-KR" sz="1400">
                <a:solidFill>
                  <a:schemeClr val="tx1">
                    <a:lumMod val="75000"/>
                    <a:lumOff val="25000"/>
                  </a:schemeClr>
                </a:solidFill>
              </a:rPr>
              <a:t>Please keep in mind to save your progress so it won‘t be lost if something unexpected happens during work.</a:t>
            </a: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4" name="Picture 3">
            <a:extLst>
              <a:ext uri="{FF2B5EF4-FFF2-40B4-BE49-F238E27FC236}">
                <a16:creationId xmlns:a16="http://schemas.microsoft.com/office/drawing/2014/main" id="{419EF856-E8D6-6ECF-80F6-37113C0D7EF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75656" y="1531208"/>
            <a:ext cx="3209925" cy="2914650"/>
          </a:xfrm>
          <a:prstGeom prst="rect">
            <a:avLst/>
          </a:prstGeom>
          <a:noFill/>
          <a:ln>
            <a:noFill/>
          </a:ln>
        </p:spPr>
      </p:pic>
    </p:spTree>
    <p:extLst>
      <p:ext uri="{BB962C8B-B14F-4D97-AF65-F5344CB8AC3E}">
        <p14:creationId xmlns:p14="http://schemas.microsoft.com/office/powerpoint/2010/main" val="3208658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860032" y="1884403"/>
            <a:ext cx="3658924"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a:solidFill>
                  <a:schemeClr val="tx1">
                    <a:lumMod val="75000"/>
                    <a:lumOff val="25000"/>
                  </a:schemeClr>
                </a:solidFill>
              </a:rPr>
              <a:t>If you delete something by accident or are not happy with the changes you made, use the „Undo-button“ or the shortcut „</a:t>
            </a:r>
            <a:r>
              <a:rPr lang="en-GB" altLang="ko-KR" sz="1400" err="1">
                <a:solidFill>
                  <a:schemeClr val="tx1">
                    <a:lumMod val="75000"/>
                    <a:lumOff val="25000"/>
                  </a:schemeClr>
                </a:solidFill>
              </a:rPr>
              <a:t>Ctrl+Z</a:t>
            </a:r>
            <a:r>
              <a:rPr lang="en-GB" altLang="ko-KR" sz="1400">
                <a:solidFill>
                  <a:schemeClr val="tx1">
                    <a:lumMod val="75000"/>
                    <a:lumOff val="25000"/>
                  </a:schemeClr>
                </a:solidFill>
              </a:rPr>
              <a:t>“</a:t>
            </a:r>
            <a:br>
              <a:rPr lang="en-GB" altLang="ko-KR" sz="1400">
                <a:solidFill>
                  <a:schemeClr val="tx1">
                    <a:lumMod val="75000"/>
                    <a:lumOff val="25000"/>
                  </a:schemeClr>
                </a:solidFill>
              </a:rPr>
            </a:br>
            <a:endParaRPr lang="en-GB" altLang="ko-KR"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a:t>Process: What am I going to do?</a:t>
            </a:r>
          </a:p>
        </p:txBody>
      </p:sp>
      <p:pic>
        <p:nvPicPr>
          <p:cNvPr id="3" name="Picture 2">
            <a:extLst>
              <a:ext uri="{FF2B5EF4-FFF2-40B4-BE49-F238E27FC236}">
                <a16:creationId xmlns:a16="http://schemas.microsoft.com/office/drawing/2014/main" id="{B32BA04F-495C-867F-C178-0F914807AD3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4699" y="2483708"/>
            <a:ext cx="3162300" cy="504825"/>
          </a:xfrm>
          <a:prstGeom prst="rect">
            <a:avLst/>
          </a:prstGeom>
          <a:noFill/>
          <a:ln>
            <a:noFill/>
          </a:ln>
        </p:spPr>
      </p:pic>
      <p:sp>
        <p:nvSpPr>
          <p:cNvPr id="5" name="Arrow: Left 24">
            <a:extLst>
              <a:ext uri="{FF2B5EF4-FFF2-40B4-BE49-F238E27FC236}">
                <a16:creationId xmlns:a16="http://schemas.microsoft.com/office/drawing/2014/main" id="{40B7F402-0EEB-0F47-B131-3BCFDE80561E}"/>
              </a:ext>
            </a:extLst>
          </p:cNvPr>
          <p:cNvSpPr/>
          <p:nvPr/>
        </p:nvSpPr>
        <p:spPr>
          <a:xfrm>
            <a:off x="3782083" y="2788508"/>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690034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3984" y="495297"/>
            <a:ext cx="9144000" cy="576064"/>
          </a:xfrm>
        </p:spPr>
        <p:txBody>
          <a:bodyPr/>
          <a:lstStyle/>
          <a:p>
            <a:r>
              <a:rPr lang="es-ES" sz="2800" err="1"/>
              <a:t>Quest</a:t>
            </a:r>
            <a:r>
              <a:rPr lang="es-ES" sz="2800"/>
              <a:t> 2: Change a bitmap </a:t>
            </a:r>
            <a:r>
              <a:rPr lang="es-ES" sz="2800" err="1"/>
              <a:t>into</a:t>
            </a:r>
            <a:r>
              <a:rPr lang="es-ES" sz="2800"/>
              <a:t> a vector </a:t>
            </a:r>
            <a:r>
              <a:rPr lang="es-ES" sz="2800" err="1"/>
              <a:t>graphic</a:t>
            </a:r>
            <a:r>
              <a:rPr lang="es-ES" sz="2800"/>
              <a:t> </a:t>
            </a:r>
          </a:p>
          <a:p>
            <a:endParaRPr lang="es-ES" sz="2800"/>
          </a:p>
        </p:txBody>
      </p:sp>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ES" altLang="ko-KR" sz="1400" err="1">
                <a:solidFill>
                  <a:schemeClr val="tx1">
                    <a:lumMod val="75000"/>
                    <a:lumOff val="25000"/>
                  </a:schemeClr>
                </a:solidFill>
              </a:rPr>
              <a:t>Now</a:t>
            </a:r>
            <a:r>
              <a:rPr lang="es-ES" altLang="ko-KR" sz="1400">
                <a:solidFill>
                  <a:schemeClr val="tx1">
                    <a:lumMod val="75000"/>
                    <a:lumOff val="25000"/>
                  </a:schemeClr>
                </a:solidFill>
              </a:rPr>
              <a:t> </a:t>
            </a:r>
            <a:r>
              <a:rPr lang="es-ES" altLang="ko-KR" sz="1400" err="1">
                <a:solidFill>
                  <a:schemeClr val="tx1">
                    <a:lumMod val="75000"/>
                    <a:lumOff val="25000"/>
                  </a:schemeClr>
                </a:solidFill>
              </a:rPr>
              <a:t>its</a:t>
            </a:r>
            <a:r>
              <a:rPr lang="es-ES" altLang="ko-KR" sz="1400">
                <a:solidFill>
                  <a:schemeClr val="tx1">
                    <a:lumMod val="75000"/>
                    <a:lumOff val="25000"/>
                  </a:schemeClr>
                </a:solidFill>
              </a:rPr>
              <a:t> time </a:t>
            </a:r>
            <a:r>
              <a:rPr lang="es-ES" altLang="ko-KR" sz="1400" err="1">
                <a:solidFill>
                  <a:schemeClr val="tx1">
                    <a:lumMod val="75000"/>
                    <a:lumOff val="25000"/>
                  </a:schemeClr>
                </a:solidFill>
              </a:rPr>
              <a:t>to</a:t>
            </a:r>
            <a:r>
              <a:rPr lang="es-ES" altLang="ko-KR" sz="1400">
                <a:solidFill>
                  <a:schemeClr val="tx1">
                    <a:lumMod val="75000"/>
                    <a:lumOff val="25000"/>
                  </a:schemeClr>
                </a:solidFill>
              </a:rPr>
              <a:t> </a:t>
            </a:r>
            <a:r>
              <a:rPr lang="es-ES" altLang="ko-KR" sz="1400" err="1">
                <a:solidFill>
                  <a:schemeClr val="tx1">
                    <a:lumMod val="75000"/>
                    <a:lumOff val="25000"/>
                  </a:schemeClr>
                </a:solidFill>
              </a:rPr>
              <a:t>save</a:t>
            </a:r>
            <a:r>
              <a:rPr lang="es-ES" altLang="ko-KR" sz="1400">
                <a:solidFill>
                  <a:schemeClr val="tx1">
                    <a:lumMod val="75000"/>
                    <a:lumOff val="25000"/>
                  </a:schemeClr>
                </a:solidFill>
              </a:rPr>
              <a:t> </a:t>
            </a:r>
            <a:r>
              <a:rPr lang="es-ES" altLang="ko-KR" sz="1400" err="1">
                <a:solidFill>
                  <a:schemeClr val="tx1">
                    <a:lumMod val="75000"/>
                    <a:lumOff val="25000"/>
                  </a:schemeClr>
                </a:solidFill>
              </a:rPr>
              <a:t>the</a:t>
            </a:r>
            <a:r>
              <a:rPr lang="es-ES" altLang="ko-KR" sz="1400">
                <a:solidFill>
                  <a:schemeClr val="tx1">
                    <a:lumMod val="75000"/>
                    <a:lumOff val="25000"/>
                  </a:schemeClr>
                </a:solidFill>
              </a:rPr>
              <a:t> file and use </a:t>
            </a:r>
            <a:r>
              <a:rPr lang="es-ES" altLang="ko-KR" sz="1400" err="1">
                <a:solidFill>
                  <a:schemeClr val="tx1">
                    <a:lumMod val="75000"/>
                    <a:lumOff val="25000"/>
                  </a:schemeClr>
                </a:solidFill>
              </a:rPr>
              <a:t>our</a:t>
            </a:r>
            <a:r>
              <a:rPr lang="es-ES" altLang="ko-KR" sz="1400">
                <a:solidFill>
                  <a:schemeClr val="tx1">
                    <a:lumMod val="75000"/>
                    <a:lumOff val="25000"/>
                  </a:schemeClr>
                </a:solidFill>
              </a:rPr>
              <a:t> </a:t>
            </a:r>
            <a:r>
              <a:rPr lang="es-ES" altLang="ko-KR" sz="1400" err="1">
                <a:solidFill>
                  <a:schemeClr val="tx1">
                    <a:lumMod val="75000"/>
                    <a:lumOff val="25000"/>
                  </a:schemeClr>
                </a:solidFill>
              </a:rPr>
              <a:t>image</a:t>
            </a:r>
            <a:r>
              <a:rPr lang="es-ES" altLang="ko-KR" sz="1400">
                <a:solidFill>
                  <a:schemeClr val="tx1">
                    <a:lumMod val="75000"/>
                    <a:lumOff val="25000"/>
                  </a:schemeClr>
                </a:solidFill>
              </a:rPr>
              <a:t> in </a:t>
            </a:r>
            <a:r>
              <a:rPr lang="es-ES" altLang="ko-KR" sz="1400" err="1">
                <a:solidFill>
                  <a:schemeClr val="tx1">
                    <a:lumMod val="75000"/>
                    <a:lumOff val="25000"/>
                  </a:schemeClr>
                </a:solidFill>
              </a:rPr>
              <a:t>your</a:t>
            </a:r>
            <a:r>
              <a:rPr lang="es-ES" altLang="ko-KR" sz="1400">
                <a:solidFill>
                  <a:schemeClr val="tx1">
                    <a:lumMod val="75000"/>
                    <a:lumOff val="25000"/>
                  </a:schemeClr>
                </a:solidFill>
              </a:rPr>
              <a:t> </a:t>
            </a:r>
            <a:r>
              <a:rPr lang="es-ES" altLang="ko-KR" sz="1400" err="1">
                <a:solidFill>
                  <a:schemeClr val="tx1">
                    <a:lumMod val="75000"/>
                    <a:lumOff val="25000"/>
                  </a:schemeClr>
                </a:solidFill>
              </a:rPr>
              <a:t>work</a:t>
            </a:r>
            <a:endParaRPr lang="es-ES" altLang="ko-KR" sz="1400" err="1">
              <a:solidFill>
                <a:schemeClr val="tx1">
                  <a:lumMod val="75000"/>
                  <a:lumOff val="25000"/>
                </a:schemeClr>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Conclusion: What will I take home?</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83875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Multiple-choice questions: </a:t>
            </a:r>
            <a:r>
              <a:rPr lang="en-US" altLang="ko-KR" sz="1800"/>
              <a:t>consolidate your learning</a:t>
            </a:r>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dirty="0"/>
              <a:t>Question 1: What is </a:t>
            </a:r>
            <a:r>
              <a:rPr lang="en-US" altLang="ko-KR" b="1" dirty="0" err="1"/>
              <a:t>fablab</a:t>
            </a:r>
            <a:r>
              <a:rPr lang="en-GB" altLang="ko-KR" b="1" dirty="0"/>
              <a:t>: </a:t>
            </a:r>
          </a:p>
          <a:p>
            <a:pPr algn="l"/>
            <a:endParaRPr lang="en-US" altLang="ko-KR" dirty="0"/>
          </a:p>
          <a:p>
            <a:pPr algn="l"/>
            <a:r>
              <a:rPr lang="en-US" altLang="ko-KR" dirty="0"/>
              <a:t>a) A place to play</a:t>
            </a:r>
          </a:p>
          <a:p>
            <a:pPr algn="l"/>
            <a:r>
              <a:rPr lang="en-US" altLang="ko-KR" dirty="0"/>
              <a:t>b) A place to create</a:t>
            </a:r>
          </a:p>
          <a:p>
            <a:pPr algn="l"/>
            <a:r>
              <a:rPr lang="en-US" altLang="ko-KR" dirty="0"/>
              <a:t>c) A place to learn and invent</a:t>
            </a:r>
          </a:p>
          <a:p>
            <a:pPr algn="l"/>
            <a:r>
              <a:rPr lang="en-US" altLang="ko-KR" dirty="0"/>
              <a:t>d) All above</a:t>
            </a:r>
          </a:p>
          <a:p>
            <a:pPr algn="l"/>
            <a:r>
              <a:rPr lang="en-US" altLang="ko-KR" dirty="0"/>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dirty="0"/>
              <a:t>Question 2: </a:t>
            </a:r>
            <a:r>
              <a:rPr lang="en-GB" altLang="ko-KR" sz="1400" b="1" dirty="0">
                <a:solidFill>
                  <a:schemeClr val="tx1">
                    <a:lumMod val="75000"/>
                    <a:lumOff val="25000"/>
                  </a:schemeClr>
                </a:solidFill>
                <a:cs typeface="Arial" pitchFamily="34" charset="0"/>
              </a:rPr>
              <a:t>In Inkscape you can only do 2d design:</a:t>
            </a:r>
          </a:p>
          <a:p>
            <a:pPr algn="l"/>
            <a:endParaRPr lang="en-GB" altLang="ko-KR" sz="1400" b="1" dirty="0">
              <a:solidFill>
                <a:schemeClr val="tx1">
                  <a:lumMod val="75000"/>
                  <a:lumOff val="25000"/>
                </a:schemeClr>
              </a:solidFill>
              <a:cs typeface="Arial" pitchFamily="34" charset="0"/>
            </a:endParaRPr>
          </a:p>
          <a:p>
            <a:pPr algn="l"/>
            <a:r>
              <a:rPr lang="en-US" altLang="ko-KR" dirty="0"/>
              <a:t>a) Right</a:t>
            </a:r>
          </a:p>
          <a:p>
            <a:pPr algn="l"/>
            <a:r>
              <a:rPr lang="en-US" altLang="ko-KR" dirty="0"/>
              <a:t>b) Wrong</a:t>
            </a:r>
          </a:p>
          <a:p>
            <a:pPr algn="l"/>
            <a:endParaRPr lang="en-US" altLang="ko-KR" dirty="0"/>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lIns="91440" tIns="45720" rIns="91440" bIns="45720"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dirty="0">
                <a:cs typeface="Arial"/>
              </a:rPr>
              <a:t>Question 3: In Inkscape you can… </a:t>
            </a:r>
            <a:endParaRPr lang="en-US" altLang="ko-KR" dirty="0"/>
          </a:p>
          <a:p>
            <a:pPr algn="l"/>
            <a:r>
              <a:rPr lang="en-US" altLang="ko-KR" dirty="0">
                <a:cs typeface="Arial"/>
              </a:rPr>
              <a:t>a) Use any picture on the internet</a:t>
            </a:r>
          </a:p>
          <a:p>
            <a:pPr algn="l"/>
            <a:r>
              <a:rPr lang="en-US" altLang="ko-KR" dirty="0">
                <a:cs typeface="Arial"/>
              </a:rPr>
              <a:t>b) Only use your own pictures</a:t>
            </a:r>
          </a:p>
          <a:p>
            <a:pPr algn="l"/>
            <a:r>
              <a:rPr lang="en-US" altLang="ko-KR" dirty="0">
                <a:cs typeface="Arial"/>
              </a:rPr>
              <a:t>c) Best is to use clipart with only two colors</a:t>
            </a:r>
            <a:endParaRPr lang="en-US" altLang="ko-KR" dirty="0"/>
          </a:p>
          <a:p>
            <a:pPr algn="l"/>
            <a:r>
              <a:rPr lang="en-US" altLang="ko-KR" dirty="0">
                <a:cs typeface="Arial"/>
              </a:rPr>
              <a:t>d) You can’t use pictures</a:t>
            </a:r>
          </a:p>
          <a:p>
            <a:pPr algn="l"/>
            <a:endParaRPr lang="en-US" altLang="ko-KR" dirty="0"/>
          </a:p>
        </p:txBody>
      </p:sp>
    </p:spTree>
    <p:extLst>
      <p:ext uri="{BB962C8B-B14F-4D97-AF65-F5344CB8AC3E}">
        <p14:creationId xmlns:p14="http://schemas.microsoft.com/office/powerpoint/2010/main" val="2522942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Multiple-choice questions: </a:t>
            </a:r>
            <a:r>
              <a:rPr lang="en-US" altLang="ko-KR" sz="1800"/>
              <a:t>consolidate your learning</a:t>
            </a:r>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dirty="0"/>
              <a:t>Question 4: </a:t>
            </a:r>
            <a:r>
              <a:rPr lang="en-US" altLang="ko-KR" b="1" dirty="0" err="1"/>
              <a:t>Tinkercad</a:t>
            </a:r>
            <a:r>
              <a:rPr lang="en-US" altLang="ko-KR" b="1" dirty="0"/>
              <a:t> is:</a:t>
            </a:r>
            <a:endParaRPr lang="en-US" altLang="ko-KR" dirty="0"/>
          </a:p>
          <a:p>
            <a:pPr algn="l"/>
            <a:r>
              <a:rPr lang="en-US" altLang="ko-KR" dirty="0"/>
              <a:t>a) For professionals</a:t>
            </a:r>
          </a:p>
          <a:p>
            <a:pPr algn="l"/>
            <a:r>
              <a:rPr lang="en-US" altLang="ko-KR" dirty="0"/>
              <a:t>b) Deigned for kids</a:t>
            </a:r>
          </a:p>
          <a:p>
            <a:pPr algn="l"/>
            <a:r>
              <a:rPr lang="en-US" altLang="ko-KR" dirty="0"/>
              <a:t>c) For all ages and all stages</a:t>
            </a:r>
          </a:p>
          <a:p>
            <a:pPr algn="l"/>
            <a:r>
              <a:rPr lang="en-US" altLang="ko-KR" dirty="0"/>
              <a:t>d) For beginners</a:t>
            </a:r>
          </a:p>
          <a:p>
            <a:pPr algn="l"/>
            <a:r>
              <a:rPr lang="en-US" altLang="ko-KR" dirty="0"/>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5"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dirty="0"/>
              <a:t>Question 5: In </a:t>
            </a:r>
            <a:r>
              <a:rPr lang="en-US" altLang="ko-KR" b="1" dirty="0" err="1"/>
              <a:t>Meshmixer</a:t>
            </a:r>
            <a:r>
              <a:rPr lang="en-US" altLang="ko-KR" b="1" dirty="0"/>
              <a:t> you: </a:t>
            </a:r>
            <a:endParaRPr lang="en-US" altLang="ko-KR" dirty="0"/>
          </a:p>
          <a:p>
            <a:pPr algn="l"/>
            <a:r>
              <a:rPr lang="en-US" altLang="ko-KR" dirty="0"/>
              <a:t>a) Build shapes</a:t>
            </a:r>
          </a:p>
          <a:p>
            <a:pPr algn="l"/>
            <a:r>
              <a:rPr lang="en-US" altLang="ko-KR" dirty="0"/>
              <a:t>b) Alter and combine ready designs </a:t>
            </a:r>
          </a:p>
          <a:p>
            <a:pPr algn="l"/>
            <a:r>
              <a:rPr lang="en-US" altLang="ko-KR" dirty="0"/>
              <a:t>c) Draw 2d designs</a:t>
            </a:r>
          </a:p>
          <a:p>
            <a:pPr algn="l"/>
            <a:r>
              <a:rPr lang="en-US" altLang="ko-KR" dirty="0"/>
              <a:t>d) Need to be a professional</a:t>
            </a:r>
          </a:p>
          <a:p>
            <a:pPr algn="l"/>
            <a:r>
              <a:rPr lang="en-US" altLang="ko-KR" dirty="0"/>
              <a:t> </a:t>
            </a:r>
          </a:p>
        </p:txBody>
      </p:sp>
    </p:spTree>
    <p:extLst>
      <p:ext uri="{BB962C8B-B14F-4D97-AF65-F5344CB8AC3E}">
        <p14:creationId xmlns:p14="http://schemas.microsoft.com/office/powerpoint/2010/main" val="2586379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en-US" altLang="ko-KR" sz="3200"/>
              <a:t>Summing up</a:t>
            </a:r>
            <a:endParaRPr lang="ko-KR" altLang="en-US" sz="320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475859" y="2765141"/>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b="1">
                <a:solidFill>
                  <a:srgbClr val="87B5BA"/>
                </a:solidFill>
                <a:cs typeface="Arial" pitchFamily="34" charset="0"/>
              </a:rPr>
              <a:t>A</a:t>
            </a:r>
            <a:endParaRPr lang="ko-KR" altLang="en-US" sz="2000" b="1">
              <a:solidFill>
                <a:srgbClr val="87B5BA"/>
              </a:solidFill>
              <a:cs typeface="Arial"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b="1">
                <a:solidFill>
                  <a:srgbClr val="86BD70"/>
                </a:solidFill>
                <a:cs typeface="Arial" pitchFamily="34" charset="0"/>
              </a:rPr>
              <a:t>B</a:t>
            </a:r>
            <a:endParaRPr lang="ko-KR" altLang="en-US" sz="2000" b="1">
              <a:solidFill>
                <a:srgbClr val="86BD70"/>
              </a:solidFill>
              <a:cs typeface="Arial"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b="1">
                <a:solidFill>
                  <a:srgbClr val="87B5BA"/>
                </a:solidFill>
                <a:cs typeface="Arial" pitchFamily="34" charset="0"/>
              </a:rPr>
              <a:t>C</a:t>
            </a:r>
            <a:endParaRPr lang="ko-KR" altLang="en-US" sz="2000" b="1">
              <a:solidFill>
                <a:srgbClr val="87B5BA"/>
              </a:solidFill>
              <a:cs typeface="Arial"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b="1">
                <a:solidFill>
                  <a:srgbClr val="F39E5A"/>
                </a:solidFill>
                <a:cs typeface="Arial" pitchFamily="34" charset="0"/>
              </a:rPr>
              <a:t>D</a:t>
            </a:r>
            <a:endParaRPr lang="ko-KR" altLang="en-US" sz="2000" b="1">
              <a:solidFill>
                <a:srgbClr val="F39E5A"/>
              </a:solidFill>
              <a:cs typeface="Arial"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510151" y="1563638"/>
            <a:ext cx="2539483" cy="863358"/>
            <a:chOff x="803640" y="3362835"/>
            <a:chExt cx="2059657" cy="863358"/>
          </a:xfrm>
        </p:grpSpPr>
        <p:sp>
          <p:nvSpPr>
            <p:cNvPr id="26" name="TextBox 25"/>
            <p:cNvSpPr txBox="1"/>
            <p:nvPr/>
          </p:nvSpPr>
          <p:spPr>
            <a:xfrm>
              <a:off x="803640" y="3579862"/>
              <a:ext cx="2059657"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Fab Lab (Fabrication Laboratory) is a workshop with equipment and tools to make almost anything.</a:t>
              </a:r>
              <a:endParaRPr lang="ko-KR" altLang="en-US" sz="120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Fablab</a:t>
              </a:r>
              <a:endParaRPr lang="ko-KR" altLang="en-US" sz="1200" b="1">
                <a:solidFill>
                  <a:schemeClr val="tx1">
                    <a:lumMod val="75000"/>
                    <a:lumOff val="25000"/>
                  </a:schemeClr>
                </a:solidFill>
                <a:cs typeface="Arial" pitchFamily="34" charset="0"/>
              </a:endParaRPr>
            </a:p>
          </p:txBody>
        </p:sp>
      </p:grpSp>
      <p:grpSp>
        <p:nvGrpSpPr>
          <p:cNvPr id="28" name="Group 27"/>
          <p:cNvGrpSpPr/>
          <p:nvPr/>
        </p:nvGrpSpPr>
        <p:grpSpPr>
          <a:xfrm>
            <a:off x="510151" y="3363838"/>
            <a:ext cx="2539483" cy="863358"/>
            <a:chOff x="803640" y="3362835"/>
            <a:chExt cx="2059657" cy="863358"/>
          </a:xfrm>
        </p:grpSpPr>
        <p:sp>
          <p:nvSpPr>
            <p:cNvPr id="29" name="TextBox 28"/>
            <p:cNvSpPr txBox="1"/>
            <p:nvPr/>
          </p:nvSpPr>
          <p:spPr>
            <a:xfrm>
              <a:off x="803640" y="3579862"/>
              <a:ext cx="2059657" cy="646331"/>
            </a:xfrm>
            <a:prstGeom prst="rect">
              <a:avLst/>
            </a:prstGeom>
            <a:noFill/>
          </p:spPr>
          <p:txBody>
            <a:bodyPr wrap="square" rtlCol="0">
              <a:spAutoFit/>
            </a:bodyPr>
            <a:lstStyle/>
            <a:p>
              <a:pPr algn="r"/>
              <a:r>
                <a:rPr lang="en-GB" altLang="ko-KR" sz="1200">
                  <a:solidFill>
                    <a:schemeClr val="tx1">
                      <a:lumMod val="75000"/>
                      <a:lumOff val="25000"/>
                    </a:schemeClr>
                  </a:solidFill>
                  <a:cs typeface="Arial" pitchFamily="34" charset="0"/>
                </a:rPr>
                <a:t>Widely used for both artistic and technical illustrations</a:t>
              </a:r>
              <a:endParaRPr lang="ko-KR" altLang="en-US" sz="1200">
                <a:solidFill>
                  <a:schemeClr val="tx1">
                    <a:lumMod val="75000"/>
                    <a:lumOff val="25000"/>
                  </a:schemeClr>
                </a:solidFill>
                <a:cs typeface="Arial" pitchFamily="34" charset="0"/>
              </a:endParaRPr>
            </a:p>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Inkscape</a:t>
              </a:r>
              <a:endParaRPr lang="ko-KR" altLang="en-US" sz="1200" b="1">
                <a:solidFill>
                  <a:schemeClr val="tx1">
                    <a:lumMod val="75000"/>
                    <a:lumOff val="25000"/>
                  </a:schemeClr>
                </a:solidFill>
                <a:cs typeface="Arial" pitchFamily="34" charset="0"/>
              </a:endParaRPr>
            </a:p>
          </p:txBody>
        </p:sp>
      </p:grpSp>
      <p:grpSp>
        <p:nvGrpSpPr>
          <p:cNvPr id="31" name="Group 30"/>
          <p:cNvGrpSpPr/>
          <p:nvPr/>
        </p:nvGrpSpPr>
        <p:grpSpPr>
          <a:xfrm>
            <a:off x="6084168" y="1563638"/>
            <a:ext cx="2539483" cy="1048024"/>
            <a:chOff x="803640" y="3362835"/>
            <a:chExt cx="2059657" cy="1048024"/>
          </a:xfrm>
        </p:grpSpPr>
        <p:sp>
          <p:nvSpPr>
            <p:cNvPr id="32" name="TextBox 31"/>
            <p:cNvSpPr txBox="1"/>
            <p:nvPr/>
          </p:nvSpPr>
          <p:spPr>
            <a:xfrm>
              <a:off x="803640" y="3579862"/>
              <a:ext cx="2059657" cy="830997"/>
            </a:xfrm>
            <a:prstGeom prst="rect">
              <a:avLst/>
            </a:prstGeom>
            <a:noFill/>
          </p:spPr>
          <p:txBody>
            <a:bodyPr wrap="square" rtlCol="0">
              <a:spAutoFit/>
            </a:bodyPr>
            <a:lstStyle/>
            <a:p>
              <a:r>
                <a:rPr lang="en-US" altLang="ko-KR" sz="1200" err="1">
                  <a:solidFill>
                    <a:schemeClr val="tx1">
                      <a:lumMod val="75000"/>
                      <a:lumOff val="25000"/>
                    </a:schemeClr>
                  </a:solidFill>
                  <a:cs typeface="Arial"/>
                </a:rPr>
                <a:t>Tinkercad</a:t>
              </a:r>
              <a:r>
                <a:rPr lang="en-US" altLang="ko-KR" sz="1200">
                  <a:solidFill>
                    <a:schemeClr val="tx1">
                      <a:lumMod val="75000"/>
                      <a:lumOff val="25000"/>
                    </a:schemeClr>
                  </a:solidFill>
                  <a:cs typeface="Arial"/>
                </a:rPr>
                <a:t> is a 3D CAD program from Autodesk that is easy to use and suitable for e.g.  designing small simple parts for 3D printing.</a:t>
              </a:r>
            </a:p>
          </p:txBody>
        </p:sp>
        <p:sp>
          <p:nvSpPr>
            <p:cNvPr id="33" name="TextBox 32"/>
            <p:cNvSpPr txBox="1"/>
            <p:nvPr/>
          </p:nvSpPr>
          <p:spPr>
            <a:xfrm>
              <a:off x="803640" y="3362835"/>
              <a:ext cx="2059657" cy="276999"/>
            </a:xfrm>
            <a:prstGeom prst="rect">
              <a:avLst/>
            </a:prstGeom>
            <a:noFill/>
          </p:spPr>
          <p:txBody>
            <a:bodyPr wrap="square" rtlCol="0">
              <a:spAutoFit/>
            </a:bodyPr>
            <a:lstStyle/>
            <a:p>
              <a:r>
                <a:rPr lang="en-US" altLang="ko-KR" sz="1200" b="1" err="1">
                  <a:solidFill>
                    <a:schemeClr val="tx1">
                      <a:lumMod val="75000"/>
                      <a:lumOff val="25000"/>
                    </a:schemeClr>
                  </a:solidFill>
                  <a:cs typeface="Arial" pitchFamily="34" charset="0"/>
                </a:rPr>
                <a:t>Tinkercad</a:t>
              </a:r>
              <a:endParaRPr lang="ko-KR" altLang="en-US" sz="1200" b="1">
                <a:solidFill>
                  <a:schemeClr val="tx1">
                    <a:lumMod val="75000"/>
                    <a:lumOff val="25000"/>
                  </a:schemeClr>
                </a:solidFill>
                <a:cs typeface="Arial" pitchFamily="34" charset="0"/>
              </a:endParaRPr>
            </a:p>
          </p:txBody>
        </p:sp>
      </p:grpSp>
      <p:grpSp>
        <p:nvGrpSpPr>
          <p:cNvPr id="34" name="Group 33"/>
          <p:cNvGrpSpPr/>
          <p:nvPr/>
        </p:nvGrpSpPr>
        <p:grpSpPr>
          <a:xfrm>
            <a:off x="6084167" y="3093336"/>
            <a:ext cx="2539483" cy="863358"/>
            <a:chOff x="803640" y="3362835"/>
            <a:chExt cx="2059657" cy="863358"/>
          </a:xfrm>
        </p:grpSpPr>
        <p:sp>
          <p:nvSpPr>
            <p:cNvPr id="35" name="TextBox 34"/>
            <p:cNvSpPr txBox="1"/>
            <p:nvPr/>
          </p:nvSpPr>
          <p:spPr>
            <a:xfrm>
              <a:off x="803640" y="3579862"/>
              <a:ext cx="2059657" cy="646331"/>
            </a:xfrm>
            <a:prstGeom prst="rect">
              <a:avLst/>
            </a:prstGeom>
            <a:noFill/>
          </p:spPr>
          <p:txBody>
            <a:bodyPr wrap="square" rtlCol="0">
              <a:spAutoFit/>
            </a:bodyPr>
            <a:lstStyle/>
            <a:p>
              <a:r>
                <a:rPr lang="en-US" sz="1200"/>
                <a:t>Opposite to </a:t>
              </a:r>
              <a:r>
                <a:rPr lang="en-US" sz="1200" err="1"/>
                <a:t>Tinkercad</a:t>
              </a:r>
              <a:r>
                <a:rPr lang="en-US" sz="1200"/>
                <a:t> you don’t </a:t>
              </a:r>
            </a:p>
            <a:p>
              <a:r>
                <a:rPr lang="en-US" sz="1200"/>
                <a:t>create shapes in </a:t>
              </a:r>
              <a:r>
                <a:rPr lang="en-US" sz="1200" err="1"/>
                <a:t>Meshmixer</a:t>
              </a:r>
              <a:r>
                <a:rPr lang="en-US" sz="1200"/>
                <a:t> but </a:t>
              </a:r>
            </a:p>
            <a:p>
              <a:r>
                <a:rPr lang="en-US" sz="1200"/>
                <a:t>alter and combine ready designs.</a:t>
              </a:r>
              <a:endParaRPr lang="ko-KR" altLang="en-US" sz="1200">
                <a:solidFill>
                  <a:schemeClr val="tx1">
                    <a:lumMod val="75000"/>
                    <a:lumOff val="25000"/>
                  </a:schemeClr>
                </a:solidFill>
                <a:cs typeface="Arial" pitchFamily="34" charset="0"/>
              </a:endParaRPr>
            </a:p>
          </p:txBody>
        </p:sp>
        <p:sp>
          <p:nvSpPr>
            <p:cNvPr id="36" name="TextBox 35"/>
            <p:cNvSpPr txBox="1"/>
            <p:nvPr/>
          </p:nvSpPr>
          <p:spPr>
            <a:xfrm>
              <a:off x="803640" y="3362835"/>
              <a:ext cx="2059657" cy="276999"/>
            </a:xfrm>
            <a:prstGeom prst="rect">
              <a:avLst/>
            </a:prstGeom>
            <a:noFill/>
          </p:spPr>
          <p:txBody>
            <a:bodyPr wrap="square" rtlCol="0">
              <a:spAutoFit/>
            </a:bodyPr>
            <a:lstStyle/>
            <a:p>
              <a:r>
                <a:rPr lang="en-US" altLang="ko-KR" sz="1200" b="1" err="1">
                  <a:solidFill>
                    <a:schemeClr val="tx1">
                      <a:lumMod val="75000"/>
                      <a:lumOff val="25000"/>
                    </a:schemeClr>
                  </a:solidFill>
                  <a:cs typeface="Arial" pitchFamily="34" charset="0"/>
                </a:rPr>
                <a:t>Meshcmixer</a:t>
              </a:r>
              <a:endParaRPr lang="ko-KR" altLang="en-US" sz="12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a:t>Thank you!</a:t>
            </a:r>
            <a:endParaRPr lang="ko-KR" altLang="en-US" sz="360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a:t>Continue your training path at </a:t>
            </a:r>
            <a:r>
              <a:rPr lang="en-US" altLang="ko-KR" sz="1800">
                <a:hlinkClick r:id="rId2"/>
              </a:rPr>
              <a:t>www.projectspecial.eu</a:t>
            </a:r>
            <a:r>
              <a:rPr lang="en-US" altLang="ko-KR" sz="1800"/>
              <a:t>! </a:t>
            </a:r>
          </a:p>
        </p:txBody>
      </p:sp>
    </p:spTree>
    <p:extLst>
      <p:ext uri="{BB962C8B-B14F-4D97-AF65-F5344CB8AC3E}">
        <p14:creationId xmlns:p14="http://schemas.microsoft.com/office/powerpoint/2010/main" val="6145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99" y="375300"/>
            <a:ext cx="9144000" cy="576064"/>
          </a:xfrm>
        </p:spPr>
        <p:txBody>
          <a:bodyPr/>
          <a:lstStyle/>
          <a:p>
            <a:pPr>
              <a:spcBef>
                <a:spcPts val="0"/>
              </a:spcBef>
            </a:pPr>
            <a:r>
              <a:rPr lang="en-US" altLang="ko-KR" sz="2800"/>
              <a:t>2D and 3D drawings</a:t>
            </a:r>
          </a:p>
        </p:txBody>
      </p:sp>
      <p:sp>
        <p:nvSpPr>
          <p:cNvPr id="12" name="Freeform 11"/>
          <p:cNvSpPr/>
          <p:nvPr/>
        </p:nvSpPr>
        <p:spPr>
          <a:xfrm>
            <a:off x="249192" y="1445648"/>
            <a:ext cx="1724342" cy="164963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3" name="Freeform 12"/>
          <p:cNvSpPr/>
          <p:nvPr/>
        </p:nvSpPr>
        <p:spPr>
          <a:xfrm rot="13717843">
            <a:off x="1683916" y="2855875"/>
            <a:ext cx="264269"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8"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20" name="Parallelogram 15"/>
          <p:cNvSpPr/>
          <p:nvPr/>
        </p:nvSpPr>
        <p:spPr>
          <a:xfrm rot="5400000" flipH="1">
            <a:off x="4386727" y="1506995"/>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3" name="Group 22"/>
          <p:cNvGrpSpPr/>
          <p:nvPr/>
        </p:nvGrpSpPr>
        <p:grpSpPr>
          <a:xfrm>
            <a:off x="1251397" y="3100240"/>
            <a:ext cx="2323459" cy="1401478"/>
            <a:chOff x="803640" y="3362835"/>
            <a:chExt cx="2059657" cy="1401478"/>
          </a:xfrm>
        </p:grpSpPr>
        <p:sp>
          <p:nvSpPr>
            <p:cNvPr id="24" name="TextBox 23"/>
            <p:cNvSpPr txBox="1"/>
            <p:nvPr/>
          </p:nvSpPr>
          <p:spPr>
            <a:xfrm>
              <a:off x="803640" y="3748650"/>
              <a:ext cx="2059657" cy="1015663"/>
            </a:xfrm>
            <a:prstGeom prst="rect">
              <a:avLst/>
            </a:prstGeom>
            <a:noFill/>
          </p:spPr>
          <p:txBody>
            <a:bodyPr wrap="square" rtlCol="0">
              <a:spAutoFit/>
            </a:bodyPr>
            <a:lstStyle/>
            <a:p>
              <a:pPr algn="r"/>
              <a:r>
                <a:rPr lang="en-GB" altLang="ko-KR" sz="1200">
                  <a:solidFill>
                    <a:schemeClr val="tx1">
                      <a:lumMod val="75000"/>
                      <a:lumOff val="25000"/>
                    </a:schemeClr>
                  </a:solidFill>
                  <a:cs typeface="Arial" pitchFamily="34" charset="0"/>
                </a:rPr>
                <a:t>describe objects in terms of length and height on a flat surface without depth.</a:t>
              </a:r>
            </a:p>
            <a:p>
              <a:pPr algn="r"/>
              <a:r>
                <a:rPr lang="en-GB" altLang="ko-KR" sz="1200">
                  <a:solidFill>
                    <a:schemeClr val="tx1">
                      <a:lumMod val="75000"/>
                      <a:lumOff val="25000"/>
                    </a:schemeClr>
                  </a:solidFill>
                  <a:cs typeface="Arial" pitchFamily="34" charset="0"/>
                </a:rPr>
                <a:t> </a:t>
              </a:r>
            </a:p>
            <a:p>
              <a:pPr algn="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803640" y="3362835"/>
              <a:ext cx="2059657" cy="461665"/>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2D (two-dimensional) drawings</a:t>
              </a:r>
              <a:endParaRPr lang="ko-KR" altLang="en-US" sz="1200" b="1">
                <a:solidFill>
                  <a:schemeClr val="tx1">
                    <a:lumMod val="75000"/>
                    <a:lumOff val="25000"/>
                  </a:schemeClr>
                </a:solidFill>
                <a:cs typeface="Arial" pitchFamily="34" charset="0"/>
              </a:endParaRPr>
            </a:p>
          </p:txBody>
        </p:sp>
      </p:grpSp>
      <p:grpSp>
        <p:nvGrpSpPr>
          <p:cNvPr id="26" name="Group 25"/>
          <p:cNvGrpSpPr/>
          <p:nvPr/>
        </p:nvGrpSpPr>
        <p:grpSpPr>
          <a:xfrm>
            <a:off x="5078790" y="2590186"/>
            <a:ext cx="2086138" cy="1218649"/>
            <a:chOff x="803640" y="3362835"/>
            <a:chExt cx="2064412" cy="839390"/>
          </a:xfrm>
        </p:grpSpPr>
        <p:sp>
          <p:nvSpPr>
            <p:cNvPr id="27" name="TextBox 26"/>
            <p:cNvSpPr txBox="1"/>
            <p:nvPr/>
          </p:nvSpPr>
          <p:spPr>
            <a:xfrm>
              <a:off x="808395" y="3629845"/>
              <a:ext cx="2059657" cy="572380"/>
            </a:xfrm>
            <a:prstGeom prst="rect">
              <a:avLst/>
            </a:prstGeom>
            <a:noFill/>
          </p:spPr>
          <p:txBody>
            <a:bodyPr wrap="square" lIns="91440" tIns="45720" rIns="91440" bIns="45720" rtlCol="0" anchor="t">
              <a:spAutoFit/>
            </a:bodyPr>
            <a:lstStyle/>
            <a:p>
              <a:r>
                <a:rPr lang="en-GB" altLang="ko-KR" sz="1200">
                  <a:solidFill>
                    <a:schemeClr val="tx1">
                      <a:lumMod val="75000"/>
                      <a:lumOff val="25000"/>
                    </a:schemeClr>
                  </a:solidFill>
                  <a:cs typeface="Arial"/>
                </a:rPr>
                <a:t>describe objects in terms of height, width and depth.</a:t>
              </a:r>
            </a:p>
            <a:p>
              <a:endParaRPr lang="en-GB" altLang="ko-KR" sz="1200">
                <a:solidFill>
                  <a:schemeClr val="tx1">
                    <a:lumMod val="75000"/>
                    <a:lumOff val="25000"/>
                  </a:schemeClr>
                </a:solidFill>
                <a:cs typeface="Arial" pitchFamily="34" charset="0"/>
              </a:endParaRPr>
            </a:p>
            <a:p>
              <a:endParaRPr lang="ko-KR" altLang="en-US" sz="1200">
                <a:solidFill>
                  <a:schemeClr val="tx1">
                    <a:lumMod val="75000"/>
                    <a:lumOff val="25000"/>
                  </a:schemeClr>
                </a:solidFill>
                <a:cs typeface="Arial" pitchFamily="34" charset="0"/>
              </a:endParaRPr>
            </a:p>
          </p:txBody>
        </p:sp>
        <p:sp>
          <p:nvSpPr>
            <p:cNvPr id="28" name="TextBox 27"/>
            <p:cNvSpPr txBox="1"/>
            <p:nvPr/>
          </p:nvSpPr>
          <p:spPr>
            <a:xfrm>
              <a:off x="803640" y="3362835"/>
              <a:ext cx="2059657" cy="276999"/>
            </a:xfrm>
            <a:prstGeom prst="rect">
              <a:avLst/>
            </a:prstGeom>
            <a:noFill/>
          </p:spPr>
          <p:txBody>
            <a:bodyPr wrap="square" rtlCol="0">
              <a:spAutoFit/>
            </a:bodyPr>
            <a:lstStyle/>
            <a:p>
              <a:r>
                <a:rPr lang="en-GB" altLang="ko-KR" sz="1200" b="1">
                  <a:solidFill>
                    <a:schemeClr val="tx1">
                      <a:lumMod val="75000"/>
                      <a:lumOff val="25000"/>
                    </a:schemeClr>
                  </a:solidFill>
                  <a:cs typeface="Arial" pitchFamily="34" charset="0"/>
                </a:rPr>
                <a:t>3D (three-dimensional) drawings</a:t>
              </a:r>
              <a:endParaRPr lang="ko-KR" altLang="en-US" sz="1200" b="1">
                <a:solidFill>
                  <a:schemeClr val="tx1">
                    <a:lumMod val="75000"/>
                    <a:lumOff val="25000"/>
                  </a:schemeClr>
                </a:solidFill>
                <a:cs typeface="Arial" pitchFamily="34" charset="0"/>
              </a:endParaRPr>
            </a:p>
          </p:txBody>
        </p:sp>
      </p:grpSp>
      <p:sp>
        <p:nvSpPr>
          <p:cNvPr id="38" name="Block Arc 14"/>
          <p:cNvSpPr/>
          <p:nvPr/>
        </p:nvSpPr>
        <p:spPr>
          <a:xfrm rot="16200000">
            <a:off x="4305129" y="2680445"/>
            <a:ext cx="518895" cy="51923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Text Placeholder 4">
            <a:extLst>
              <a:ext uri="{FF2B5EF4-FFF2-40B4-BE49-F238E27FC236}">
                <a16:creationId xmlns:a16="http://schemas.microsoft.com/office/drawing/2014/main" id="{0D92EB70-8C95-8F69-57AE-C11318DE48E7}"/>
              </a:ext>
            </a:extLst>
          </p:cNvPr>
          <p:cNvSpPr>
            <a:spLocks noGrp="1"/>
          </p:cNvSpPr>
          <p:nvPr>
            <p:ph type="body" sz="quarter" idx="11"/>
          </p:nvPr>
        </p:nvSpPr>
        <p:spPr>
          <a:xfrm>
            <a:off x="-199900" y="1864917"/>
            <a:ext cx="9144000" cy="288032"/>
          </a:xfrm>
        </p:spPr>
        <p:txBody>
          <a:bodyPr/>
          <a:lstStyle/>
          <a:p>
            <a:r>
              <a:rPr lang="en-US" altLang="ko-KR" sz="1400"/>
              <a:t>What is the difference?</a:t>
            </a:r>
            <a:endParaRPr lang="ko-KR" altLang="en-US" sz="1400"/>
          </a:p>
          <a:p>
            <a:endParaRPr lang="en-GB"/>
          </a:p>
        </p:txBody>
      </p:sp>
      <p:sp>
        <p:nvSpPr>
          <p:cNvPr id="16" name="Freeform 15">
            <a:extLst>
              <a:ext uri="{FF2B5EF4-FFF2-40B4-BE49-F238E27FC236}">
                <a16:creationId xmlns:a16="http://schemas.microsoft.com/office/drawing/2014/main" id="{9DBBCD0B-BADA-F661-915E-374AC6B1BA32}"/>
              </a:ext>
            </a:extLst>
          </p:cNvPr>
          <p:cNvSpPr/>
          <p:nvPr/>
        </p:nvSpPr>
        <p:spPr>
          <a:xfrm>
            <a:off x="6400862" y="886695"/>
            <a:ext cx="1578254" cy="1624605"/>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pic>
        <p:nvPicPr>
          <p:cNvPr id="40" name="Picture 39" descr="A picture containing icon&#10;&#10;Description automatically generated">
            <a:extLst>
              <a:ext uri="{FF2B5EF4-FFF2-40B4-BE49-F238E27FC236}">
                <a16:creationId xmlns:a16="http://schemas.microsoft.com/office/drawing/2014/main" id="{1047F396-26A9-2BE8-2505-4D5A5AEE03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6620" y="640692"/>
            <a:ext cx="1316106" cy="1862456"/>
          </a:xfrm>
          <a:prstGeom prst="rect">
            <a:avLst/>
          </a:prstGeom>
        </p:spPr>
      </p:pic>
      <p:sp>
        <p:nvSpPr>
          <p:cNvPr id="41" name="TextBox 40">
            <a:extLst>
              <a:ext uri="{FF2B5EF4-FFF2-40B4-BE49-F238E27FC236}">
                <a16:creationId xmlns:a16="http://schemas.microsoft.com/office/drawing/2014/main" id="{93518ACA-3CC5-A9F9-F762-FBB855442B1E}"/>
              </a:ext>
            </a:extLst>
          </p:cNvPr>
          <p:cNvSpPr txBox="1"/>
          <p:nvPr/>
        </p:nvSpPr>
        <p:spPr>
          <a:xfrm>
            <a:off x="807622" y="1817017"/>
            <a:ext cx="595035" cy="923330"/>
          </a:xfrm>
          <a:prstGeom prst="rect">
            <a:avLst/>
          </a:prstGeom>
          <a:noFill/>
        </p:spPr>
        <p:txBody>
          <a:bodyPr wrap="none" rtlCol="0">
            <a:spAutoFit/>
          </a:bodyPr>
          <a:lstStyle/>
          <a:p>
            <a:r>
              <a:rPr lang="en-GB" sz="5400" b="1">
                <a:latin typeface="Apple Braille" pitchFamily="2" charset="0"/>
                <a:cs typeface="Bodoni MT" panose="020F0502020204030204" pitchFamily="34" charset="0"/>
              </a:rPr>
              <a:t>2</a:t>
            </a:r>
          </a:p>
        </p:txBody>
      </p:sp>
      <p:sp>
        <p:nvSpPr>
          <p:cNvPr id="42" name="Freeform 41">
            <a:extLst>
              <a:ext uri="{FF2B5EF4-FFF2-40B4-BE49-F238E27FC236}">
                <a16:creationId xmlns:a16="http://schemas.microsoft.com/office/drawing/2014/main" id="{5C5CBB32-6200-B322-DAB3-2304E9658592}"/>
              </a:ext>
            </a:extLst>
          </p:cNvPr>
          <p:cNvSpPr/>
          <p:nvPr/>
        </p:nvSpPr>
        <p:spPr>
          <a:xfrm rot="19218828">
            <a:off x="6376513" y="2277684"/>
            <a:ext cx="264269"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8"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3" name="Marcador de texto 2">
            <a:extLst>
              <a:ext uri="{FF2B5EF4-FFF2-40B4-BE49-F238E27FC236}">
                <a16:creationId xmlns:a16="http://schemas.microsoft.com/office/drawing/2014/main" id="{816B1076-9F5E-6C21-489F-ABCAB2A99EA8}"/>
              </a:ext>
            </a:extLst>
          </p:cNvPr>
          <p:cNvSpPr txBox="1">
            <a:spLocks/>
          </p:cNvSpPr>
          <p:nvPr/>
        </p:nvSpPr>
        <p:spPr>
          <a:xfrm>
            <a:off x="-7897" y="910399"/>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2</a:t>
            </a:r>
          </a:p>
        </p:txBody>
      </p:sp>
    </p:spTree>
    <p:extLst>
      <p:ext uri="{BB962C8B-B14F-4D97-AF65-F5344CB8AC3E}">
        <p14:creationId xmlns:p14="http://schemas.microsoft.com/office/powerpoint/2010/main" val="276553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7" y="1987589"/>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altLang="ko-KR" sz="1400" b="1"/>
              <a:t>     Tinkercad</a:t>
            </a:r>
            <a:endParaRPr lang="ko-KR" altLang="en-US" sz="1400" b="1"/>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8" y="273867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a:xfrm>
            <a:off x="1475656" y="1380438"/>
            <a:ext cx="9144000" cy="576064"/>
          </a:xfrm>
        </p:spPr>
        <p:txBody>
          <a:bodyPr/>
          <a:lstStyle/>
          <a:p>
            <a:r>
              <a:rPr lang="en-US" altLang="ko-KR" sz="2800"/>
              <a:t>3D drawing</a:t>
            </a:r>
            <a:endParaRPr lang="ko-KR" altLang="en-US" sz="2800"/>
          </a:p>
        </p:txBody>
      </p:sp>
      <p:sp>
        <p:nvSpPr>
          <p:cNvPr id="3" name="Text Placeholder 2"/>
          <p:cNvSpPr>
            <a:spLocks noGrp="1"/>
          </p:cNvSpPr>
          <p:nvPr>
            <p:ph type="body" sz="quarter" idx="11"/>
          </p:nvPr>
        </p:nvSpPr>
        <p:spPr>
          <a:xfrm>
            <a:off x="-35123" y="326868"/>
            <a:ext cx="9144000" cy="288032"/>
          </a:xfrm>
        </p:spPr>
        <p:txBody>
          <a:bodyPr/>
          <a:lstStyle/>
          <a:p>
            <a:pPr lvl="0"/>
            <a:r>
              <a:rPr lang="en-US" altLang="ko-KR" sz="2800"/>
              <a:t>Software to draw</a:t>
            </a:r>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868206" y="2764788"/>
            <a:ext cx="2371794" cy="307777"/>
          </a:xfrm>
          <a:prstGeom prst="rect">
            <a:avLst/>
          </a:prstGeom>
          <a:noFill/>
        </p:spPr>
        <p:txBody>
          <a:bodyPr wrap="square" rtlCol="0">
            <a:spAutoFit/>
          </a:bodyPr>
          <a:lstStyle/>
          <a:p>
            <a:r>
              <a:rPr lang="en-US" altLang="ko-KR" sz="1400" b="1">
                <a:solidFill>
                  <a:schemeClr val="bg1"/>
                </a:solidFill>
                <a:cs typeface="Arial" pitchFamily="34" charset="0"/>
              </a:rPr>
              <a:t>Gimp</a:t>
            </a:r>
            <a:endParaRPr lang="ko-KR" altLang="en-US" sz="1400" b="1">
              <a:solidFill>
                <a:schemeClr val="bg1"/>
              </a:solidFill>
              <a:cs typeface="Arial" pitchFamily="34" charset="0"/>
            </a:endParaRPr>
          </a:p>
        </p:txBody>
      </p:sp>
      <p:sp>
        <p:nvSpPr>
          <p:cNvPr id="29" name="TextBox 28"/>
          <p:cNvSpPr txBox="1"/>
          <p:nvPr/>
        </p:nvSpPr>
        <p:spPr>
          <a:xfrm>
            <a:off x="5111228" y="2778224"/>
            <a:ext cx="2371794" cy="523220"/>
          </a:xfrm>
          <a:prstGeom prst="rect">
            <a:avLst/>
          </a:prstGeom>
          <a:noFill/>
        </p:spPr>
        <p:txBody>
          <a:bodyPr wrap="square" rtlCol="0">
            <a:spAutoFit/>
          </a:bodyPr>
          <a:lstStyle/>
          <a:p>
            <a:r>
              <a:rPr lang="en-GB" altLang="ko-KR" sz="1400" b="1" err="1">
                <a:solidFill>
                  <a:schemeClr val="bg1"/>
                </a:solidFill>
                <a:cs typeface="Arial" pitchFamily="34" charset="0"/>
              </a:rPr>
              <a:t>Meshmixer</a:t>
            </a:r>
            <a:endParaRPr lang="en-GB" altLang="ko-KR" sz="1400" b="1">
              <a:solidFill>
                <a:schemeClr val="bg1"/>
              </a:solidFill>
              <a:cs typeface="Arial" pitchFamily="34" charset="0"/>
            </a:endParaRPr>
          </a:p>
          <a:p>
            <a:endParaRPr lang="ko-KR" altLang="en-US" sz="1400" b="1">
              <a:solidFill>
                <a:schemeClr val="bg1"/>
              </a:solidFill>
              <a:cs typeface="Arial" pitchFamily="34" charset="0"/>
            </a:endParaRPr>
          </a:p>
        </p:txBody>
      </p:sp>
      <p:sp>
        <p:nvSpPr>
          <p:cNvPr id="30" name="TextBox 29"/>
          <p:cNvSpPr txBox="1"/>
          <p:nvPr/>
        </p:nvSpPr>
        <p:spPr>
          <a:xfrm>
            <a:off x="868206" y="2047697"/>
            <a:ext cx="2371794" cy="307777"/>
          </a:xfrm>
          <a:prstGeom prst="rect">
            <a:avLst/>
          </a:prstGeom>
          <a:noFill/>
        </p:spPr>
        <p:txBody>
          <a:bodyPr wrap="square" rtlCol="0">
            <a:spAutoFit/>
          </a:bodyPr>
          <a:lstStyle/>
          <a:p>
            <a:r>
              <a:rPr lang="is-IS" altLang="ko-KR" sz="1400" b="1">
                <a:solidFill>
                  <a:schemeClr val="bg1"/>
                </a:solidFill>
                <a:cs typeface="Arial" pitchFamily="34" charset="0"/>
              </a:rPr>
              <a:t>Inkscape</a:t>
            </a:r>
            <a:endParaRPr lang="ko-KR" altLang="en-US" sz="1400" b="1">
              <a:solidFill>
                <a:schemeClr val="bg1"/>
              </a:solidFill>
              <a:cs typeface="Arial" pitchFamily="34" charset="0"/>
            </a:endParaRPr>
          </a:p>
        </p:txBody>
      </p:sp>
      <p:sp>
        <p:nvSpPr>
          <p:cNvPr id="33" name="TextBox 32"/>
          <p:cNvSpPr txBox="1"/>
          <p:nvPr/>
        </p:nvSpPr>
        <p:spPr>
          <a:xfrm>
            <a:off x="5111228" y="2393629"/>
            <a:ext cx="3925268" cy="276999"/>
          </a:xfrm>
          <a:prstGeom prst="rect">
            <a:avLst/>
          </a:prstGeom>
          <a:noFill/>
        </p:spPr>
        <p:txBody>
          <a:bodyPr wrap="square" rtlCol="0">
            <a:spAutoFit/>
          </a:bodyPr>
          <a:lstStyle/>
          <a:p>
            <a:r>
              <a:rPr lang="en-GB" sz="1200">
                <a:solidFill>
                  <a:srgbClr val="4D5156"/>
                </a:solidFill>
                <a:latin typeface="arial" panose="020B0604020202020204" pitchFamily="34" charset="0"/>
              </a:rPr>
              <a:t>A</a:t>
            </a:r>
            <a:r>
              <a:rPr lang="en-GB" sz="1200" b="0" i="0" u="none" strike="noStrike">
                <a:solidFill>
                  <a:srgbClr val="4D5156"/>
                </a:solidFill>
                <a:effectLst/>
                <a:latin typeface="arial" panose="020B0604020202020204" pitchFamily="34" charset="0"/>
              </a:rPr>
              <a:t> free web app for 3D design, electronics, and coding</a:t>
            </a:r>
            <a:endParaRPr lang="ko-KR" altLang="en-US" sz="1200">
              <a:solidFill>
                <a:schemeClr val="tx1">
                  <a:lumMod val="75000"/>
                  <a:lumOff val="25000"/>
                </a:schemeClr>
              </a:solidFill>
              <a:cs typeface="Arial" pitchFamily="34" charset="0"/>
            </a:endParaRPr>
          </a:p>
        </p:txBody>
      </p:sp>
      <p:sp>
        <p:nvSpPr>
          <p:cNvPr id="35" name="TextBox 34"/>
          <p:cNvSpPr txBox="1"/>
          <p:nvPr/>
        </p:nvSpPr>
        <p:spPr>
          <a:xfrm>
            <a:off x="5111228" y="3150268"/>
            <a:ext cx="3277196" cy="461665"/>
          </a:xfrm>
          <a:prstGeom prst="rect">
            <a:avLst/>
          </a:prstGeom>
          <a:noFill/>
        </p:spPr>
        <p:txBody>
          <a:bodyPr wrap="square" rtlCol="0">
            <a:spAutoFit/>
          </a:bodyPr>
          <a:lstStyle/>
          <a:p>
            <a:r>
              <a:rPr lang="en-GB" altLang="ko-KR" sz="1200">
                <a:solidFill>
                  <a:schemeClr val="tx1">
                    <a:lumMod val="75000"/>
                    <a:lumOff val="25000"/>
                  </a:schemeClr>
                </a:solidFill>
                <a:cs typeface="Arial" pitchFamily="34" charset="0"/>
              </a:rPr>
              <a:t>a free and open-source 3D computer graphics software tool</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786278" y="2407529"/>
            <a:ext cx="3277196"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Easy desktop app for creating cutting files</a:t>
            </a:r>
            <a:endParaRPr lang="ko-KR" altLang="en-US" sz="1200">
              <a:solidFill>
                <a:schemeClr val="tx1">
                  <a:lumMod val="75000"/>
                  <a:lumOff val="25000"/>
                </a:schemeClr>
              </a:solidFill>
              <a:cs typeface="Arial" pitchFamily="34" charset="0"/>
            </a:endParaRPr>
          </a:p>
        </p:txBody>
      </p:sp>
      <p:sp>
        <p:nvSpPr>
          <p:cNvPr id="38" name="TextBox 37"/>
          <p:cNvSpPr txBox="1"/>
          <p:nvPr/>
        </p:nvSpPr>
        <p:spPr>
          <a:xfrm>
            <a:off x="786278" y="3164168"/>
            <a:ext cx="3277196" cy="276999"/>
          </a:xfrm>
          <a:prstGeom prst="rect">
            <a:avLst/>
          </a:prstGeom>
          <a:noFill/>
        </p:spPr>
        <p:txBody>
          <a:bodyPr wrap="square" rtlCol="0">
            <a:spAutoFit/>
          </a:bodyPr>
          <a:lstStyle/>
          <a:p>
            <a:pPr algn="r"/>
            <a:r>
              <a:rPr lang="en-GB" altLang="ko-KR" sz="1200">
                <a:solidFill>
                  <a:schemeClr val="tx1">
                    <a:lumMod val="75000"/>
                    <a:lumOff val="25000"/>
                  </a:schemeClr>
                </a:solidFill>
                <a:cs typeface="Arial" pitchFamily="34" charset="0"/>
              </a:rPr>
              <a:t>GIMP is a image editor. It is free software,.</a:t>
            </a:r>
            <a:endParaRPr lang="ko-KR" altLang="en-US" sz="120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id="{53263160-F2B7-D9AA-E68A-95E2D4333795}"/>
              </a:ext>
            </a:extLst>
          </p:cNvPr>
          <p:cNvSpPr txBox="1"/>
          <p:nvPr/>
        </p:nvSpPr>
        <p:spPr>
          <a:xfrm>
            <a:off x="598026" y="999331"/>
            <a:ext cx="6264696" cy="369332"/>
          </a:xfrm>
          <a:prstGeom prst="rect">
            <a:avLst/>
          </a:prstGeom>
          <a:noFill/>
        </p:spPr>
        <p:txBody>
          <a:bodyPr wrap="square" rtlCol="0">
            <a:spAutoFit/>
          </a:bodyPr>
          <a:lstStyle/>
          <a:p>
            <a:r>
              <a:rPr lang="en-GB"/>
              <a:t>Many options are for software to draw such as:  </a:t>
            </a:r>
          </a:p>
        </p:txBody>
      </p:sp>
      <p:sp>
        <p:nvSpPr>
          <p:cNvPr id="12" name="Text Placeholder 1">
            <a:extLst>
              <a:ext uri="{FF2B5EF4-FFF2-40B4-BE49-F238E27FC236}">
                <a16:creationId xmlns:a16="http://schemas.microsoft.com/office/drawing/2014/main" id="{7295B6D4-5AD7-A107-7B0B-20F9055277AD}"/>
              </a:ext>
            </a:extLst>
          </p:cNvPr>
          <p:cNvSpPr txBox="1">
            <a:spLocks/>
          </p:cNvSpPr>
          <p:nvPr/>
        </p:nvSpPr>
        <p:spPr>
          <a:xfrm>
            <a:off x="624676" y="1410511"/>
            <a:ext cx="36004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800"/>
              <a:t>2D drawing</a:t>
            </a:r>
            <a:endParaRPr lang="ko-KR" altLang="en-US" sz="2800"/>
          </a:p>
        </p:txBody>
      </p:sp>
      <p:sp>
        <p:nvSpPr>
          <p:cNvPr id="5" name="Marcador de texto 2">
            <a:extLst>
              <a:ext uri="{FF2B5EF4-FFF2-40B4-BE49-F238E27FC236}">
                <a16:creationId xmlns:a16="http://schemas.microsoft.com/office/drawing/2014/main" id="{CDE608E6-23FA-A144-70CA-6C6E63CFD6AE}"/>
              </a:ext>
            </a:extLst>
          </p:cNvPr>
          <p:cNvSpPr txBox="1">
            <a:spLocks/>
          </p:cNvSpPr>
          <p:nvPr/>
        </p:nvSpPr>
        <p:spPr>
          <a:xfrm>
            <a:off x="0" y="699542"/>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2</a:t>
            </a:r>
          </a:p>
        </p:txBody>
      </p:sp>
    </p:spTree>
    <p:extLst>
      <p:ext uri="{BB962C8B-B14F-4D97-AF65-F5344CB8AC3E}">
        <p14:creationId xmlns:p14="http://schemas.microsoft.com/office/powerpoint/2010/main" val="14622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What is Inkscape?</a:t>
            </a:r>
          </a:p>
        </p:txBody>
      </p:sp>
      <p:sp>
        <p:nvSpPr>
          <p:cNvPr id="11" name="Rectangle 9"/>
          <p:cNvSpPr/>
          <p:nvPr/>
        </p:nvSpPr>
        <p:spPr>
          <a:xfrm>
            <a:off x="5818480" y="1173506"/>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6"/>
          <p:cNvSpPr/>
          <p:nvPr/>
        </p:nvSpPr>
        <p:spPr>
          <a:xfrm rot="2700000">
            <a:off x="5709141" y="1911692"/>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 Same Side Corner Rectangle 6"/>
          <p:cNvSpPr>
            <a:spLocks noChangeAspect="1"/>
          </p:cNvSpPr>
          <p:nvPr/>
        </p:nvSpPr>
        <p:spPr>
          <a:xfrm rot="2700000">
            <a:off x="3236497" y="2844827"/>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ectangle 9"/>
          <p:cNvSpPr/>
          <p:nvPr/>
        </p:nvSpPr>
        <p:spPr>
          <a:xfrm flipH="1">
            <a:off x="756735" y="640062"/>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16"/>
          <p:cNvSpPr/>
          <p:nvPr/>
        </p:nvSpPr>
        <p:spPr>
          <a:xfrm rot="18900000" flipH="1">
            <a:off x="3016598" y="1166531"/>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p:cNvSpPr txBox="1"/>
          <p:nvPr/>
        </p:nvSpPr>
        <p:spPr>
          <a:xfrm>
            <a:off x="293359" y="1044773"/>
            <a:ext cx="2623330" cy="461665"/>
          </a:xfrm>
          <a:prstGeom prst="rect">
            <a:avLst/>
          </a:prstGeom>
          <a:noFill/>
        </p:spPr>
        <p:txBody>
          <a:bodyPr wrap="square" rtlCol="0">
            <a:spAutoFit/>
          </a:bodyPr>
          <a:lstStyle/>
          <a:p>
            <a:pPr algn="r"/>
            <a:r>
              <a:rPr lang="en-GB" sz="1200" b="1">
                <a:latin typeface="arial" panose="020B0604020202020204" pitchFamily="34" charset="0"/>
              </a:rPr>
              <a:t>Inkscape is a</a:t>
            </a:r>
            <a:r>
              <a:rPr lang="en-GB" sz="1200" b="1" i="0" u="none" strike="noStrike">
                <a:effectLst/>
                <a:latin typeface="arial" panose="020B0604020202020204" pitchFamily="34" charset="0"/>
              </a:rPr>
              <a:t> professional quality vector graphics software</a:t>
            </a:r>
            <a:r>
              <a:rPr lang="en-GB" sz="1200" b="0" i="0" u="none" strike="noStrike">
                <a:solidFill>
                  <a:srgbClr val="4D5156"/>
                </a:solidFill>
                <a:effectLst/>
                <a:latin typeface="arial" panose="020B0604020202020204" pitchFamily="34" charset="0"/>
              </a:rPr>
              <a:t> </a:t>
            </a:r>
            <a:endParaRPr lang="ko-KR" altLang="en-US" sz="1200" b="1">
              <a:solidFill>
                <a:schemeClr val="tx1">
                  <a:lumMod val="75000"/>
                  <a:lumOff val="25000"/>
                </a:schemeClr>
              </a:solidFill>
              <a:cs typeface="Arial" pitchFamily="34" charset="0"/>
            </a:endParaRPr>
          </a:p>
        </p:txBody>
      </p:sp>
      <p:grpSp>
        <p:nvGrpSpPr>
          <p:cNvPr id="28" name="Group 27"/>
          <p:cNvGrpSpPr/>
          <p:nvPr/>
        </p:nvGrpSpPr>
        <p:grpSpPr>
          <a:xfrm>
            <a:off x="6141135" y="1506438"/>
            <a:ext cx="2031265" cy="2734108"/>
            <a:chOff x="575847" y="1122753"/>
            <a:chExt cx="2287450" cy="2734108"/>
          </a:xfrm>
        </p:grpSpPr>
        <p:sp>
          <p:nvSpPr>
            <p:cNvPr id="29" name="TextBox 28"/>
            <p:cNvSpPr txBox="1"/>
            <p:nvPr/>
          </p:nvSpPr>
          <p:spPr>
            <a:xfrm>
              <a:off x="803640" y="3579862"/>
              <a:ext cx="2059657" cy="276999"/>
            </a:xfrm>
            <a:prstGeom prst="rect">
              <a:avLst/>
            </a:prstGeom>
            <a:noFill/>
          </p:spPr>
          <p:txBody>
            <a:bodyPr wrap="square" rtlCol="0">
              <a:spAutoFit/>
            </a:bodyPr>
            <a:lstStyle/>
            <a:p>
              <a:pPr algn="r"/>
              <a:endParaRPr lang="ko-KR" altLang="en-US" sz="1200">
                <a:solidFill>
                  <a:schemeClr val="tx1">
                    <a:lumMod val="75000"/>
                    <a:lumOff val="25000"/>
                  </a:schemeClr>
                </a:solidFill>
                <a:cs typeface="Arial" pitchFamily="34" charset="0"/>
              </a:endParaRPr>
            </a:p>
          </p:txBody>
        </p:sp>
        <p:sp>
          <p:nvSpPr>
            <p:cNvPr id="30" name="TextBox 29"/>
            <p:cNvSpPr txBox="1"/>
            <p:nvPr/>
          </p:nvSpPr>
          <p:spPr>
            <a:xfrm>
              <a:off x="575847" y="1122753"/>
              <a:ext cx="2059657" cy="830997"/>
            </a:xfrm>
            <a:prstGeom prst="rect">
              <a:avLst/>
            </a:prstGeom>
            <a:noFill/>
          </p:spPr>
          <p:txBody>
            <a:bodyPr wrap="square" rtlCol="0">
              <a:spAutoFit/>
            </a:bodyPr>
            <a:lstStyle/>
            <a:p>
              <a:r>
                <a:rPr lang="en-GB" sz="1200" b="1" i="0" u="none" strike="noStrike">
                  <a:effectLst/>
                  <a:latin typeface="arial" panose="020B0604020202020204" pitchFamily="34" charset="0"/>
                </a:rPr>
                <a:t>Inkscape is </a:t>
              </a:r>
              <a:r>
                <a:rPr lang="en-GB" sz="1200" b="1">
                  <a:latin typeface="arial" panose="020B0604020202020204" pitchFamily="34" charset="0"/>
                </a:rPr>
                <a:t>f</a:t>
              </a:r>
              <a:r>
                <a:rPr lang="en-GB" sz="1200" b="1" i="0" u="none" strike="noStrike">
                  <a:effectLst/>
                  <a:latin typeface="arial" panose="020B0604020202020204" pitchFamily="34" charset="0"/>
                </a:rPr>
                <a:t>ree and </a:t>
              </a:r>
              <a:br>
                <a:rPr lang="en-GB" sz="1200" b="1" i="0" u="none" strike="noStrike">
                  <a:effectLst/>
                  <a:latin typeface="arial" panose="020B0604020202020204" pitchFamily="34" charset="0"/>
                </a:rPr>
              </a:br>
              <a:r>
                <a:rPr lang="en-GB" sz="1200" b="1" i="0" u="none" strike="noStrike">
                  <a:effectLst/>
                  <a:latin typeface="arial" panose="020B0604020202020204" pitchFamily="34" charset="0"/>
                </a:rPr>
                <a:t>open source and can be found at: </a:t>
              </a:r>
            </a:p>
            <a:p>
              <a:r>
                <a:rPr lang="en-GB" sz="1200" b="1" i="0" u="none" strike="noStrike">
                  <a:effectLst/>
                  <a:latin typeface="arial" panose="020B0604020202020204" pitchFamily="34" charset="0"/>
                  <a:hlinkClick r:id="rId3"/>
                </a:rPr>
                <a:t>https://inkscape.org</a:t>
              </a:r>
              <a:endParaRPr lang="ko-KR" altLang="en-US" sz="1200" b="1">
                <a:cs typeface="Arial" pitchFamily="34" charset="0"/>
              </a:endParaRPr>
            </a:p>
          </p:txBody>
        </p:sp>
      </p:grpSp>
      <p:grpSp>
        <p:nvGrpSpPr>
          <p:cNvPr id="31" name="Group 30"/>
          <p:cNvGrpSpPr/>
          <p:nvPr/>
        </p:nvGrpSpPr>
        <p:grpSpPr>
          <a:xfrm>
            <a:off x="420069" y="1669151"/>
            <a:ext cx="2539846" cy="862640"/>
            <a:chOff x="969508" y="2971131"/>
            <a:chExt cx="2715065" cy="862640"/>
          </a:xfrm>
        </p:grpSpPr>
        <p:sp>
          <p:nvSpPr>
            <p:cNvPr id="32" name="TextBox 31"/>
            <p:cNvSpPr txBox="1"/>
            <p:nvPr/>
          </p:nvSpPr>
          <p:spPr>
            <a:xfrm>
              <a:off x="969508" y="3372106"/>
              <a:ext cx="2715065" cy="461665"/>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such as cartoons, clip art, logos and typography</a:t>
              </a:r>
              <a:endParaRPr lang="ko-KR" altLang="en-US" sz="1200">
                <a:solidFill>
                  <a:schemeClr val="tx1">
                    <a:lumMod val="75000"/>
                    <a:lumOff val="25000"/>
                  </a:schemeClr>
                </a:solidFill>
                <a:cs typeface="Arial" pitchFamily="34" charset="0"/>
              </a:endParaRPr>
            </a:p>
          </p:txBody>
        </p:sp>
        <p:sp>
          <p:nvSpPr>
            <p:cNvPr id="33" name="TextBox 32"/>
            <p:cNvSpPr txBox="1"/>
            <p:nvPr/>
          </p:nvSpPr>
          <p:spPr>
            <a:xfrm>
              <a:off x="1281274" y="2971131"/>
              <a:ext cx="2403299" cy="461665"/>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Widely used for both artistic and technical illustrations</a:t>
              </a:r>
              <a:endParaRPr lang="ko-KR" altLang="en-US" sz="1200" b="1">
                <a:solidFill>
                  <a:schemeClr val="tx1">
                    <a:lumMod val="75000"/>
                    <a:lumOff val="25000"/>
                  </a:schemeClr>
                </a:solidFill>
                <a:cs typeface="Arial" pitchFamily="34" charset="0"/>
              </a:endParaRPr>
            </a:p>
          </p:txBody>
        </p:sp>
      </p:grpSp>
      <p:grpSp>
        <p:nvGrpSpPr>
          <p:cNvPr id="34" name="Group 33"/>
          <p:cNvGrpSpPr/>
          <p:nvPr/>
        </p:nvGrpSpPr>
        <p:grpSpPr>
          <a:xfrm>
            <a:off x="309860" y="2842541"/>
            <a:ext cx="2650055" cy="1479839"/>
            <a:chOff x="453107" y="2477456"/>
            <a:chExt cx="2832877" cy="1479839"/>
          </a:xfrm>
        </p:grpSpPr>
        <p:sp>
          <p:nvSpPr>
            <p:cNvPr id="35" name="TextBox 34"/>
            <p:cNvSpPr txBox="1"/>
            <p:nvPr/>
          </p:nvSpPr>
          <p:spPr>
            <a:xfrm>
              <a:off x="931731" y="3310964"/>
              <a:ext cx="2354253" cy="646331"/>
            </a:xfrm>
            <a:prstGeom prst="rect">
              <a:avLst/>
            </a:prstGeom>
            <a:noFill/>
          </p:spPr>
          <p:txBody>
            <a:bodyPr wrap="square" lIns="91440" tIns="45720" rIns="91440" bIns="45720" rtlCol="0" anchor="t">
              <a:spAutoFit/>
            </a:bodyPr>
            <a:lstStyle/>
            <a:p>
              <a:pPr algn="ctr"/>
              <a:r>
                <a:rPr lang="en-GB" sz="1200" b="0" i="0" u="none" strike="noStrike">
                  <a:solidFill>
                    <a:srgbClr val="000000"/>
                  </a:solidFill>
                  <a:effectLst/>
                </a:rPr>
                <a:t>They do not </a:t>
              </a:r>
              <a:r>
                <a:rPr lang="en-GB" sz="1200">
                  <a:solidFill>
                    <a:srgbClr val="000000"/>
                  </a:solidFill>
                </a:rPr>
                <a:t>loose</a:t>
              </a:r>
              <a:r>
                <a:rPr lang="en-GB" sz="1200" b="0" i="0" u="none" strike="noStrike">
                  <a:solidFill>
                    <a:srgbClr val="000000"/>
                  </a:solidFill>
                  <a:effectLst/>
                </a:rPr>
                <a:t> any quality if they are zoomed or resized</a:t>
              </a:r>
            </a:p>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6" name="TextBox 35"/>
            <p:cNvSpPr txBox="1"/>
            <p:nvPr/>
          </p:nvSpPr>
          <p:spPr>
            <a:xfrm>
              <a:off x="453107" y="2477456"/>
              <a:ext cx="2787287" cy="830997"/>
            </a:xfrm>
            <a:prstGeom prst="rect">
              <a:avLst/>
            </a:prstGeom>
            <a:noFill/>
          </p:spPr>
          <p:txBody>
            <a:bodyPr wrap="square" rtlCol="0">
              <a:spAutoFit/>
            </a:bodyPr>
            <a:lstStyle/>
            <a:p>
              <a:pPr algn="r"/>
              <a:r>
                <a:rPr lang="en-GB" altLang="ko-KR" sz="1200" b="1">
                  <a:solidFill>
                    <a:schemeClr val="tx1">
                      <a:lumMod val="75000"/>
                      <a:lumOff val="25000"/>
                    </a:schemeClr>
                  </a:solidFill>
                  <a:cs typeface="Arial" pitchFamily="34" charset="0"/>
                </a:rPr>
                <a:t>It uses vector graphics to allow for sharp printouts and renderings at </a:t>
              </a:r>
              <a:r>
                <a:rPr lang="en-GB" altLang="ko-KR" sz="1200" b="1" u="sng">
                  <a:solidFill>
                    <a:schemeClr val="tx1">
                      <a:lumMod val="75000"/>
                      <a:lumOff val="25000"/>
                    </a:schemeClr>
                  </a:solidFill>
                  <a:cs typeface="Arial" pitchFamily="34" charset="0"/>
                </a:rPr>
                <a:t>unlimited resolution</a:t>
              </a:r>
              <a:endParaRPr lang="ko-KR" altLang="en-US" sz="1200" b="1" u="sng">
                <a:solidFill>
                  <a:schemeClr val="tx1">
                    <a:lumMod val="75000"/>
                    <a:lumOff val="25000"/>
                  </a:schemeClr>
                </a:solidFill>
                <a:cs typeface="Arial" pitchFamily="34" charset="0"/>
              </a:endParaRPr>
            </a:p>
          </p:txBody>
        </p:sp>
      </p:grpSp>
      <p:grpSp>
        <p:nvGrpSpPr>
          <p:cNvPr id="40" name="Group 39"/>
          <p:cNvGrpSpPr/>
          <p:nvPr/>
        </p:nvGrpSpPr>
        <p:grpSpPr>
          <a:xfrm>
            <a:off x="6157762" y="2945423"/>
            <a:ext cx="2370320" cy="1292662"/>
            <a:chOff x="718358" y="3242256"/>
            <a:chExt cx="2150735" cy="1292662"/>
          </a:xfrm>
        </p:grpSpPr>
        <p:sp>
          <p:nvSpPr>
            <p:cNvPr id="41" name="TextBox 40"/>
            <p:cNvSpPr txBox="1"/>
            <p:nvPr/>
          </p:nvSpPr>
          <p:spPr>
            <a:xfrm>
              <a:off x="736658" y="3888587"/>
              <a:ext cx="2132435" cy="646331"/>
            </a:xfrm>
            <a:prstGeom prst="rect">
              <a:avLst/>
            </a:prstGeom>
            <a:noFill/>
          </p:spPr>
          <p:txBody>
            <a:bodyPr wrap="square" rtlCol="0">
              <a:spAutoFit/>
            </a:bodyPr>
            <a:lstStyle/>
            <a:p>
              <a:r>
                <a:rPr lang="en-GB" sz="1200">
                  <a:solidFill>
                    <a:srgbClr val="333333"/>
                  </a:solidFill>
                  <a:latin typeface="Ubuntu" panose="020B0504030602030204" pitchFamily="34" charset="0"/>
                </a:rPr>
                <a:t>Y</a:t>
              </a:r>
              <a:r>
                <a:rPr lang="en-GB" sz="1200" b="0" i="0" u="none" strike="noStrike">
                  <a:solidFill>
                    <a:srgbClr val="333333"/>
                  </a:solidFill>
                  <a:effectLst/>
                  <a:latin typeface="Ubuntu" panose="020B0504030602030204" pitchFamily="34" charset="0"/>
                </a:rPr>
                <a:t>ou can import and export </a:t>
              </a:r>
              <a:br>
                <a:rPr lang="en-GB" sz="1200" b="0" i="0" u="none" strike="noStrike">
                  <a:solidFill>
                    <a:srgbClr val="333333"/>
                  </a:solidFill>
                  <a:effectLst/>
                  <a:latin typeface="Ubuntu" panose="020B0504030602030204" pitchFamily="34" charset="0"/>
                </a:rPr>
              </a:br>
              <a:r>
                <a:rPr lang="en-GB" sz="1200" b="0" i="0" u="none" strike="noStrike">
                  <a:solidFill>
                    <a:srgbClr val="333333"/>
                  </a:solidFill>
                  <a:effectLst/>
                  <a:latin typeface="Ubuntu" panose="020B0504030602030204" pitchFamily="34" charset="0"/>
                </a:rPr>
                <a:t>various file formats, including </a:t>
              </a:r>
              <a:br>
                <a:rPr lang="en-GB" sz="1200" b="0" i="0" u="none" strike="noStrike">
                  <a:solidFill>
                    <a:srgbClr val="333333"/>
                  </a:solidFill>
                  <a:effectLst/>
                  <a:latin typeface="Ubuntu" panose="020B0504030602030204" pitchFamily="34" charset="0"/>
                </a:rPr>
              </a:br>
              <a:r>
                <a:rPr lang="en-GB" sz="1200" b="0" i="0" u="none" strike="noStrike">
                  <a:solidFill>
                    <a:srgbClr val="333333"/>
                  </a:solidFill>
                  <a:effectLst/>
                  <a:latin typeface="Ubuntu" panose="020B0504030602030204" pitchFamily="34" charset="0"/>
                </a:rPr>
                <a:t>SVG, AI, EPS, PDF, PS and PNG.</a:t>
              </a:r>
              <a:endParaRPr lang="ko-KR" altLang="en-US" sz="1200">
                <a:solidFill>
                  <a:schemeClr val="tx1">
                    <a:lumMod val="75000"/>
                    <a:lumOff val="25000"/>
                  </a:schemeClr>
                </a:solidFill>
                <a:cs typeface="Arial" pitchFamily="34" charset="0"/>
              </a:endParaRPr>
            </a:p>
          </p:txBody>
        </p:sp>
        <p:sp>
          <p:nvSpPr>
            <p:cNvPr id="42" name="TextBox 41"/>
            <p:cNvSpPr txBox="1"/>
            <p:nvPr/>
          </p:nvSpPr>
          <p:spPr>
            <a:xfrm>
              <a:off x="718358" y="3242256"/>
              <a:ext cx="2059657" cy="646331"/>
            </a:xfrm>
            <a:prstGeom prst="rect">
              <a:avLst/>
            </a:prstGeom>
            <a:noFill/>
          </p:spPr>
          <p:txBody>
            <a:bodyPr wrap="square" rtlCol="0">
              <a:spAutoFit/>
            </a:bodyPr>
            <a:lstStyle/>
            <a:p>
              <a:r>
                <a:rPr lang="en-GB" altLang="ko-KR" sz="1200" b="1">
                  <a:solidFill>
                    <a:schemeClr val="tx1">
                      <a:lumMod val="75000"/>
                      <a:lumOff val="25000"/>
                    </a:schemeClr>
                  </a:solidFill>
                  <a:cs typeface="Arial" pitchFamily="34" charset="0"/>
                </a:rPr>
                <a:t>Inkscape uses the standardized SVG file format as its main format</a:t>
              </a:r>
              <a:endParaRPr lang="ko-KR" altLang="en-US" sz="1200" b="1">
                <a:solidFill>
                  <a:schemeClr val="tx1">
                    <a:lumMod val="75000"/>
                    <a:lumOff val="25000"/>
                  </a:schemeClr>
                </a:solidFill>
                <a:cs typeface="Arial" pitchFamily="34" charset="0"/>
              </a:endParaRPr>
            </a:p>
          </p:txBody>
        </p:sp>
      </p:grpSp>
      <p:pic>
        <p:nvPicPr>
          <p:cNvPr id="5" name="Graphic 4">
            <a:extLst>
              <a:ext uri="{FF2B5EF4-FFF2-40B4-BE49-F238E27FC236}">
                <a16:creationId xmlns:a16="http://schemas.microsoft.com/office/drawing/2014/main" id="{9C80A1EF-9D1E-22C5-C948-F539E9142BF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02670" y="1025922"/>
            <a:ext cx="2405917" cy="2405917"/>
          </a:xfrm>
          <a:prstGeom prst="rect">
            <a:avLst/>
          </a:prstGeom>
        </p:spPr>
      </p:pic>
      <p:sp>
        <p:nvSpPr>
          <p:cNvPr id="4" name="Marcador de texto 2">
            <a:extLst>
              <a:ext uri="{FF2B5EF4-FFF2-40B4-BE49-F238E27FC236}">
                <a16:creationId xmlns:a16="http://schemas.microsoft.com/office/drawing/2014/main" id="{643D008C-9722-185C-67BD-3EB6654AC2B8}"/>
              </a:ext>
            </a:extLst>
          </p:cNvPr>
          <p:cNvSpPr txBox="1">
            <a:spLocks/>
          </p:cNvSpPr>
          <p:nvPr/>
        </p:nvSpPr>
        <p:spPr>
          <a:xfrm>
            <a:off x="50941" y="660960"/>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3</a:t>
            </a:r>
          </a:p>
        </p:txBody>
      </p:sp>
    </p:spTree>
    <p:extLst>
      <p:ext uri="{BB962C8B-B14F-4D97-AF65-F5344CB8AC3E}">
        <p14:creationId xmlns:p14="http://schemas.microsoft.com/office/powerpoint/2010/main" val="2295083296"/>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c0ea9e4-dde0-4b4d-b657-195ec27ec70d">
      <Terms xmlns="http://schemas.microsoft.com/office/infopath/2007/PartnerControls"/>
    </lcf76f155ced4ddcb4097134ff3c332f>
    <TaxCatchAll xmlns="55154662-676a-405c-a9b6-a5b814f177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8" ma:contentTypeDescription="Create a new document." ma:contentTypeScope="" ma:versionID="4ab381e4f8565319d923f8761812951f">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34d8bf749b349c413ed9c2545b534c35"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19ada8-57e9-4aac-92d5-cb0b816f20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316dee2-b2c2-4216-be18-99e814334d70}" ma:internalName="TaxCatchAll" ma:showField="CatchAllData" ma:web="55154662-676a-405c-a9b6-a5b814f17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198D2A-33A3-4ADD-950E-07DDADEB931E}">
  <ds:schemaRefs>
    <ds:schemaRef ds:uri="http://schemas.microsoft.com/sharepoint/v3/contenttype/forms"/>
  </ds:schemaRefs>
</ds:datastoreItem>
</file>

<file path=customXml/itemProps2.xml><?xml version="1.0" encoding="utf-8"?>
<ds:datastoreItem xmlns:ds="http://schemas.openxmlformats.org/officeDocument/2006/customXml" ds:itemID="{9DBF8C69-DA84-4A1B-8FCE-AB89FEFE5898}">
  <ds:schemaRefs>
    <ds:schemaRef ds:uri="http://purl.org/dc/terms/"/>
    <ds:schemaRef ds:uri="http://purl.org/dc/elements/1.1/"/>
    <ds:schemaRef ds:uri="http://purl.org/dc/dcmitype/"/>
    <ds:schemaRef ds:uri="http://schemas.microsoft.com/office/2006/documentManagement/types"/>
    <ds:schemaRef ds:uri="3c0ea9e4-dde0-4b4d-b657-195ec27ec70d"/>
    <ds:schemaRef ds:uri="http://schemas.microsoft.com/office/2006/metadata/properties"/>
    <ds:schemaRef ds:uri="55154662-676a-405c-a9b6-a5b814f1775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87B9044-35B7-4F79-8570-31E47DBA421A}">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5251</Words>
  <Application>Microsoft Office PowerPoint</Application>
  <PresentationFormat>Presentación en pantalla (16:9)</PresentationFormat>
  <Paragraphs>504</Paragraphs>
  <Slides>68</Slides>
  <Notes>5</Notes>
  <HiddenSlides>0</HiddenSlides>
  <MMClips>3</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0</vt:i4>
      </vt:variant>
      <vt:variant>
        <vt:lpstr>Títulos de diapositiva</vt:lpstr>
      </vt:variant>
      <vt:variant>
        <vt:i4>68</vt:i4>
      </vt:variant>
    </vt:vector>
  </HeadingPairs>
  <TitlesOfParts>
    <vt:vector size="79" baseType="lpstr">
      <vt:lpstr>Apple Braille</vt:lpstr>
      <vt:lpstr>Public Sans</vt:lpstr>
      <vt:lpstr>Arial</vt:lpstr>
      <vt:lpstr>Arial</vt:lpstr>
      <vt:lpstr>Calibri</vt:lpstr>
      <vt:lpstr>Roboto</vt:lpstr>
      <vt:lpstr>Roboto Slab</vt:lpstr>
      <vt:lpstr>Ubuntu</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Miriam Internet Web Solutions</cp:lastModifiedBy>
  <cp:revision>9</cp:revision>
  <dcterms:created xsi:type="dcterms:W3CDTF">2016-12-05T23:26:54Z</dcterms:created>
  <dcterms:modified xsi:type="dcterms:W3CDTF">2023-03-14T11:38:58Z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y fmtid="{D5CDD505-2E9C-101B-9397-08002B2CF9AE}" pid="3" name="MediaServiceImageTags">
    <vt:lpwstr/>
  </property>
</Properties>
</file>