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3" r:id="rId3"/>
  </p:sldMasterIdLst>
  <p:handoutMasterIdLst>
    <p:handoutMasterId r:id="rId48"/>
  </p:handoutMasterIdLst>
  <p:sldIdLst>
    <p:sldId id="264" r:id="rId4"/>
    <p:sldId id="261" r:id="rId5"/>
    <p:sldId id="300" r:id="rId6"/>
    <p:sldId id="319" r:id="rId7"/>
    <p:sldId id="320" r:id="rId8"/>
    <p:sldId id="321" r:id="rId9"/>
    <p:sldId id="323" r:id="rId10"/>
    <p:sldId id="322" r:id="rId11"/>
    <p:sldId id="324" r:id="rId12"/>
    <p:sldId id="325" r:id="rId13"/>
    <p:sldId id="326" r:id="rId14"/>
    <p:sldId id="327" r:id="rId15"/>
    <p:sldId id="328" r:id="rId16"/>
    <p:sldId id="329" r:id="rId17"/>
    <p:sldId id="330" r:id="rId18"/>
    <p:sldId id="331" r:id="rId19"/>
    <p:sldId id="332" r:id="rId20"/>
    <p:sldId id="333" r:id="rId21"/>
    <p:sldId id="334" r:id="rId22"/>
    <p:sldId id="335" r:id="rId23"/>
    <p:sldId id="336" r:id="rId24"/>
    <p:sldId id="337" r:id="rId25"/>
    <p:sldId id="338" r:id="rId26"/>
    <p:sldId id="340" r:id="rId27"/>
    <p:sldId id="339" r:id="rId28"/>
    <p:sldId id="341" r:id="rId29"/>
    <p:sldId id="342" r:id="rId30"/>
    <p:sldId id="276" r:id="rId31"/>
    <p:sldId id="345" r:id="rId32"/>
    <p:sldId id="346" r:id="rId33"/>
    <p:sldId id="347" r:id="rId34"/>
    <p:sldId id="348" r:id="rId35"/>
    <p:sldId id="349" r:id="rId36"/>
    <p:sldId id="350" r:id="rId37"/>
    <p:sldId id="351" r:id="rId38"/>
    <p:sldId id="352" r:id="rId39"/>
    <p:sldId id="357" r:id="rId40"/>
    <p:sldId id="354" r:id="rId41"/>
    <p:sldId id="305" r:id="rId42"/>
    <p:sldId id="314" r:id="rId43"/>
    <p:sldId id="355" r:id="rId44"/>
    <p:sldId id="356" r:id="rId45"/>
    <p:sldId id="278" r:id="rId46"/>
    <p:sldId id="262" r:id="rId47"/>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93">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9E5A"/>
    <a:srgbClr val="87B5BA"/>
    <a:srgbClr val="FFFFFF"/>
    <a:srgbClr val="86BD70"/>
    <a:srgbClr val="F2A40D"/>
    <a:srgbClr val="32A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27" autoAdjust="0"/>
    <p:restoredTop sz="94628" autoAdjust="0"/>
  </p:normalViewPr>
  <p:slideViewPr>
    <p:cSldViewPr>
      <p:cViewPr varScale="1">
        <p:scale>
          <a:sx n="114" d="100"/>
          <a:sy n="114" d="100"/>
        </p:scale>
        <p:origin x="662" y="86"/>
      </p:cViewPr>
      <p:guideLst>
        <p:guide orient="horz" pos="1393"/>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2" d="100"/>
          <a:sy n="82" d="100"/>
        </p:scale>
        <p:origin x="2034"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5B73ECD-8E3A-41E8-8741-75888057FC71}" type="datetimeFigureOut">
              <a:rPr lang="en-US" smtClean="0"/>
              <a:t>12/2/2022</a:t>
            </a:fld>
            <a:endParaRPr lang="en-U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056D15F-7873-46C0-9A65-4AE90812F970}" type="slidenum">
              <a:rPr lang="en-US" smtClean="0"/>
              <a:t>‹Nº›</a:t>
            </a:fld>
            <a:endParaRPr lang="en-US"/>
          </a:p>
        </p:txBody>
      </p:sp>
    </p:spTree>
    <p:extLst>
      <p:ext uri="{BB962C8B-B14F-4D97-AF65-F5344CB8AC3E}">
        <p14:creationId xmlns:p14="http://schemas.microsoft.com/office/powerpoint/2010/main" val="21726435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2.bin"/><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3.bin"/><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4.bin"/><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79512" y="0"/>
            <a:ext cx="4320480" cy="4280401"/>
          </a:xfrm>
          <a:prstGeom prst="rect">
            <a:avLst/>
          </a:prstGeom>
        </p:spPr>
      </p:pic>
      <p:sp>
        <p:nvSpPr>
          <p:cNvPr id="10" name="Text Placeholder 9"/>
          <p:cNvSpPr>
            <a:spLocks noGrp="1"/>
          </p:cNvSpPr>
          <p:nvPr>
            <p:ph type="body" sz="quarter" idx="10" hasCustomPrompt="1"/>
          </p:nvPr>
        </p:nvSpPr>
        <p:spPr>
          <a:xfrm>
            <a:off x="4788024" y="1794902"/>
            <a:ext cx="4355976" cy="1080121"/>
          </a:xfrm>
          <a:prstGeom prst="rect">
            <a:avLst/>
          </a:prstGeom>
        </p:spPr>
        <p:txBody>
          <a:bodyPr anchor="ctr"/>
          <a:lstStyle>
            <a:lvl1pPr marL="0" indent="0" algn="l">
              <a:lnSpc>
                <a:spcPct val="100000"/>
              </a:lnSpc>
              <a:buNone/>
              <a:defRPr b="0" baseline="0">
                <a:solidFill>
                  <a:schemeClr val="tx1"/>
                </a:solidFill>
                <a:latin typeface="+mj-lt"/>
                <a:cs typeface="Arial" pitchFamily="34" charset="0"/>
              </a:defRPr>
            </a:lvl1pPr>
          </a:lstStyle>
          <a:p>
            <a:r>
              <a:rPr lang="en-US" altLang="ko-KR" dirty="0">
                <a:ea typeface="맑은 고딕" pitchFamily="50" charset="-127"/>
              </a:rPr>
              <a:t>TITLE</a:t>
            </a:r>
            <a:endParaRPr lang="en-US" altLang="ko-KR" dirty="0"/>
          </a:p>
        </p:txBody>
      </p:sp>
      <p:sp>
        <p:nvSpPr>
          <p:cNvPr id="11" name="Text Placeholder 9"/>
          <p:cNvSpPr>
            <a:spLocks noGrp="1"/>
          </p:cNvSpPr>
          <p:nvPr>
            <p:ph type="body" sz="quarter" idx="11" hasCustomPrompt="1"/>
          </p:nvPr>
        </p:nvSpPr>
        <p:spPr>
          <a:xfrm>
            <a:off x="4788024" y="2947030"/>
            <a:ext cx="4355828" cy="488816"/>
          </a:xfrm>
          <a:prstGeom prst="rect">
            <a:avLst/>
          </a:prstGeom>
        </p:spPr>
        <p:txBody>
          <a:bodyPr anchor="ctr"/>
          <a:lstStyle>
            <a:lvl1pPr marL="0" indent="0" algn="l">
              <a:buNone/>
              <a:defRPr sz="1400" b="0" baseline="0">
                <a:solidFill>
                  <a:schemeClr val="tx1"/>
                </a:solidFill>
                <a:latin typeface="+mn-lt"/>
                <a:cs typeface="Arial" pitchFamily="34" charset="0"/>
              </a:defRPr>
            </a:lvl1pPr>
          </a:lstStyle>
          <a:p>
            <a:pPr>
              <a:spcBef>
                <a:spcPts val="0"/>
              </a:spcBef>
              <a:defRPr/>
            </a:pPr>
            <a:r>
              <a:rPr lang="en-US" altLang="ko-KR" b="1" dirty="0"/>
              <a:t>INSERT THE TITLE </a:t>
            </a:r>
          </a:p>
          <a:p>
            <a:pPr>
              <a:spcBef>
                <a:spcPts val="0"/>
              </a:spcBef>
              <a:defRPr/>
            </a:pPr>
            <a:r>
              <a:rPr lang="en-US" altLang="ko-KR" b="1" dirty="0"/>
              <a:t>OF YOUR PRESENTATION HERE</a:t>
            </a:r>
            <a:endParaRPr lang="en-US" altLang="ko-KR" dirty="0"/>
          </a:p>
        </p:txBody>
      </p:sp>
      <p:pic>
        <p:nvPicPr>
          <p:cNvPr id="5" name="image2.png"/>
          <p:cNvPicPr/>
          <p:nvPr userDrawn="1"/>
        </p:nvPicPr>
        <p:blipFill>
          <a:blip r:embed="rId3" cstate="email">
            <a:extLst>
              <a:ext uri="{28A0092B-C50C-407E-A947-70E740481C1C}">
                <a14:useLocalDpi xmlns:a14="http://schemas.microsoft.com/office/drawing/2010/main"/>
              </a:ext>
            </a:extLst>
          </a:blip>
          <a:stretch>
            <a:fillRect/>
          </a:stretch>
        </p:blipFill>
        <p:spPr>
          <a:xfrm>
            <a:off x="6516216" y="167272"/>
            <a:ext cx="2160240" cy="1051224"/>
          </a:xfrm>
          <a:prstGeom prst="rect">
            <a:avLst/>
          </a:prstGeom>
        </p:spPr>
      </p:pic>
    </p:spTree>
    <p:extLst>
      <p:ext uri="{BB962C8B-B14F-4D97-AF65-F5344CB8AC3E}">
        <p14:creationId xmlns:p14="http://schemas.microsoft.com/office/powerpoint/2010/main" val="416273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Rectangle 4"/>
          <p:cNvSpPr/>
          <p:nvPr userDrawn="1"/>
        </p:nvSpPr>
        <p:spPr>
          <a:xfrm>
            <a:off x="0" y="1759754"/>
            <a:ext cx="9144000" cy="2211387"/>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pic>
        <p:nvPicPr>
          <p:cNvPr id="6" name="Picture 2" descr="D:\Fullppt\PNG이미지\핸드폰2.pn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023208" y="1042230"/>
            <a:ext cx="2869272" cy="3474631"/>
          </a:xfrm>
          <a:prstGeom prst="rect">
            <a:avLst/>
          </a:prstGeom>
          <a:noFill/>
          <a:extLst>
            <a:ext uri="{909E8E84-426E-40DD-AFC4-6F175D3DCCD1}">
              <a14:hiddenFill xmlns:a14="http://schemas.microsoft.com/office/drawing/2010/main">
                <a:solidFill>
                  <a:srgbClr val="FFFFFF"/>
                </a:solidFill>
              </a14:hiddenFill>
            </a:ext>
          </a:extLst>
        </p:spPr>
      </p:pic>
      <p:sp>
        <p:nvSpPr>
          <p:cNvPr id="7" name="Picture Placeholder 2"/>
          <p:cNvSpPr>
            <a:spLocks noGrp="1"/>
          </p:cNvSpPr>
          <p:nvPr>
            <p:ph type="pic" idx="1" hasCustomPrompt="1"/>
          </p:nvPr>
        </p:nvSpPr>
        <p:spPr>
          <a:xfrm>
            <a:off x="7380312" y="1175233"/>
            <a:ext cx="1008112" cy="255610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2" hasCustomPrompt="1"/>
          </p:nvPr>
        </p:nvSpPr>
        <p:spPr>
          <a:xfrm>
            <a:off x="5643269" y="1261134"/>
            <a:ext cx="1654766" cy="255610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700137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Images and Contents Layout">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3059832"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 name="Rectangle 1"/>
          <p:cNvSpPr/>
          <p:nvPr userDrawn="1"/>
        </p:nvSpPr>
        <p:spPr>
          <a:xfrm>
            <a:off x="4860032" y="0"/>
            <a:ext cx="36000" cy="51435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Rectangle 2"/>
          <p:cNvSpPr/>
          <p:nvPr userDrawn="1"/>
        </p:nvSpPr>
        <p:spPr>
          <a:xfrm>
            <a:off x="4896032" y="1311750"/>
            <a:ext cx="180000" cy="2520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93440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Images and Contents Layout">
    <p:bg>
      <p:bgPr>
        <a:solidFill>
          <a:srgbClr val="87B5BA"/>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9144000" cy="307657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395063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131840" y="181632"/>
            <a:ext cx="6012160"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3131840" y="757696"/>
            <a:ext cx="6012160"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Picture Placeholder 2"/>
          <p:cNvSpPr>
            <a:spLocks noGrp="1"/>
          </p:cNvSpPr>
          <p:nvPr>
            <p:ph type="pic" idx="1" hasCustomPrompt="1"/>
          </p:nvPr>
        </p:nvSpPr>
        <p:spPr>
          <a:xfrm>
            <a:off x="0" y="-1"/>
            <a:ext cx="3059832"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2" hasCustomPrompt="1"/>
          </p:nvPr>
        </p:nvSpPr>
        <p:spPr>
          <a:xfrm>
            <a:off x="3146470" y="1131590"/>
            <a:ext cx="3059832" cy="401191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988877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Images and Contents Layout">
    <p:spTree>
      <p:nvGrpSpPr>
        <p:cNvPr id="1" name=""/>
        <p:cNvGrpSpPr/>
        <p:nvPr/>
      </p:nvGrpSpPr>
      <p:grpSpPr>
        <a:xfrm>
          <a:off x="0" y="0"/>
          <a:ext cx="0" cy="0"/>
          <a:chOff x="0" y="0"/>
          <a:chExt cx="0" cy="0"/>
        </a:xfrm>
      </p:grpSpPr>
      <p:sp>
        <p:nvSpPr>
          <p:cNvPr id="5" name="Rectangle 4"/>
          <p:cNvSpPr/>
          <p:nvPr userDrawn="1"/>
        </p:nvSpPr>
        <p:spPr>
          <a:xfrm>
            <a:off x="0" y="411510"/>
            <a:ext cx="6444208" cy="432048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6" name="Picture Placeholder 2"/>
          <p:cNvSpPr>
            <a:spLocks noGrp="1"/>
          </p:cNvSpPr>
          <p:nvPr>
            <p:ph type="pic" idx="1" hasCustomPrompt="1"/>
          </p:nvPr>
        </p:nvSpPr>
        <p:spPr>
          <a:xfrm>
            <a:off x="135622"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0" hasCustomPrompt="1"/>
          </p:nvPr>
        </p:nvSpPr>
        <p:spPr>
          <a:xfrm>
            <a:off x="2223854"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1" hasCustomPrompt="1"/>
          </p:nvPr>
        </p:nvSpPr>
        <p:spPr>
          <a:xfrm>
            <a:off x="4312086"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742137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Images and Contents Layout">
    <p:bg>
      <p:bgPr>
        <a:solidFill>
          <a:srgbClr val="87B5BA"/>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6444208" y="267494"/>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0" hasCustomPrompt="1"/>
          </p:nvPr>
        </p:nvSpPr>
        <p:spPr>
          <a:xfrm>
            <a:off x="6444208" y="2715766"/>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1" hasCustomPrompt="1"/>
          </p:nvPr>
        </p:nvSpPr>
        <p:spPr>
          <a:xfrm>
            <a:off x="3986213" y="267494"/>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2" hasCustomPrompt="1"/>
          </p:nvPr>
        </p:nvSpPr>
        <p:spPr>
          <a:xfrm>
            <a:off x="3986213" y="2715766"/>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209397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95536" y="3291830"/>
            <a:ext cx="8748464"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395536" y="3867894"/>
            <a:ext cx="8748464"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Rectangle 4"/>
          <p:cNvSpPr/>
          <p:nvPr userDrawn="1"/>
        </p:nvSpPr>
        <p:spPr>
          <a:xfrm>
            <a:off x="0" y="4963500"/>
            <a:ext cx="9144000" cy="180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userDrawn="1"/>
        </p:nvSpPr>
        <p:spPr>
          <a:xfrm>
            <a:off x="0" y="0"/>
            <a:ext cx="9144000" cy="72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Picture Placeholder 2"/>
          <p:cNvSpPr>
            <a:spLocks noGrp="1"/>
          </p:cNvSpPr>
          <p:nvPr>
            <p:ph type="pic" idx="12" hasCustomPrompt="1"/>
          </p:nvPr>
        </p:nvSpPr>
        <p:spPr>
          <a:xfrm>
            <a:off x="467544" y="339502"/>
            <a:ext cx="3312128" cy="2808072"/>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3" hasCustomPrompt="1"/>
          </p:nvPr>
        </p:nvSpPr>
        <p:spPr>
          <a:xfrm>
            <a:off x="3995936" y="339502"/>
            <a:ext cx="468052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4" hasCustomPrompt="1"/>
          </p:nvPr>
        </p:nvSpPr>
        <p:spPr>
          <a:xfrm>
            <a:off x="399593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2" name="Picture Placeholder 2"/>
          <p:cNvSpPr>
            <a:spLocks noGrp="1"/>
          </p:cNvSpPr>
          <p:nvPr>
            <p:ph type="pic" idx="15" hasCustomPrompt="1"/>
          </p:nvPr>
        </p:nvSpPr>
        <p:spPr>
          <a:xfrm>
            <a:off x="561619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3" name="Picture Placeholder 2"/>
          <p:cNvSpPr>
            <a:spLocks noGrp="1"/>
          </p:cNvSpPr>
          <p:nvPr>
            <p:ph type="pic" idx="16" hasCustomPrompt="1"/>
          </p:nvPr>
        </p:nvSpPr>
        <p:spPr>
          <a:xfrm>
            <a:off x="723645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652426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hapes sets layou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42646" y="92609"/>
            <a:ext cx="8679898" cy="543185"/>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r>
              <a:rPr lang="en-US" altLang="ko-KR" dirty="0"/>
              <a:t>Fully Editable Shapes</a:t>
            </a:r>
          </a:p>
        </p:txBody>
      </p:sp>
    </p:spTree>
    <p:extLst>
      <p:ext uri="{BB962C8B-B14F-4D97-AF65-F5344CB8AC3E}">
        <p14:creationId xmlns:p14="http://schemas.microsoft.com/office/powerpoint/2010/main" val="31069092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con se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ICON SETS LAYOUT</a:t>
            </a:r>
          </a:p>
        </p:txBody>
      </p:sp>
      <p:sp>
        <p:nvSpPr>
          <p:cNvPr id="11" name="Rounded Rectangle 10"/>
          <p:cNvSpPr/>
          <p:nvPr userDrawn="1"/>
        </p:nvSpPr>
        <p:spPr>
          <a:xfrm>
            <a:off x="354008" y="1131589"/>
            <a:ext cx="2849840" cy="3649171"/>
          </a:xfrm>
          <a:prstGeom prst="roundRect">
            <a:avLst>
              <a:gd name="adj" fmla="val 3968"/>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7" name="Rounded Rectangle 16"/>
          <p:cNvSpPr/>
          <p:nvPr userDrawn="1"/>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sp>
        <p:nvSpPr>
          <p:cNvPr id="18" name="Half Frame 17"/>
          <p:cNvSpPr/>
          <p:nvPr userDrawn="1"/>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Tree>
    <p:extLst>
      <p:ext uri="{BB962C8B-B14F-4D97-AF65-F5344CB8AC3E}">
        <p14:creationId xmlns:p14="http://schemas.microsoft.com/office/powerpoint/2010/main" val="738182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Break Layout">
    <p:spTree>
      <p:nvGrpSpPr>
        <p:cNvPr id="1" name=""/>
        <p:cNvGrpSpPr/>
        <p:nvPr/>
      </p:nvGrpSpPr>
      <p:grpSpPr>
        <a:xfrm>
          <a:off x="0" y="0"/>
          <a:ext cx="0" cy="0"/>
          <a:chOff x="0" y="0"/>
          <a:chExt cx="0" cy="0"/>
        </a:xfrm>
      </p:grpSpPr>
      <p:sp>
        <p:nvSpPr>
          <p:cNvPr id="3" name="Rectangle 2"/>
          <p:cNvSpPr/>
          <p:nvPr userDrawn="1"/>
        </p:nvSpPr>
        <p:spPr>
          <a:xfrm>
            <a:off x="0" y="2571750"/>
            <a:ext cx="9144000" cy="2571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Rectangle 1"/>
          <p:cNvSpPr/>
          <p:nvPr userDrawn="1"/>
        </p:nvSpPr>
        <p:spPr>
          <a:xfrm>
            <a:off x="2116108" y="843558"/>
            <a:ext cx="4896544" cy="34563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5" name="Rectangle 4"/>
          <p:cNvSpPr/>
          <p:nvPr userDrawn="1"/>
        </p:nvSpPr>
        <p:spPr>
          <a:xfrm>
            <a:off x="2116108" y="0"/>
            <a:ext cx="4896544" cy="195486"/>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userDrawn="1"/>
        </p:nvSpPr>
        <p:spPr>
          <a:xfrm>
            <a:off x="2116108" y="4948014"/>
            <a:ext cx="4896544" cy="195486"/>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2116108" y="3049518"/>
            <a:ext cx="4896544" cy="576064"/>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SECTION BREAK</a:t>
            </a:r>
          </a:p>
        </p:txBody>
      </p:sp>
      <p:sp>
        <p:nvSpPr>
          <p:cNvPr id="11" name="Text Placeholder 9"/>
          <p:cNvSpPr>
            <a:spLocks noGrp="1"/>
          </p:cNvSpPr>
          <p:nvPr>
            <p:ph type="body" sz="quarter" idx="11" hasCustomPrompt="1"/>
          </p:nvPr>
        </p:nvSpPr>
        <p:spPr>
          <a:xfrm>
            <a:off x="2116108" y="3625582"/>
            <a:ext cx="4896544"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pic>
        <p:nvPicPr>
          <p:cNvPr id="9" name="image2.png"/>
          <p:cNvPicPr/>
          <p:nvPr userDrawn="1"/>
        </p:nvPicPr>
        <p:blipFill>
          <a:blip r:embed="rId2" cstate="email">
            <a:extLst>
              <a:ext uri="{28A0092B-C50C-407E-A947-70E740481C1C}">
                <a14:useLocalDpi xmlns:a14="http://schemas.microsoft.com/office/drawing/2010/main"/>
              </a:ext>
            </a:extLst>
          </a:blip>
          <a:stretch>
            <a:fillRect/>
          </a:stretch>
        </p:blipFill>
        <p:spPr>
          <a:xfrm>
            <a:off x="2566214" y="896186"/>
            <a:ext cx="3678555" cy="1838960"/>
          </a:xfrm>
          <a:prstGeom prst="rect">
            <a:avLst/>
          </a:prstGeom>
        </p:spPr>
      </p:pic>
    </p:spTree>
    <p:extLst>
      <p:ext uri="{BB962C8B-B14F-4D97-AF65-F5344CB8AC3E}">
        <p14:creationId xmlns:p14="http://schemas.microsoft.com/office/powerpoint/2010/main" val="173823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3572242"/>
            <a:ext cx="9144000" cy="576063"/>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148" y="414830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graphicFrame>
        <p:nvGraphicFramePr>
          <p:cNvPr id="2" name="Objeto 1"/>
          <p:cNvGraphicFramePr>
            <a:graphicFrameLocks noChangeAspect="1"/>
          </p:cNvGraphicFramePr>
          <p:nvPr userDrawn="1">
            <p:extLst>
              <p:ext uri="{D42A27DB-BD31-4B8C-83A1-F6EECF244321}">
                <p14:modId xmlns:p14="http://schemas.microsoft.com/office/powerpoint/2010/main" val="3977405089"/>
              </p:ext>
            </p:extLst>
          </p:nvPr>
        </p:nvGraphicFramePr>
        <p:xfrm>
          <a:off x="2267744" y="555526"/>
          <a:ext cx="4429125" cy="2552700"/>
        </p:xfrm>
        <a:graphic>
          <a:graphicData uri="http://schemas.openxmlformats.org/presentationml/2006/ole">
            <mc:AlternateContent xmlns:mc="http://schemas.openxmlformats.org/markup-compatibility/2006">
              <mc:Choice xmlns:v="urn:schemas-microsoft-com:vml" Requires="v">
                <p:oleObj r:id="rId2" imgW="4429080" imgH="2552400" progId="">
                  <p:embed/>
                </p:oleObj>
              </mc:Choice>
              <mc:Fallback>
                <p:oleObj r:id="rId2" imgW="4429080" imgH="2552400" progId="">
                  <p:embed/>
                  <p:pic>
                    <p:nvPicPr>
                      <p:cNvPr id="0" name=""/>
                      <p:cNvPicPr/>
                      <p:nvPr/>
                    </p:nvPicPr>
                    <p:blipFill>
                      <a:blip r:embed="rId3"/>
                      <a:stretch>
                        <a:fillRect/>
                      </a:stretch>
                    </p:blipFill>
                    <p:spPr>
                      <a:xfrm>
                        <a:off x="2267744" y="555526"/>
                        <a:ext cx="4429125" cy="2552700"/>
                      </a:xfrm>
                      <a:prstGeom prst="rect">
                        <a:avLst/>
                      </a:prstGeom>
                    </p:spPr>
                  </p:pic>
                </p:oleObj>
              </mc:Fallback>
            </mc:AlternateContent>
          </a:graphicData>
        </a:graphic>
      </p:graphicFrame>
    </p:spTree>
    <p:extLst>
      <p:ext uri="{BB962C8B-B14F-4D97-AF65-F5344CB8AC3E}">
        <p14:creationId xmlns:p14="http://schemas.microsoft.com/office/powerpoint/2010/main" val="92247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Layout">
    <p:spTree>
      <p:nvGrpSpPr>
        <p:cNvPr id="1" name=""/>
        <p:cNvGrpSpPr/>
        <p:nvPr/>
      </p:nvGrpSpPr>
      <p:grpSpPr>
        <a:xfrm>
          <a:off x="0" y="0"/>
          <a:ext cx="0" cy="0"/>
          <a:chOff x="0" y="0"/>
          <a:chExt cx="0" cy="0"/>
        </a:xfrm>
      </p:grpSpPr>
      <p:sp>
        <p:nvSpPr>
          <p:cNvPr id="6" name="Rectangle 5"/>
          <p:cNvSpPr/>
          <p:nvPr userDrawn="1"/>
        </p:nvSpPr>
        <p:spPr>
          <a:xfrm>
            <a:off x="-2604" y="0"/>
            <a:ext cx="1584176" cy="51435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aphicFrame>
        <p:nvGraphicFramePr>
          <p:cNvPr id="2" name="Objeto 1"/>
          <p:cNvGraphicFramePr>
            <a:graphicFrameLocks noChangeAspect="1"/>
          </p:cNvGraphicFramePr>
          <p:nvPr userDrawn="1">
            <p:extLst>
              <p:ext uri="{D42A27DB-BD31-4B8C-83A1-F6EECF244321}">
                <p14:modId xmlns:p14="http://schemas.microsoft.com/office/powerpoint/2010/main" val="2364264139"/>
              </p:ext>
            </p:extLst>
          </p:nvPr>
        </p:nvGraphicFramePr>
        <p:xfrm>
          <a:off x="7179563" y="3228975"/>
          <a:ext cx="1933575" cy="1914525"/>
        </p:xfrm>
        <a:graphic>
          <a:graphicData uri="http://schemas.openxmlformats.org/presentationml/2006/ole">
            <mc:AlternateContent xmlns:mc="http://schemas.openxmlformats.org/markup-compatibility/2006">
              <mc:Choice xmlns:v="urn:schemas-microsoft-com:vml" Requires="v">
                <p:oleObj r:id="rId2" imgW="1933560" imgH="1914480" progId="">
                  <p:embed/>
                </p:oleObj>
              </mc:Choice>
              <mc:Fallback>
                <p:oleObj r:id="rId2" imgW="1933560" imgH="1914480" progId="">
                  <p:embed/>
                  <p:pic>
                    <p:nvPicPr>
                      <p:cNvPr id="0" name=""/>
                      <p:cNvPicPr/>
                      <p:nvPr/>
                    </p:nvPicPr>
                    <p:blipFill>
                      <a:blip r:embed="rId3"/>
                      <a:stretch>
                        <a:fillRect/>
                      </a:stretch>
                    </p:blipFill>
                    <p:spPr>
                      <a:xfrm>
                        <a:off x="7179563" y="3228975"/>
                        <a:ext cx="1933575" cy="1914525"/>
                      </a:xfrm>
                      <a:prstGeom prst="rect">
                        <a:avLst/>
                      </a:prstGeom>
                    </p:spPr>
                  </p:pic>
                </p:oleObj>
              </mc:Fallback>
            </mc:AlternateContent>
          </a:graphicData>
        </a:graphic>
      </p:graphicFrame>
    </p:spTree>
    <p:extLst>
      <p:ext uri="{BB962C8B-B14F-4D97-AF65-F5344CB8AC3E}">
        <p14:creationId xmlns:p14="http://schemas.microsoft.com/office/powerpoint/2010/main" val="87571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Agenda Layout">
    <p:spTree>
      <p:nvGrpSpPr>
        <p:cNvPr id="1" name=""/>
        <p:cNvGrpSpPr/>
        <p:nvPr/>
      </p:nvGrpSpPr>
      <p:grpSpPr>
        <a:xfrm>
          <a:off x="0" y="0"/>
          <a:ext cx="0" cy="0"/>
          <a:chOff x="0" y="0"/>
          <a:chExt cx="0" cy="0"/>
        </a:xfrm>
      </p:grpSpPr>
      <p:sp>
        <p:nvSpPr>
          <p:cNvPr id="6" name="Rectangle 5"/>
          <p:cNvSpPr/>
          <p:nvPr userDrawn="1"/>
        </p:nvSpPr>
        <p:spPr>
          <a:xfrm>
            <a:off x="-2604" y="0"/>
            <a:ext cx="1584176" cy="51435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aphicFrame>
        <p:nvGraphicFramePr>
          <p:cNvPr id="4" name="Objeto 3"/>
          <p:cNvGraphicFramePr>
            <a:graphicFrameLocks noChangeAspect="1"/>
          </p:cNvGraphicFramePr>
          <p:nvPr userDrawn="1">
            <p:extLst>
              <p:ext uri="{D42A27DB-BD31-4B8C-83A1-F6EECF244321}">
                <p14:modId xmlns:p14="http://schemas.microsoft.com/office/powerpoint/2010/main" val="2779162804"/>
              </p:ext>
            </p:extLst>
          </p:nvPr>
        </p:nvGraphicFramePr>
        <p:xfrm>
          <a:off x="7179563" y="3228975"/>
          <a:ext cx="1933575" cy="1914525"/>
        </p:xfrm>
        <a:graphic>
          <a:graphicData uri="http://schemas.openxmlformats.org/presentationml/2006/ole">
            <mc:AlternateContent xmlns:mc="http://schemas.openxmlformats.org/markup-compatibility/2006">
              <mc:Choice xmlns:v="urn:schemas-microsoft-com:vml" Requires="v">
                <p:oleObj r:id="rId2" imgW="1933560" imgH="1914480" progId="">
                  <p:embed/>
                </p:oleObj>
              </mc:Choice>
              <mc:Fallback>
                <p:oleObj r:id="rId2" imgW="1933560" imgH="1914480" progId="">
                  <p:embed/>
                  <p:pic>
                    <p:nvPicPr>
                      <p:cNvPr id="2" name="Objeto 1"/>
                      <p:cNvPicPr/>
                      <p:nvPr/>
                    </p:nvPicPr>
                    <p:blipFill>
                      <a:blip r:embed="rId3"/>
                      <a:stretch>
                        <a:fillRect/>
                      </a:stretch>
                    </p:blipFill>
                    <p:spPr>
                      <a:xfrm>
                        <a:off x="7179563" y="3228975"/>
                        <a:ext cx="1933575" cy="1914525"/>
                      </a:xfrm>
                      <a:prstGeom prst="rect">
                        <a:avLst/>
                      </a:prstGeom>
                    </p:spPr>
                  </p:pic>
                </p:oleObj>
              </mc:Fallback>
            </mc:AlternateContent>
          </a:graphicData>
        </a:graphic>
      </p:graphicFrame>
    </p:spTree>
    <p:extLst>
      <p:ext uri="{BB962C8B-B14F-4D97-AF65-F5344CB8AC3E}">
        <p14:creationId xmlns:p14="http://schemas.microsoft.com/office/powerpoint/2010/main" val="1345998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asic Layout">
    <p:spTree>
      <p:nvGrpSpPr>
        <p:cNvPr id="1" name=""/>
        <p:cNvGrpSpPr/>
        <p:nvPr/>
      </p:nvGrpSpPr>
      <p:grpSpPr>
        <a:xfrm>
          <a:off x="0" y="0"/>
          <a:ext cx="0" cy="0"/>
          <a:chOff x="0" y="0"/>
          <a:chExt cx="0" cy="0"/>
        </a:xfrm>
      </p:grpSpPr>
      <p:sp>
        <p:nvSpPr>
          <p:cNvPr id="2" name="Rectangle 1"/>
          <p:cNvSpPr/>
          <p:nvPr userDrawn="1"/>
        </p:nvSpPr>
        <p:spPr>
          <a:xfrm>
            <a:off x="0" y="3399842"/>
            <a:ext cx="9144000" cy="1743658"/>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Oval 3"/>
          <p:cNvSpPr/>
          <p:nvPr userDrawn="1"/>
        </p:nvSpPr>
        <p:spPr>
          <a:xfrm>
            <a:off x="4043561" y="2859782"/>
            <a:ext cx="1080120" cy="1080120"/>
          </a:xfrm>
          <a:prstGeom prst="ellipse">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aphicFrame>
        <p:nvGraphicFramePr>
          <p:cNvPr id="7" name="Objeto 6"/>
          <p:cNvGraphicFramePr>
            <a:graphicFrameLocks noChangeAspect="1"/>
          </p:cNvGraphicFramePr>
          <p:nvPr userDrawn="1">
            <p:extLst>
              <p:ext uri="{D42A27DB-BD31-4B8C-83A1-F6EECF244321}">
                <p14:modId xmlns:p14="http://schemas.microsoft.com/office/powerpoint/2010/main" val="3163372325"/>
              </p:ext>
            </p:extLst>
          </p:nvPr>
        </p:nvGraphicFramePr>
        <p:xfrm>
          <a:off x="4218748" y="3077490"/>
          <a:ext cx="706503" cy="699542"/>
        </p:xfrm>
        <a:graphic>
          <a:graphicData uri="http://schemas.openxmlformats.org/presentationml/2006/ole">
            <mc:AlternateContent xmlns:mc="http://schemas.openxmlformats.org/markup-compatibility/2006">
              <mc:Choice xmlns:v="urn:schemas-microsoft-com:vml" Requires="v">
                <p:oleObj r:id="rId2" imgW="1933560" imgH="1914480" progId="">
                  <p:embed/>
                </p:oleObj>
              </mc:Choice>
              <mc:Fallback>
                <p:oleObj r:id="rId2" imgW="1933560" imgH="1914480" progId="">
                  <p:embed/>
                  <p:pic>
                    <p:nvPicPr>
                      <p:cNvPr id="2" name="Objeto 1"/>
                      <p:cNvPicPr/>
                      <p:nvPr/>
                    </p:nvPicPr>
                    <p:blipFill>
                      <a:blip r:embed="rId3"/>
                      <a:stretch>
                        <a:fillRect/>
                      </a:stretch>
                    </p:blipFill>
                    <p:spPr>
                      <a:xfrm>
                        <a:off x="4218748" y="3077490"/>
                        <a:ext cx="706503" cy="699542"/>
                      </a:xfrm>
                      <a:prstGeom prst="rect">
                        <a:avLst/>
                      </a:prstGeom>
                    </p:spPr>
                  </p:pic>
                </p:oleObj>
              </mc:Fallback>
            </mc:AlternateContent>
          </a:graphicData>
        </a:graphic>
      </p:graphicFrame>
    </p:spTree>
    <p:extLst>
      <p:ext uri="{BB962C8B-B14F-4D97-AF65-F5344CB8AC3E}">
        <p14:creationId xmlns:p14="http://schemas.microsoft.com/office/powerpoint/2010/main" val="1526867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Rectangle 3"/>
          <p:cNvSpPr/>
          <p:nvPr userDrawn="1"/>
        </p:nvSpPr>
        <p:spPr>
          <a:xfrm>
            <a:off x="0" y="4963500"/>
            <a:ext cx="9144000" cy="180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Rectangle 4"/>
          <p:cNvSpPr/>
          <p:nvPr userDrawn="1"/>
        </p:nvSpPr>
        <p:spPr>
          <a:xfrm>
            <a:off x="0" y="0"/>
            <a:ext cx="9144000" cy="72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1290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960850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s and Contents Layout">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143508" y="92609"/>
            <a:ext cx="8856984" cy="4958283"/>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sp>
        <p:nvSpPr>
          <p:cNvPr id="6" name="Picture Placeholder 2"/>
          <p:cNvSpPr>
            <a:spLocks noGrp="1"/>
          </p:cNvSpPr>
          <p:nvPr>
            <p:ph type="pic" idx="12" hasCustomPrompt="1"/>
          </p:nvPr>
        </p:nvSpPr>
        <p:spPr>
          <a:xfrm>
            <a:off x="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3" hasCustomPrompt="1"/>
          </p:nvPr>
        </p:nvSpPr>
        <p:spPr>
          <a:xfrm>
            <a:off x="232792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4" hasCustomPrompt="1"/>
          </p:nvPr>
        </p:nvSpPr>
        <p:spPr>
          <a:xfrm>
            <a:off x="465584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5" hasCustomPrompt="1"/>
          </p:nvPr>
        </p:nvSpPr>
        <p:spPr>
          <a:xfrm>
            <a:off x="698376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Rectangle 2"/>
          <p:cNvSpPr/>
          <p:nvPr userDrawn="1"/>
        </p:nvSpPr>
        <p:spPr>
          <a:xfrm>
            <a:off x="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Rectangle 11"/>
          <p:cNvSpPr/>
          <p:nvPr userDrawn="1"/>
        </p:nvSpPr>
        <p:spPr>
          <a:xfrm>
            <a:off x="2328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Rectangle 12"/>
          <p:cNvSpPr/>
          <p:nvPr userDrawn="1"/>
        </p:nvSpPr>
        <p:spPr>
          <a:xfrm>
            <a:off x="4656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Rectangle 13"/>
          <p:cNvSpPr/>
          <p:nvPr userDrawn="1"/>
        </p:nvSpPr>
        <p:spPr>
          <a:xfrm>
            <a:off x="6984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61596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Images and Contents Layout">
    <p:spTree>
      <p:nvGrpSpPr>
        <p:cNvPr id="1" name=""/>
        <p:cNvGrpSpPr/>
        <p:nvPr/>
      </p:nvGrpSpPr>
      <p:grpSpPr>
        <a:xfrm>
          <a:off x="0" y="0"/>
          <a:ext cx="0" cy="0"/>
          <a:chOff x="0" y="0"/>
          <a:chExt cx="0" cy="0"/>
        </a:xfrm>
      </p:grpSpPr>
      <p:sp>
        <p:nvSpPr>
          <p:cNvPr id="7" name="Rectangle 6"/>
          <p:cNvSpPr/>
          <p:nvPr userDrawn="1"/>
        </p:nvSpPr>
        <p:spPr>
          <a:xfrm>
            <a:off x="0" y="2932113"/>
            <a:ext cx="9144000" cy="2211387"/>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pic>
        <p:nvPicPr>
          <p:cNvPr id="5" name="Picture 3" descr="D:\Fullppt\005-PNG이미지\노트북.png"/>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2555776" y="1131590"/>
            <a:ext cx="7230270" cy="3677432"/>
          </a:xfrm>
          <a:prstGeom prst="rect">
            <a:avLst/>
          </a:prstGeom>
          <a:noFill/>
          <a:extLst>
            <a:ext uri="{909E8E84-426E-40DD-AFC4-6F175D3DCCD1}">
              <a14:hiddenFill xmlns:a14="http://schemas.microsoft.com/office/drawing/2010/main">
                <a:solidFill>
                  <a:srgbClr val="FFFFFF"/>
                </a:solidFill>
              </a14:hiddenFill>
            </a:ext>
          </a:extLst>
        </p:spPr>
      </p:pic>
      <p:sp>
        <p:nvSpPr>
          <p:cNvPr id="6" name="Picture Placeholder 2"/>
          <p:cNvSpPr>
            <a:spLocks noGrp="1"/>
          </p:cNvSpPr>
          <p:nvPr>
            <p:ph type="pic" idx="1" hasCustomPrompt="1"/>
          </p:nvPr>
        </p:nvSpPr>
        <p:spPr>
          <a:xfrm>
            <a:off x="4513480" y="1626257"/>
            <a:ext cx="3465217" cy="256260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Rectangle 2"/>
          <p:cNvSpPr/>
          <p:nvPr userDrawn="1"/>
        </p:nvSpPr>
        <p:spPr>
          <a:xfrm>
            <a:off x="467544" y="3363838"/>
            <a:ext cx="3024336"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3260588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image" Target="../media/image1.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theme" Target="../theme/theme2.xml"/><Relationship Id="rId2" Type="http://schemas.openxmlformats.org/officeDocument/2006/relationships/slideLayout" Target="../slideLayouts/slideLayout4.xml"/><Relationship Id="rId16" Type="http://schemas.openxmlformats.org/officeDocument/2006/relationships/slideLayout" Target="../slideLayouts/slideLayout1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19"/>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1963084" y="4561748"/>
            <a:ext cx="1803136" cy="378658"/>
          </a:xfrm>
          <a:prstGeom prst="rect">
            <a:avLst/>
          </a:prstGeom>
        </p:spPr>
      </p:pic>
      <p:sp>
        <p:nvSpPr>
          <p:cNvPr id="5" name="TextBox 20"/>
          <p:cNvSpPr txBox="1"/>
          <p:nvPr userDrawn="1"/>
        </p:nvSpPr>
        <p:spPr>
          <a:xfrm>
            <a:off x="3707904" y="4561748"/>
            <a:ext cx="3816424" cy="323165"/>
          </a:xfrm>
          <a:prstGeom prst="rect">
            <a:avLst/>
          </a:prstGeom>
        </p:spPr>
        <p:txBody>
          <a:bodyPr wrap="square" lIns="0" tIns="0" rIns="0" bIns="0" rtlCol="0" anchor="t">
            <a:spAutoFit/>
          </a:bodyPr>
          <a:lstStyle/>
          <a:p>
            <a:pPr algn="l">
              <a:lnSpc>
                <a:spcPct val="100000"/>
              </a:lnSpc>
              <a:spcBef>
                <a:spcPct val="0"/>
              </a:spcBef>
            </a:pPr>
            <a:r>
              <a:rPr lang="en-US" sz="700" dirty="0">
                <a:solidFill>
                  <a:srgbClr val="000000"/>
                </a:solidFill>
                <a:latin typeface="Public Sans"/>
              </a:rPr>
              <a:t>The European Commission's support for the production of this publication does not constitute an endorsement of the contents, which reflect the views only of the authors, and the Commission </a:t>
            </a:r>
          </a:p>
          <a:p>
            <a:pPr algn="l">
              <a:lnSpc>
                <a:spcPct val="100000"/>
              </a:lnSpc>
              <a:spcBef>
                <a:spcPct val="0"/>
              </a:spcBef>
            </a:pPr>
            <a:r>
              <a:rPr lang="en-US" sz="700" dirty="0">
                <a:solidFill>
                  <a:srgbClr val="000000"/>
                </a:solidFill>
                <a:latin typeface="Public Sans"/>
              </a:rPr>
              <a:t>cannot be held responsible for any use which may be made of the information contained therein.</a:t>
            </a:r>
          </a:p>
        </p:txBody>
      </p:sp>
    </p:spTree>
    <p:extLst>
      <p:ext uri="{BB962C8B-B14F-4D97-AF65-F5344CB8AC3E}">
        <p14:creationId xmlns:p14="http://schemas.microsoft.com/office/powerpoint/2010/main" val="1736683050"/>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19"/>
          <p:cNvPicPr>
            <a:picLocks noChangeAspect="1"/>
          </p:cNvPicPr>
          <p:nvPr userDrawn="1"/>
        </p:nvPicPr>
        <p:blipFill>
          <a:blip r:embed="rId18" cstate="email">
            <a:extLst>
              <a:ext uri="{28A0092B-C50C-407E-A947-70E740481C1C}">
                <a14:useLocalDpi xmlns:a14="http://schemas.microsoft.com/office/drawing/2010/main"/>
              </a:ext>
            </a:extLst>
          </a:blip>
          <a:srcRect/>
          <a:stretch>
            <a:fillRect/>
          </a:stretch>
        </p:blipFill>
        <p:spPr>
          <a:xfrm>
            <a:off x="1963084" y="4561748"/>
            <a:ext cx="1803136" cy="378658"/>
          </a:xfrm>
          <a:prstGeom prst="rect">
            <a:avLst/>
          </a:prstGeom>
        </p:spPr>
      </p:pic>
      <p:sp>
        <p:nvSpPr>
          <p:cNvPr id="5" name="TextBox 20"/>
          <p:cNvSpPr txBox="1"/>
          <p:nvPr userDrawn="1"/>
        </p:nvSpPr>
        <p:spPr>
          <a:xfrm>
            <a:off x="3707904" y="4561748"/>
            <a:ext cx="3816424" cy="323165"/>
          </a:xfrm>
          <a:prstGeom prst="rect">
            <a:avLst/>
          </a:prstGeom>
        </p:spPr>
        <p:txBody>
          <a:bodyPr wrap="square" lIns="0" tIns="0" rIns="0" bIns="0" rtlCol="0" anchor="t">
            <a:spAutoFit/>
          </a:bodyPr>
          <a:lstStyle/>
          <a:p>
            <a:pPr algn="l">
              <a:lnSpc>
                <a:spcPct val="100000"/>
              </a:lnSpc>
              <a:spcBef>
                <a:spcPct val="0"/>
              </a:spcBef>
            </a:pPr>
            <a:r>
              <a:rPr lang="en-US" sz="700" dirty="0">
                <a:solidFill>
                  <a:srgbClr val="000000"/>
                </a:solidFill>
                <a:latin typeface="Public Sans"/>
              </a:rPr>
              <a:t>The European Commission's support for the production of this publication does not constitute an endorsement of the contents, which reflect the views only of the authors, and the Commission </a:t>
            </a:r>
          </a:p>
          <a:p>
            <a:pPr algn="l">
              <a:lnSpc>
                <a:spcPct val="100000"/>
              </a:lnSpc>
              <a:spcBef>
                <a:spcPct val="0"/>
              </a:spcBef>
            </a:pPr>
            <a:r>
              <a:rPr lang="en-US" sz="700" dirty="0">
                <a:solidFill>
                  <a:srgbClr val="000000"/>
                </a:solidFill>
                <a:latin typeface="Public Sans"/>
              </a:rPr>
              <a:t>cannot be held responsible for any use which may be made of the information contained therein.</a:t>
            </a:r>
          </a:p>
        </p:txBody>
      </p:sp>
    </p:spTree>
    <p:extLst>
      <p:ext uri="{BB962C8B-B14F-4D97-AF65-F5344CB8AC3E}">
        <p14:creationId xmlns:p14="http://schemas.microsoft.com/office/powerpoint/2010/main" val="1737555548"/>
      </p:ext>
    </p:extLst>
  </p:cSld>
  <p:clrMap bg1="lt1" tx1="dk1" bg2="lt2" tx2="dk2" accent1="accent1" accent2="accent2" accent3="accent3" accent4="accent4" accent5="accent5" accent6="accent6" hlink="hlink" folHlink="folHlink"/>
  <p:sldLayoutIdLst>
    <p:sldLayoutId id="2147483659" r:id="rId1"/>
    <p:sldLayoutId id="2147483672" r:id="rId2"/>
    <p:sldLayoutId id="2147483670" r:id="rId3"/>
    <p:sldLayoutId id="2147483652" r:id="rId4"/>
    <p:sldLayoutId id="2147483671" r:id="rId5"/>
    <p:sldLayoutId id="2147483655" r:id="rId6"/>
    <p:sldLayoutId id="2147483662" r:id="rId7"/>
    <p:sldLayoutId id="2147483663" r:id="rId8"/>
    <p:sldLayoutId id="2147483665" r:id="rId9"/>
    <p:sldLayoutId id="2147483666" r:id="rId10"/>
    <p:sldLayoutId id="2147483667" r:id="rId11"/>
    <p:sldLayoutId id="2147483664" r:id="rId12"/>
    <p:sldLayoutId id="2147483668" r:id="rId13"/>
    <p:sldLayoutId id="2147483669" r:id="rId14"/>
    <p:sldLayoutId id="2147483673" r:id="rId15"/>
    <p:sldLayoutId id="2147483656" r:id="rId16"/>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19"/>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1963084" y="4561748"/>
            <a:ext cx="1803136" cy="378658"/>
          </a:xfrm>
          <a:prstGeom prst="rect">
            <a:avLst/>
          </a:prstGeom>
        </p:spPr>
      </p:pic>
      <p:sp>
        <p:nvSpPr>
          <p:cNvPr id="5" name="TextBox 20"/>
          <p:cNvSpPr txBox="1"/>
          <p:nvPr userDrawn="1"/>
        </p:nvSpPr>
        <p:spPr>
          <a:xfrm>
            <a:off x="3707904" y="4561748"/>
            <a:ext cx="3816424" cy="323165"/>
          </a:xfrm>
          <a:prstGeom prst="rect">
            <a:avLst/>
          </a:prstGeom>
        </p:spPr>
        <p:txBody>
          <a:bodyPr wrap="square" lIns="0" tIns="0" rIns="0" bIns="0" rtlCol="0" anchor="t">
            <a:spAutoFit/>
          </a:bodyPr>
          <a:lstStyle/>
          <a:p>
            <a:pPr algn="l">
              <a:lnSpc>
                <a:spcPct val="100000"/>
              </a:lnSpc>
              <a:spcBef>
                <a:spcPct val="0"/>
              </a:spcBef>
            </a:pPr>
            <a:r>
              <a:rPr lang="en-US" sz="700" dirty="0">
                <a:solidFill>
                  <a:srgbClr val="000000"/>
                </a:solidFill>
                <a:latin typeface="Public Sans"/>
              </a:rPr>
              <a:t>The European Commission's support for the production of this publication does not constitute an endorsement of the contents, which reflect the views only of the authors, and the Commission </a:t>
            </a:r>
          </a:p>
          <a:p>
            <a:pPr algn="l">
              <a:lnSpc>
                <a:spcPct val="100000"/>
              </a:lnSpc>
              <a:spcBef>
                <a:spcPct val="0"/>
              </a:spcBef>
            </a:pPr>
            <a:r>
              <a:rPr lang="en-US" sz="700" dirty="0">
                <a:solidFill>
                  <a:srgbClr val="000000"/>
                </a:solidFill>
                <a:latin typeface="Public Sans"/>
              </a:rPr>
              <a:t>cannot be held responsible for any use which may be made of the information contained therein.</a:t>
            </a:r>
          </a:p>
        </p:txBody>
      </p:sp>
    </p:spTree>
    <p:extLst>
      <p:ext uri="{BB962C8B-B14F-4D97-AF65-F5344CB8AC3E}">
        <p14:creationId xmlns:p14="http://schemas.microsoft.com/office/powerpoint/2010/main" val="2754710703"/>
      </p:ext>
    </p:extLst>
  </p:cSld>
  <p:clrMap bg1="lt1" tx1="dk1" bg2="lt2" tx2="dk2" accent1="accent1" accent2="accent2" accent3="accent3" accent4="accent4" accent5="accent5" accent6="accent6" hlink="hlink" folHlink="folHlink"/>
  <p:sldLayoutIdLst>
    <p:sldLayoutId id="2147483654" r:id="rId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hyperlink" Target="https://looka.com/logo-maker/" TargetMode="External"/><Relationship Id="rId3" Type="http://schemas.openxmlformats.org/officeDocument/2006/relationships/image" Target="../media/image23.png"/><Relationship Id="rId7" Type="http://schemas.openxmlformats.org/officeDocument/2006/relationships/hyperlink" Target="https://www.logomaker.com/" TargetMode="External"/><Relationship Id="rId2" Type="http://schemas.openxmlformats.org/officeDocument/2006/relationships/image" Target="../media/image22.png"/><Relationship Id="rId1" Type="http://schemas.openxmlformats.org/officeDocument/2006/relationships/slideLayout" Target="../slideLayouts/slideLayout6.xml"/><Relationship Id="rId6" Type="http://schemas.openxmlformats.org/officeDocument/2006/relationships/hyperlink" Target="https://www.canva.com/" TargetMode="External"/><Relationship Id="rId5" Type="http://schemas.openxmlformats.org/officeDocument/2006/relationships/image" Target="../media/image25.svg"/><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www.joomla.org/" TargetMode="External"/><Relationship Id="rId2" Type="http://schemas.openxmlformats.org/officeDocument/2006/relationships/hyperlink" Target="https://wordpress.com/" TargetMode="External"/><Relationship Id="rId1" Type="http://schemas.openxmlformats.org/officeDocument/2006/relationships/slideLayout" Target="../slideLayouts/slideLayout6.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hyperlink" Target="https://projectspecial.eu/"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hyperlink" Target="https://mailchimp.com/"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hyperlink" Target="http://www.projectspecial.e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240C3274-80DF-B32D-8B33-2D809F2CFD8A}"/>
              </a:ext>
            </a:extLst>
          </p:cNvPr>
          <p:cNvSpPr txBox="1">
            <a:spLocks/>
          </p:cNvSpPr>
          <p:nvPr/>
        </p:nvSpPr>
        <p:spPr>
          <a:xfrm>
            <a:off x="2394012" y="2770681"/>
            <a:ext cx="4355976" cy="1080121"/>
          </a:xfrm>
          <a:prstGeom prst="rect">
            <a:avLst/>
          </a:prstGeom>
        </p:spPr>
        <p:txBody>
          <a:bodyPr anchor="ctr"/>
          <a:lstStyle>
            <a:lvl1pPr marL="0" indent="0" algn="ctr" defTabSz="914400" rtl="0" eaLnBrk="1" latinLnBrk="1" hangingPunct="1">
              <a:spcBef>
                <a:spcPct val="20000"/>
              </a:spcBef>
              <a:buFont typeface="Arial" pitchFamily="34" charset="0"/>
              <a:buNone/>
              <a:defRPr sz="3600" b="0" kern="1200" baseline="0">
                <a:solidFill>
                  <a:schemeClr val="bg1"/>
                </a:solidFill>
                <a:latin typeface="+mj-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s-ES" altLang="ko-KR" sz="2000">
                <a:solidFill>
                  <a:schemeClr val="tx1"/>
                </a:solidFill>
                <a:ea typeface="맑은 고딕" pitchFamily="50" charset="-127"/>
              </a:rPr>
              <a:t>Digital entrepreneurship: how to take advantage of all the opportunities in your environment</a:t>
            </a:r>
            <a:endParaRPr lang="en-US" altLang="ko-KR" sz="2000" dirty="0">
              <a:solidFill>
                <a:schemeClr val="tx1"/>
              </a:solidFill>
            </a:endParaRPr>
          </a:p>
        </p:txBody>
      </p:sp>
      <p:sp>
        <p:nvSpPr>
          <p:cNvPr id="5" name="Text Placeholder 3">
            <a:extLst>
              <a:ext uri="{FF2B5EF4-FFF2-40B4-BE49-F238E27FC236}">
                <a16:creationId xmlns:a16="http://schemas.microsoft.com/office/drawing/2014/main" id="{277D8572-C594-402F-2D0C-D9F554C82367}"/>
              </a:ext>
            </a:extLst>
          </p:cNvPr>
          <p:cNvSpPr txBox="1">
            <a:spLocks/>
          </p:cNvSpPr>
          <p:nvPr/>
        </p:nvSpPr>
        <p:spPr>
          <a:xfrm>
            <a:off x="2394160" y="3822128"/>
            <a:ext cx="4355828" cy="488816"/>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bg1"/>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defRPr/>
            </a:pPr>
            <a:r>
              <a:rPr lang="en-US" altLang="ko-KR" b="1">
                <a:solidFill>
                  <a:schemeClr val="tx1"/>
                </a:solidFill>
              </a:rPr>
              <a:t>By: Internet Web Solutions</a:t>
            </a:r>
            <a:endParaRPr lang="en-US" altLang="ko-KR" dirty="0">
              <a:solidFill>
                <a:schemeClr val="tx1"/>
              </a:solidFill>
            </a:endParaRPr>
          </a:p>
        </p:txBody>
      </p:sp>
      <p:pic>
        <p:nvPicPr>
          <p:cNvPr id="7" name="Imagen 6">
            <a:extLst>
              <a:ext uri="{FF2B5EF4-FFF2-40B4-BE49-F238E27FC236}">
                <a16:creationId xmlns:a16="http://schemas.microsoft.com/office/drawing/2014/main" id="{4AA2301C-6CAA-AFEA-597D-44CADA9B802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30382" y="4470780"/>
            <a:ext cx="1512168" cy="317245"/>
          </a:xfrm>
          <a:prstGeom prst="rect">
            <a:avLst/>
          </a:prstGeom>
        </p:spPr>
      </p:pic>
      <p:sp>
        <p:nvSpPr>
          <p:cNvPr id="9" name="Text Placeholder 3">
            <a:extLst>
              <a:ext uri="{FF2B5EF4-FFF2-40B4-BE49-F238E27FC236}">
                <a16:creationId xmlns:a16="http://schemas.microsoft.com/office/drawing/2014/main" id="{8E220B37-CCC3-32E9-3BF8-6AFAA7EB5F56}"/>
              </a:ext>
            </a:extLst>
          </p:cNvPr>
          <p:cNvSpPr txBox="1">
            <a:spLocks/>
          </p:cNvSpPr>
          <p:nvPr/>
        </p:nvSpPr>
        <p:spPr>
          <a:xfrm>
            <a:off x="3059831" y="4310944"/>
            <a:ext cx="4680521" cy="627580"/>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bg1"/>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defRPr/>
            </a:pPr>
            <a:r>
              <a:rPr lang="en-US" altLang="ko-KR" sz="800">
                <a:solidFill>
                  <a:schemeClr val="tx1"/>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altLang="ko-KR" sz="800" dirty="0">
              <a:solidFill>
                <a:schemeClr val="tx1"/>
              </a:solidFill>
            </a:endParaRPr>
          </a:p>
        </p:txBody>
      </p:sp>
    </p:spTree>
    <p:extLst>
      <p:ext uri="{BB962C8B-B14F-4D97-AF65-F5344CB8AC3E}">
        <p14:creationId xmlns:p14="http://schemas.microsoft.com/office/powerpoint/2010/main" val="3101234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What is digital entrepreneurship?</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Steps to take for start a digital enterprise</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395536" y="1434468"/>
            <a:ext cx="4392488" cy="2828147"/>
          </a:xfrm>
          <a:prstGeom prst="rect">
            <a:avLst/>
          </a:prstGeom>
          <a:noFill/>
        </p:spPr>
        <p:txBody>
          <a:bodyPr wrap="square">
            <a:spAutoFit/>
          </a:bodyPr>
          <a:lstStyle/>
          <a:p>
            <a:pPr marL="342900" lvl="0" indent="-342900" algn="just" latinLnBrk="0">
              <a:lnSpc>
                <a:spcPct val="150000"/>
              </a:lnSpc>
              <a:buFont typeface="+mj-lt"/>
              <a:buAutoNum type="arabicPeriod"/>
            </a:pPr>
            <a:r>
              <a:rPr lang="en-GB" sz="1200" b="1">
                <a:solidFill>
                  <a:srgbClr val="F39E5A"/>
                </a:solidFill>
                <a:effectLst/>
                <a:ea typeface="Calibri" panose="020F0502020204030204" pitchFamily="34" charset="0"/>
                <a:cs typeface="Times New Roman" panose="02020603050405020304" pitchFamily="18" charset="0"/>
              </a:rPr>
              <a:t>Study your possibilities and what you can offer</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a:t>
            </a:r>
            <a:r>
              <a:rPr lang="en-GB" sz="1200">
                <a:solidFill>
                  <a:schemeClr val="tx1">
                    <a:lumMod val="75000"/>
                    <a:lumOff val="25000"/>
                  </a:schemeClr>
                </a:solidFill>
                <a:effectLst/>
                <a:latin typeface="Arial" panose="020B0604020202020204" pitchFamily="34" charset="0"/>
                <a:ea typeface="Calibri" panose="020F0502020204030204" pitchFamily="34" charset="0"/>
              </a:rPr>
              <a:t>What are you good at? What would you like to offer your clients? How would you like to work? From this you should come up with a business idea.</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a:p>
            <a:pPr marL="342900" lvl="0" indent="-342900" algn="just" latinLnBrk="0">
              <a:lnSpc>
                <a:spcPct val="150000"/>
              </a:lnSpc>
              <a:buFont typeface="+mj-lt"/>
              <a:buAutoNum type="arabicPeriod"/>
            </a:pPr>
            <a:r>
              <a:rPr lang="en-GB" sz="1200" b="1">
                <a:solidFill>
                  <a:srgbClr val="F39E5A"/>
                </a:solidFill>
                <a:effectLst/>
                <a:ea typeface="Calibri" panose="020F0502020204030204" pitchFamily="34" charset="0"/>
                <a:cs typeface="Times New Roman" panose="02020603050405020304" pitchFamily="18" charset="0"/>
              </a:rPr>
              <a:t>Analyse your environment, the market and potential competitors</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a:t>
            </a:r>
            <a:r>
              <a:rPr lang="en-GB" sz="1200">
                <a:solidFill>
                  <a:schemeClr val="tx1">
                    <a:lumMod val="75000"/>
                    <a:lumOff val="25000"/>
                  </a:schemeClr>
                </a:solidFill>
                <a:effectLst/>
                <a:latin typeface="Arial" panose="020B0604020202020204" pitchFamily="34" charset="0"/>
                <a:ea typeface="Calibri" panose="020F0502020204030204" pitchFamily="34" charset="0"/>
              </a:rPr>
              <a:t>To analyse the feasibility of your idea, you can carry out different types of analysis, such as a SWOT analysis (Strengths, Weaknesses, Opportunities and Threats). In addition, you should do some research on who your competitors might be.</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p:txBody>
      </p:sp>
      <p:pic>
        <p:nvPicPr>
          <p:cNvPr id="6" name="Imagen 5" descr="Gráfico, Icono, Gráfico de proyección solar&#10;&#10;Descripción generada automáticamente">
            <a:extLst>
              <a:ext uri="{FF2B5EF4-FFF2-40B4-BE49-F238E27FC236}">
                <a16:creationId xmlns:a16="http://schemas.microsoft.com/office/drawing/2014/main" id="{EA27328D-5E91-42B5-07F7-4E2E2658CFD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48064" y="1562666"/>
            <a:ext cx="3468746" cy="2571750"/>
          </a:xfrm>
          <a:prstGeom prst="rect">
            <a:avLst/>
          </a:prstGeom>
        </p:spPr>
      </p:pic>
    </p:spTree>
    <p:extLst>
      <p:ext uri="{BB962C8B-B14F-4D97-AF65-F5344CB8AC3E}">
        <p14:creationId xmlns:p14="http://schemas.microsoft.com/office/powerpoint/2010/main" val="872847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What is digital entrepreneurship?</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Steps to take for start a digital enterprise</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395536" y="1623530"/>
            <a:ext cx="5400600" cy="2274149"/>
          </a:xfrm>
          <a:prstGeom prst="rect">
            <a:avLst/>
          </a:prstGeom>
          <a:noFill/>
        </p:spPr>
        <p:txBody>
          <a:bodyPr wrap="square">
            <a:spAutoFit/>
          </a:bodyPr>
          <a:lstStyle/>
          <a:p>
            <a:pPr marL="342900" lvl="0" indent="-342900" algn="just" latinLnBrk="0">
              <a:lnSpc>
                <a:spcPct val="150000"/>
              </a:lnSpc>
              <a:buFont typeface="+mj-lt"/>
              <a:buAutoNum type="arabicPeriod" startAt="3"/>
            </a:pPr>
            <a:r>
              <a:rPr lang="en-GB" sz="1200" b="1">
                <a:solidFill>
                  <a:srgbClr val="F39E5A"/>
                </a:solidFill>
                <a:effectLst/>
                <a:ea typeface="Calibri" panose="020F0502020204030204" pitchFamily="34" charset="0"/>
                <a:cs typeface="Times New Roman" panose="02020603050405020304" pitchFamily="18" charset="0"/>
              </a:rPr>
              <a:t>Develop a customer profile</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a:t>
            </a:r>
            <a:r>
              <a:rPr lang="en-GB" sz="1200">
                <a:solidFill>
                  <a:schemeClr val="tx1">
                    <a:lumMod val="75000"/>
                    <a:lumOff val="25000"/>
                  </a:schemeClr>
                </a:solidFill>
                <a:effectLst/>
                <a:latin typeface="Arial" panose="020B0604020202020204" pitchFamily="34" charset="0"/>
                <a:ea typeface="Calibri" panose="020F0502020204030204" pitchFamily="34" charset="0"/>
              </a:rPr>
              <a:t>What segment of the population do you want to target? You can think about age, occupation, location…</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a:p>
            <a:pPr marL="342900" lvl="0" indent="-342900" algn="just" latinLnBrk="0">
              <a:lnSpc>
                <a:spcPct val="150000"/>
              </a:lnSpc>
              <a:buFont typeface="+mj-lt"/>
              <a:buAutoNum type="arabicPeriod" startAt="3"/>
            </a:pPr>
            <a:r>
              <a:rPr lang="en-GB" sz="1200" b="1">
                <a:solidFill>
                  <a:srgbClr val="F39E5A"/>
                </a:solidFill>
                <a:effectLst/>
                <a:ea typeface="Calibri" panose="020F0502020204030204" pitchFamily="34" charset="0"/>
                <a:cs typeface="Times New Roman" panose="02020603050405020304" pitchFamily="18" charset="0"/>
              </a:rPr>
              <a:t>Create your corporate image</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a:t>
            </a:r>
            <a:r>
              <a:rPr lang="en-GB" sz="1200">
                <a:solidFill>
                  <a:schemeClr val="tx1">
                    <a:lumMod val="75000"/>
                    <a:lumOff val="25000"/>
                  </a:schemeClr>
                </a:solidFill>
                <a:effectLst/>
                <a:latin typeface="Arial" panose="020B0604020202020204" pitchFamily="34" charset="0"/>
                <a:ea typeface="Calibri" panose="020F0502020204030204" pitchFamily="34" charset="0"/>
              </a:rPr>
              <a:t>Once you have defined everything you need, it is time to create a good name and an attractive logo. Define the logo according to a colour palette and a typography that fits</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a:t>
            </a:r>
          </a:p>
          <a:p>
            <a:pPr marL="342900" lvl="0" indent="-342900" algn="just" latinLnBrk="0">
              <a:lnSpc>
                <a:spcPct val="150000"/>
              </a:lnSpc>
              <a:buFont typeface="+mj-lt"/>
              <a:buAutoNum type="arabicPeriod" startAt="3"/>
            </a:pPr>
            <a:r>
              <a:rPr lang="en-GB" sz="1200" b="1">
                <a:solidFill>
                  <a:srgbClr val="F39E5A"/>
                </a:solidFill>
                <a:effectLst/>
                <a:ea typeface="Calibri" panose="020F0502020204030204" pitchFamily="34" charset="0"/>
                <a:cs typeface="Times New Roman" panose="02020603050405020304" pitchFamily="18" charset="0"/>
              </a:rPr>
              <a:t>Create a website</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a:t>
            </a:r>
            <a:r>
              <a:rPr lang="en-GB" sz="1200">
                <a:solidFill>
                  <a:schemeClr val="tx1">
                    <a:lumMod val="75000"/>
                    <a:lumOff val="25000"/>
                  </a:schemeClr>
                </a:solidFill>
                <a:effectLst/>
                <a:latin typeface="Arial" panose="020B0604020202020204" pitchFamily="34" charset="0"/>
                <a:ea typeface="Calibri" panose="020F0502020204030204" pitchFamily="34" charset="0"/>
              </a:rPr>
              <a:t>There are many free tools that allow you to create a website in a simple way, and there are also companies that are dedicated to it</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a:t>
            </a:r>
          </a:p>
        </p:txBody>
      </p:sp>
      <p:pic>
        <p:nvPicPr>
          <p:cNvPr id="8" name="Imagen 7" descr="Icono&#10;&#10;Descripción generada automáticamente">
            <a:extLst>
              <a:ext uri="{FF2B5EF4-FFF2-40B4-BE49-F238E27FC236}">
                <a16:creationId xmlns:a16="http://schemas.microsoft.com/office/drawing/2014/main" id="{CAEDE572-F6DA-A522-6899-CAD6B35B7AC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300192" y="1419622"/>
            <a:ext cx="2160240" cy="2681966"/>
          </a:xfrm>
          <a:prstGeom prst="rect">
            <a:avLst/>
          </a:prstGeom>
        </p:spPr>
      </p:pic>
    </p:spTree>
    <p:extLst>
      <p:ext uri="{BB962C8B-B14F-4D97-AF65-F5344CB8AC3E}">
        <p14:creationId xmlns:p14="http://schemas.microsoft.com/office/powerpoint/2010/main" val="3684397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What is digital entrepreneurship?</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Steps to take for start a digital enterprise</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362558" y="1707654"/>
            <a:ext cx="4464496" cy="1997150"/>
          </a:xfrm>
          <a:prstGeom prst="rect">
            <a:avLst/>
          </a:prstGeom>
          <a:noFill/>
        </p:spPr>
        <p:txBody>
          <a:bodyPr wrap="square">
            <a:spAutoFit/>
          </a:bodyPr>
          <a:lstStyle/>
          <a:p>
            <a:pPr marL="342900" lvl="0" indent="-342900" algn="just" latinLnBrk="0">
              <a:lnSpc>
                <a:spcPct val="150000"/>
              </a:lnSpc>
              <a:buFont typeface="+mj-lt"/>
              <a:buAutoNum type="arabicPeriod" startAt="6"/>
            </a:pPr>
            <a:r>
              <a:rPr lang="en-GB" sz="1200" b="1">
                <a:solidFill>
                  <a:srgbClr val="F39E5A"/>
                </a:solidFill>
                <a:effectLst/>
                <a:ea typeface="Calibri" panose="020F0502020204030204" pitchFamily="34" charset="0"/>
                <a:cs typeface="Times New Roman" panose="02020603050405020304" pitchFamily="18" charset="0"/>
              </a:rPr>
              <a:t>Choose the right social networks for your business</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a:t>
            </a:r>
            <a:r>
              <a:rPr lang="en-GB" sz="1200">
                <a:solidFill>
                  <a:schemeClr val="tx1">
                    <a:lumMod val="75000"/>
                    <a:lumOff val="25000"/>
                  </a:schemeClr>
                </a:solidFill>
                <a:effectLst/>
                <a:latin typeface="Arial" panose="020B0604020202020204" pitchFamily="34" charset="0"/>
                <a:ea typeface="Calibri" panose="020F0502020204030204" pitchFamily="34" charset="0"/>
              </a:rPr>
              <a:t>Think about your audience - do you think that if your potential customers are young, they will be more on Facebook or Instagram? Visit the "Social Media Management" module to learn more about this.</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a:p>
            <a:pPr marL="342900" lvl="0" indent="-342900" algn="just" latinLnBrk="0">
              <a:lnSpc>
                <a:spcPct val="150000"/>
              </a:lnSpc>
              <a:spcAft>
                <a:spcPts val="800"/>
              </a:spcAft>
              <a:buFont typeface="+mj-lt"/>
              <a:buAutoNum type="arabicPeriod" startAt="6"/>
            </a:pPr>
            <a:r>
              <a:rPr lang="en-GB" sz="1200" b="1">
                <a:solidFill>
                  <a:srgbClr val="F39E5A"/>
                </a:solidFill>
                <a:effectLst/>
                <a:ea typeface="Calibri" panose="020F0502020204030204" pitchFamily="34" charset="0"/>
                <a:cs typeface="Times New Roman" panose="02020603050405020304" pitchFamily="18" charset="0"/>
              </a:rPr>
              <a:t>Develop and follow a digital marketing plan</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a:t>
            </a:r>
            <a:r>
              <a:rPr lang="en-GB" sz="1200">
                <a:solidFill>
                  <a:schemeClr val="tx1">
                    <a:lumMod val="75000"/>
                    <a:lumOff val="25000"/>
                  </a:schemeClr>
                </a:solidFill>
                <a:effectLst/>
                <a:latin typeface="Arial" panose="020B0604020202020204" pitchFamily="34" charset="0"/>
                <a:ea typeface="Calibri" panose="020F0502020204030204" pitchFamily="34" charset="0"/>
              </a:rPr>
              <a:t>In this module you will be able to do a practice task!</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p:txBody>
      </p:sp>
      <p:pic>
        <p:nvPicPr>
          <p:cNvPr id="5" name="Imagen 4" descr="Interfaz de usuario gráfica&#10;&#10;Descripción generada automáticamente">
            <a:extLst>
              <a:ext uri="{FF2B5EF4-FFF2-40B4-BE49-F238E27FC236}">
                <a16:creationId xmlns:a16="http://schemas.microsoft.com/office/drawing/2014/main" id="{B50751FB-92A4-33EF-6324-96D9685A75D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76056" y="1420354"/>
            <a:ext cx="3633378" cy="2571750"/>
          </a:xfrm>
          <a:prstGeom prst="rect">
            <a:avLst/>
          </a:prstGeom>
        </p:spPr>
      </p:pic>
    </p:spTree>
    <p:extLst>
      <p:ext uri="{BB962C8B-B14F-4D97-AF65-F5344CB8AC3E}">
        <p14:creationId xmlns:p14="http://schemas.microsoft.com/office/powerpoint/2010/main" val="381319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How to be on the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Logo</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487464" y="2031777"/>
            <a:ext cx="4824536" cy="1720151"/>
          </a:xfrm>
          <a:prstGeom prst="rect">
            <a:avLst/>
          </a:prstGeom>
          <a:noFill/>
        </p:spPr>
        <p:txBody>
          <a:bodyPr wrap="square">
            <a:spAutoFit/>
          </a:bodyPr>
          <a:lstStyle/>
          <a:p>
            <a:pPr marL="342900" lvl="0" indent="-342900" algn="just" latinLnBrk="0">
              <a:lnSpc>
                <a:spcPct val="150000"/>
              </a:lnSpc>
              <a:buFont typeface="Symbol" panose="05050102010706020507" pitchFamily="18" charset="2"/>
              <a:buChar char=""/>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It should be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simple</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but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attractive</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a:t>
            </a:r>
          </a:p>
          <a:p>
            <a:pPr marL="342900" lvl="0" indent="-342900" algn="just" latinLnBrk="0">
              <a:lnSpc>
                <a:spcPct val="150000"/>
              </a:lnSpc>
              <a:buFont typeface="Symbol" panose="05050102010706020507" pitchFamily="18" charset="2"/>
              <a:buChar char=""/>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It must be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original</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and represent the essence of the business.</a:t>
            </a:r>
          </a:p>
          <a:p>
            <a:pPr marL="342900" lvl="0" indent="-342900" algn="just" latinLnBrk="0">
              <a:lnSpc>
                <a:spcPct val="150000"/>
              </a:lnSpc>
              <a:buFont typeface="Symbol" panose="05050102010706020507" pitchFamily="18" charset="2"/>
              <a:buChar char=""/>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It should be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scalable</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i.e. it should be usable in different sizes, and be adaptable to different formats.</a:t>
            </a:r>
          </a:p>
          <a:p>
            <a:pPr marL="342900" lvl="0" indent="-342900" algn="just" latinLnBrk="0">
              <a:lnSpc>
                <a:spcPct val="150000"/>
              </a:lnSpc>
              <a:buFont typeface="Symbol" panose="05050102010706020507" pitchFamily="18" charset="2"/>
              <a:buChar char=""/>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It should be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long-lasting</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not based on fads</a:t>
            </a:r>
          </a:p>
          <a:p>
            <a:pPr marL="342900" lvl="0" indent="-342900" algn="just" latinLnBrk="0">
              <a:lnSpc>
                <a:spcPct val="150000"/>
              </a:lnSpc>
              <a:spcAft>
                <a:spcPts val="800"/>
              </a:spcAft>
              <a:buFont typeface="Symbol" panose="05050102010706020507" pitchFamily="18" charset="2"/>
              <a:buChar char=""/>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The text must be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legible</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and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free of spelling mistakes</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a:t>
            </a:r>
          </a:p>
        </p:txBody>
      </p:sp>
      <p:sp>
        <p:nvSpPr>
          <p:cNvPr id="6" name="CuadroTexto 5">
            <a:extLst>
              <a:ext uri="{FF2B5EF4-FFF2-40B4-BE49-F238E27FC236}">
                <a16:creationId xmlns:a16="http://schemas.microsoft.com/office/drawing/2014/main" id="{F6EB1171-C4E2-181C-C53A-815394035C4E}"/>
              </a:ext>
            </a:extLst>
          </p:cNvPr>
          <p:cNvSpPr txBox="1"/>
          <p:nvPr/>
        </p:nvSpPr>
        <p:spPr>
          <a:xfrm>
            <a:off x="487463" y="1347614"/>
            <a:ext cx="8005137" cy="616515"/>
          </a:xfrm>
          <a:prstGeom prst="rect">
            <a:avLst/>
          </a:prstGeom>
          <a:noFill/>
        </p:spPr>
        <p:txBody>
          <a:bodyPr wrap="square">
            <a:spAutoFit/>
          </a:bodyPr>
          <a:lstStyle/>
          <a:p>
            <a:pPr algn="just">
              <a:lnSpc>
                <a:spcPct val="150000"/>
              </a:lnSpc>
              <a:spcAft>
                <a:spcPts val="8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To be on the Internet, the first thing you will need is a logo that identifies your company and differentiates it from the rest. The characteristics it should have are:</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Imagen 8" descr="Mapa&#10;&#10;Descripción generada automáticamente">
            <a:extLst>
              <a:ext uri="{FF2B5EF4-FFF2-40B4-BE49-F238E27FC236}">
                <a16:creationId xmlns:a16="http://schemas.microsoft.com/office/drawing/2014/main" id="{A8AF5020-ED9D-E68D-AA4A-DAC6B345932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52120" y="1959769"/>
            <a:ext cx="2696465" cy="2157172"/>
          </a:xfrm>
          <a:prstGeom prst="rect">
            <a:avLst/>
          </a:prstGeom>
        </p:spPr>
      </p:pic>
    </p:spTree>
    <p:extLst>
      <p:ext uri="{BB962C8B-B14F-4D97-AF65-F5344CB8AC3E}">
        <p14:creationId xmlns:p14="http://schemas.microsoft.com/office/powerpoint/2010/main" val="115890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How to be on the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Logo</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83568" y="1347614"/>
            <a:ext cx="7229246" cy="616515"/>
          </a:xfrm>
          <a:prstGeom prst="rect">
            <a:avLst/>
          </a:prstGeom>
          <a:noFill/>
        </p:spPr>
        <p:txBody>
          <a:bodyPr wrap="square">
            <a:spAutoFit/>
          </a:bodyPr>
          <a:lstStyle/>
          <a:p>
            <a:pPr algn="just" latinLnBrk="0">
              <a:lnSpc>
                <a:spcPct val="150000"/>
              </a:lnSpc>
              <a:spcAft>
                <a:spcPts val="8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Although it is not easy to create a good logo, you can also help yourself with tools such as the following ones, which will allow you to get inspired and focus on how you want your logo to look like:</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descr="Logotipo&#10;&#10;Descripción generada automáticamente">
            <a:extLst>
              <a:ext uri="{FF2B5EF4-FFF2-40B4-BE49-F238E27FC236}">
                <a16:creationId xmlns:a16="http://schemas.microsoft.com/office/drawing/2014/main" id="{C6C03C01-5F9C-68EA-AFC6-05E76215EDB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88168" y="2041864"/>
            <a:ext cx="1143489" cy="642640"/>
          </a:xfrm>
          <a:prstGeom prst="rect">
            <a:avLst/>
          </a:prstGeom>
        </p:spPr>
      </p:pic>
      <p:pic>
        <p:nvPicPr>
          <p:cNvPr id="5" name="Imagen 4">
            <a:extLst>
              <a:ext uri="{FF2B5EF4-FFF2-40B4-BE49-F238E27FC236}">
                <a16:creationId xmlns:a16="http://schemas.microsoft.com/office/drawing/2014/main" id="{DB14C0C1-F8BF-11F2-FBEF-2A7C8E334D3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61364" y="2245126"/>
            <a:ext cx="1677255" cy="326624"/>
          </a:xfrm>
          <a:prstGeom prst="rect">
            <a:avLst/>
          </a:prstGeom>
        </p:spPr>
      </p:pic>
      <p:pic>
        <p:nvPicPr>
          <p:cNvPr id="6" name="Gráfico 5">
            <a:extLst>
              <a:ext uri="{FF2B5EF4-FFF2-40B4-BE49-F238E27FC236}">
                <a16:creationId xmlns:a16="http://schemas.microsoft.com/office/drawing/2014/main" id="{92EA0868-7BD3-6858-B191-54E9405345D4}"/>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6505920" y="2221077"/>
            <a:ext cx="1290326" cy="284214"/>
          </a:xfrm>
          <a:prstGeom prst="rect">
            <a:avLst/>
          </a:prstGeom>
        </p:spPr>
      </p:pic>
      <p:sp>
        <p:nvSpPr>
          <p:cNvPr id="9" name="CuadroTexto 8">
            <a:extLst>
              <a:ext uri="{FF2B5EF4-FFF2-40B4-BE49-F238E27FC236}">
                <a16:creationId xmlns:a16="http://schemas.microsoft.com/office/drawing/2014/main" id="{D07C27D6-9B77-97C0-0B54-123CA8B6DCF8}"/>
              </a:ext>
            </a:extLst>
          </p:cNvPr>
          <p:cNvSpPr txBox="1"/>
          <p:nvPr/>
        </p:nvSpPr>
        <p:spPr>
          <a:xfrm>
            <a:off x="827584" y="2684504"/>
            <a:ext cx="1900806" cy="889154"/>
          </a:xfrm>
          <a:prstGeom prst="rect">
            <a:avLst/>
          </a:prstGeom>
          <a:noFill/>
        </p:spPr>
        <p:txBody>
          <a:bodyPr wrap="square">
            <a:spAutoFit/>
          </a:bodyPr>
          <a:lstStyle/>
          <a:p>
            <a:pPr lvl="0" algn="just" latinLnBrk="0">
              <a:lnSpc>
                <a:spcPct val="150000"/>
              </a:lnSpc>
            </a:pPr>
            <a:r>
              <a:rPr lang="en-GB" sz="1200">
                <a:solidFill>
                  <a:schemeClr val="tx1">
                    <a:lumMod val="75000"/>
                    <a:lumOff val="25000"/>
                  </a:schemeClr>
                </a:solidFill>
                <a:effectLst/>
                <a:latin typeface="Arial" panose="020B0604020202020204" pitchFamily="34" charset="0"/>
                <a:ea typeface="Calibri" panose="020F0502020204030204" pitchFamily="34" charset="0"/>
              </a:rPr>
              <a:t>Hundreds of free templates and resources</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a:t>
            </a:r>
            <a:r>
              <a:rPr lang="en-GB" sz="1200" u="sng">
                <a:solidFill>
                  <a:schemeClr val="tx1">
                    <a:lumMod val="75000"/>
                    <a:lumOff val="25000"/>
                  </a:schemeClr>
                </a:solidFill>
                <a:effectLst/>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https://www.canva.com/</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p:txBody>
      </p:sp>
      <p:sp>
        <p:nvSpPr>
          <p:cNvPr id="11" name="CuadroTexto 10">
            <a:extLst>
              <a:ext uri="{FF2B5EF4-FFF2-40B4-BE49-F238E27FC236}">
                <a16:creationId xmlns:a16="http://schemas.microsoft.com/office/drawing/2014/main" id="{0834464B-9EC9-F6B7-4F1E-8ECB2CA1808A}"/>
              </a:ext>
            </a:extLst>
          </p:cNvPr>
          <p:cNvSpPr txBox="1"/>
          <p:nvPr/>
        </p:nvSpPr>
        <p:spPr>
          <a:xfrm>
            <a:off x="3376858" y="2679596"/>
            <a:ext cx="2246265" cy="1166153"/>
          </a:xfrm>
          <a:prstGeom prst="rect">
            <a:avLst/>
          </a:prstGeom>
          <a:noFill/>
        </p:spPr>
        <p:txBody>
          <a:bodyPr wrap="square">
            <a:spAutoFit/>
          </a:bodyPr>
          <a:lstStyle/>
          <a:p>
            <a:pPr lvl="0" algn="just" latinLnBrk="0">
              <a:lnSpc>
                <a:spcPct val="150000"/>
              </a:lnSpc>
            </a:pPr>
            <a:r>
              <a:rPr lang="en-GB" sz="1200">
                <a:solidFill>
                  <a:schemeClr val="tx1">
                    <a:lumMod val="75000"/>
                    <a:lumOff val="25000"/>
                  </a:schemeClr>
                </a:solidFill>
                <a:effectLst/>
                <a:latin typeface="Arial" panose="020B0604020202020204" pitchFamily="34" charset="0"/>
                <a:ea typeface="Calibri" panose="020F0502020204030204" pitchFamily="34" charset="0"/>
              </a:rPr>
              <a:t>This website creates a logo automatically by entering the sector, name and typography</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a:t>
            </a:r>
            <a:r>
              <a:rPr lang="en-GB" sz="1200" u="sng">
                <a:solidFill>
                  <a:schemeClr val="tx1">
                    <a:lumMod val="75000"/>
                    <a:lumOff val="25000"/>
                  </a:schemeClr>
                </a:solidFill>
                <a:effectLst/>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https://www.logomaker.com/</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p:txBody>
      </p:sp>
      <p:sp>
        <p:nvSpPr>
          <p:cNvPr id="13" name="CuadroTexto 12">
            <a:extLst>
              <a:ext uri="{FF2B5EF4-FFF2-40B4-BE49-F238E27FC236}">
                <a16:creationId xmlns:a16="http://schemas.microsoft.com/office/drawing/2014/main" id="{486278CE-41BF-0E07-55A7-CBA5FBF23F7A}"/>
              </a:ext>
            </a:extLst>
          </p:cNvPr>
          <p:cNvSpPr txBox="1"/>
          <p:nvPr/>
        </p:nvSpPr>
        <p:spPr>
          <a:xfrm>
            <a:off x="6070151" y="2684504"/>
            <a:ext cx="2246265" cy="1166153"/>
          </a:xfrm>
          <a:prstGeom prst="rect">
            <a:avLst/>
          </a:prstGeom>
          <a:noFill/>
        </p:spPr>
        <p:txBody>
          <a:bodyPr wrap="square">
            <a:spAutoFit/>
          </a:bodyPr>
          <a:lstStyle/>
          <a:p>
            <a:pPr lvl="0" algn="just" latinLnBrk="0">
              <a:lnSpc>
                <a:spcPct val="150000"/>
              </a:lnSpc>
              <a:spcAft>
                <a:spcPts val="800"/>
              </a:spcAft>
            </a:pPr>
            <a:r>
              <a:rPr lang="en-GB" sz="1200">
                <a:solidFill>
                  <a:schemeClr val="tx1">
                    <a:lumMod val="75000"/>
                    <a:lumOff val="25000"/>
                  </a:schemeClr>
                </a:solidFill>
                <a:effectLst/>
                <a:latin typeface="Arial" panose="020B0604020202020204" pitchFamily="34" charset="0"/>
                <a:ea typeface="Calibri" panose="020F0502020204030204" pitchFamily="34" charset="0"/>
              </a:rPr>
              <a:t>Allows the logo to be created automatically with the name of the company and its activity</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a:t>
            </a:r>
            <a:r>
              <a:rPr lang="en-GB" sz="1200" u="sng">
                <a:solidFill>
                  <a:schemeClr val="tx1">
                    <a:lumMod val="75000"/>
                    <a:lumOff val="25000"/>
                  </a:schemeClr>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https://looka.com/logo-maker/</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2325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How to be on the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Website</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77155" y="2499742"/>
            <a:ext cx="3960440" cy="1189365"/>
          </a:xfrm>
          <a:prstGeom prst="rect">
            <a:avLst/>
          </a:prstGeom>
          <a:noFill/>
        </p:spPr>
        <p:txBody>
          <a:bodyPr wrap="square">
            <a:spAutoFit/>
          </a:bodyPr>
          <a:lstStyle/>
          <a:p>
            <a:pPr algn="just">
              <a:lnSpc>
                <a:spcPct val="107000"/>
              </a:lnSpc>
              <a:spcAft>
                <a:spcPts val="800"/>
              </a:spcAft>
            </a:pPr>
            <a:r>
              <a:rPr lang="en-GB" sz="1200">
                <a:solidFill>
                  <a:schemeClr val="tx1">
                    <a:lumMod val="75000"/>
                    <a:lumOff val="25000"/>
                  </a:schemeClr>
                </a:solidFill>
                <a:latin typeface="Arial" panose="020B0604020202020204" pitchFamily="34" charset="0"/>
                <a:cs typeface="Times New Roman" panose="02020603050405020304" pitchFamily="18" charset="0"/>
              </a:rPr>
              <a:t>A website is made up of several elements:</a:t>
            </a:r>
          </a:p>
          <a:p>
            <a:pPr marL="342900" lvl="0" indent="-342900" algn="just" latinLnBrk="0">
              <a:lnSpc>
                <a:spcPct val="150000"/>
              </a:lnSpc>
              <a:buFont typeface="Symbol" panose="05050102010706020507" pitchFamily="18" charset="2"/>
              <a:buChar char=""/>
            </a:pPr>
            <a:r>
              <a:rPr lang="en-GB" sz="1200">
                <a:solidFill>
                  <a:schemeClr val="tx1">
                    <a:lumMod val="75000"/>
                    <a:lumOff val="25000"/>
                  </a:schemeClr>
                </a:solidFill>
                <a:latin typeface="Arial" panose="020B0604020202020204" pitchFamily="34" charset="0"/>
                <a:cs typeface="Times New Roman" panose="02020603050405020304" pitchFamily="18" charset="0"/>
              </a:rPr>
              <a:t>A register</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ed domain (URL).</a:t>
            </a:r>
          </a:p>
          <a:p>
            <a:pPr marL="342900" lvl="0" indent="-342900" algn="just" latinLnBrk="0">
              <a:lnSpc>
                <a:spcPct val="150000"/>
              </a:lnSpc>
              <a:buFont typeface="Symbol" panose="05050102010706020507" pitchFamily="18" charset="2"/>
              <a:buChar char=""/>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A server that hosts the files.</a:t>
            </a:r>
          </a:p>
          <a:p>
            <a:pPr marL="342900" lvl="0" indent="-342900" algn="just" latinLnBrk="0">
              <a:lnSpc>
                <a:spcPct val="150000"/>
              </a:lnSpc>
              <a:spcAft>
                <a:spcPts val="800"/>
              </a:spcAft>
              <a:buFont typeface="Symbol" panose="05050102010706020507" pitchFamily="18" charset="2"/>
              <a:buChar char=""/>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A content management system.</a:t>
            </a:r>
          </a:p>
        </p:txBody>
      </p:sp>
      <p:pic>
        <p:nvPicPr>
          <p:cNvPr id="14" name="Imagen 13" descr="Imagen que contiene Aplicación&#10;&#10;Descripción generada automáticamente">
            <a:extLst>
              <a:ext uri="{FF2B5EF4-FFF2-40B4-BE49-F238E27FC236}">
                <a16:creationId xmlns:a16="http://schemas.microsoft.com/office/drawing/2014/main" id="{433BCCC5-BF14-CA5F-7C64-2E17B0EF0F3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20072" y="2427734"/>
            <a:ext cx="2886417" cy="1765675"/>
          </a:xfrm>
          <a:prstGeom prst="rect">
            <a:avLst/>
          </a:prstGeom>
        </p:spPr>
      </p:pic>
      <p:sp>
        <p:nvSpPr>
          <p:cNvPr id="18" name="CuadroTexto 17">
            <a:extLst>
              <a:ext uri="{FF2B5EF4-FFF2-40B4-BE49-F238E27FC236}">
                <a16:creationId xmlns:a16="http://schemas.microsoft.com/office/drawing/2014/main" id="{F98932B5-3413-9288-DE14-8DF90FFBB158}"/>
              </a:ext>
            </a:extLst>
          </p:cNvPr>
          <p:cNvSpPr txBox="1"/>
          <p:nvPr/>
        </p:nvSpPr>
        <p:spPr>
          <a:xfrm>
            <a:off x="652874" y="1385595"/>
            <a:ext cx="7838252" cy="893514"/>
          </a:xfrm>
          <a:prstGeom prst="rect">
            <a:avLst/>
          </a:prstGeom>
          <a:noFill/>
        </p:spPr>
        <p:txBody>
          <a:bodyPr wrap="square">
            <a:spAutoFit/>
          </a:bodyPr>
          <a:lstStyle/>
          <a:p>
            <a:pPr algn="just" latinLnBrk="0">
              <a:lnSpc>
                <a:spcPct val="150000"/>
              </a:lnSpc>
              <a:spcAft>
                <a:spcPts val="8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 website is essential for customers to find you on the Internet. It will include your logo and all the elements that represent your brand, as well as the products and/or services you offer and relevant information for your (potential) customers. A website is made up of several web pages.</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6319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How to be on the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Website</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3513663" y="1381199"/>
            <a:ext cx="4852982" cy="2381101"/>
          </a:xfrm>
          <a:prstGeom prst="rect">
            <a:avLst/>
          </a:prstGeom>
          <a:noFill/>
        </p:spPr>
        <p:txBody>
          <a:bodyPr wrap="square">
            <a:spAutoFit/>
          </a:bodyPr>
          <a:lstStyle/>
          <a:p>
            <a:pPr algn="just" latinLnBrk="0">
              <a:lnSpc>
                <a:spcPct val="150000"/>
              </a:lnSpc>
              <a:spcAft>
                <a:spcPts val="8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Therefore, the first thing you will need to do is to register the domain, which will usually end in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.com</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although there are other categories such as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.edu</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or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.org</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An example of a domain is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projectspecial.eu</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es-ES"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The place where your website will be located is the server; let's say that this is where your website will live. This type of service is called "</a:t>
            </a:r>
            <a:r>
              <a:rPr lang="es-ES"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hosting</a:t>
            </a:r>
            <a:r>
              <a:rPr lang="es-ES"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and it can be </a:t>
            </a:r>
            <a:r>
              <a:rPr lang="es-ES"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shared</a:t>
            </a:r>
            <a:r>
              <a:rPr lang="es-ES"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(your website will be hosted with other websites), </a:t>
            </a:r>
            <a:r>
              <a:rPr lang="es-ES"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dedicated</a:t>
            </a:r>
            <a:r>
              <a:rPr lang="es-ES"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 server just for you) or in the </a:t>
            </a:r>
            <a:r>
              <a:rPr lang="es-ES"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cloud</a:t>
            </a:r>
            <a:r>
              <a:rPr lang="es-ES"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(the server is not in a physical location).</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descr="Un dibujo de una persona&#10;&#10;Descripción generada automáticamente con confianza media">
            <a:extLst>
              <a:ext uri="{FF2B5EF4-FFF2-40B4-BE49-F238E27FC236}">
                <a16:creationId xmlns:a16="http://schemas.microsoft.com/office/drawing/2014/main" id="{FD601F9B-7AD2-6294-46E3-36194175B5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43608" y="1258588"/>
            <a:ext cx="2160240" cy="2871347"/>
          </a:xfrm>
          <a:prstGeom prst="rect">
            <a:avLst/>
          </a:prstGeom>
        </p:spPr>
      </p:pic>
    </p:spTree>
    <p:extLst>
      <p:ext uri="{BB962C8B-B14F-4D97-AF65-F5344CB8AC3E}">
        <p14:creationId xmlns:p14="http://schemas.microsoft.com/office/powerpoint/2010/main" val="3729511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How to be on the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Website</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43209" y="1390235"/>
            <a:ext cx="4500500" cy="1447512"/>
          </a:xfrm>
          <a:prstGeom prst="rect">
            <a:avLst/>
          </a:prstGeom>
          <a:noFill/>
        </p:spPr>
        <p:txBody>
          <a:bodyPr wrap="square">
            <a:spAutoFit/>
          </a:bodyPr>
          <a:lstStyle/>
          <a:p>
            <a:pPr algn="just" latinLnBrk="0">
              <a:lnSpc>
                <a:spcPct val="150000"/>
              </a:lnSpc>
              <a:spcAft>
                <a:spcPts val="800"/>
              </a:spcAft>
            </a:pPr>
            <a:r>
              <a:rPr lang="es-ES"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To create the website, there are two ways: </a:t>
            </a:r>
            <a:r>
              <a:rPr lang="es-ES"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hire the professional services</a:t>
            </a:r>
            <a:r>
              <a:rPr lang="es-ES"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of a programming company, or create it with a tool on the Internet. This type of tool will allow you to manage the contents, such as </a:t>
            </a:r>
            <a:r>
              <a:rPr lang="es-ES"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WordPress </a:t>
            </a:r>
            <a:r>
              <a:rPr lang="es-ES"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t>
            </a:r>
            <a:r>
              <a:rPr lang="es-ES" sz="1200" u="sng">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https://wordpress.com</a:t>
            </a:r>
            <a:r>
              <a:rPr lang="es-ES"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o </a:t>
            </a:r>
            <a:r>
              <a:rPr lang="es-ES"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Joomla </a:t>
            </a:r>
            <a:r>
              <a:rPr lang="es-ES"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t>
            </a:r>
            <a:r>
              <a:rPr lang="es-ES" sz="1200" u="sng">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https://www.joomla.org</a:t>
            </a:r>
            <a:r>
              <a:rPr lang="es-ES"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45D07A5C-0A24-A346-EFED-02060F45F820}"/>
              </a:ext>
            </a:extLst>
          </p:cNvPr>
          <p:cNvSpPr txBox="1"/>
          <p:nvPr/>
        </p:nvSpPr>
        <p:spPr>
          <a:xfrm>
            <a:off x="647564" y="3003798"/>
            <a:ext cx="7848872" cy="1170513"/>
          </a:xfrm>
          <a:prstGeom prst="rect">
            <a:avLst/>
          </a:prstGeom>
          <a:noFill/>
        </p:spPr>
        <p:txBody>
          <a:bodyPr wrap="square">
            <a:spAutoFit/>
          </a:bodyPr>
          <a:lstStyle/>
          <a:p>
            <a:pPr algn="just" latinLnBrk="0">
              <a:lnSpc>
                <a:spcPct val="150000"/>
              </a:lnSpc>
              <a:spcAft>
                <a:spcPts val="800"/>
              </a:spcAft>
            </a:pPr>
            <a:r>
              <a:rPr lang="es-ES"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One last tip! It is best to start your website with </a:t>
            </a:r>
            <a:r>
              <a:rPr lang="es-ES"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https</a:t>
            </a:r>
            <a:r>
              <a:rPr lang="es-ES"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as it indicates that your website has a secure Internet protocol, and protects the integrity and confidentiality of all visitors to your website. To do this, your web server must have an </a:t>
            </a:r>
            <a:r>
              <a:rPr lang="es-ES"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SSL certificate</a:t>
            </a:r>
            <a:r>
              <a:rPr lang="es-ES"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installed. For example, you can see that Special's website is: </a:t>
            </a:r>
            <a:r>
              <a:rPr lang="es-ES" sz="1200" u="sng">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https://projectspecial.eu</a:t>
            </a:r>
            <a:r>
              <a:rPr lang="es-ES"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Imagen 7" descr="Logotipo&#10;&#10;Descripción generada automáticamente">
            <a:extLst>
              <a:ext uri="{FF2B5EF4-FFF2-40B4-BE49-F238E27FC236}">
                <a16:creationId xmlns:a16="http://schemas.microsoft.com/office/drawing/2014/main" id="{8618C4F0-6960-0356-FD4B-91F38FC91A6B}"/>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652120" y="1441790"/>
            <a:ext cx="2088232" cy="475562"/>
          </a:xfrm>
          <a:prstGeom prst="rect">
            <a:avLst/>
          </a:prstGeom>
        </p:spPr>
      </p:pic>
      <p:pic>
        <p:nvPicPr>
          <p:cNvPr id="10" name="Imagen 9" descr="Dibujo en blanco y negro&#10;&#10;Descripción generada automáticamente con confianza media">
            <a:extLst>
              <a:ext uri="{FF2B5EF4-FFF2-40B4-BE49-F238E27FC236}">
                <a16:creationId xmlns:a16="http://schemas.microsoft.com/office/drawing/2014/main" id="{30D9A02C-5E20-6875-FE63-F194438B927D}"/>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652120" y="2187020"/>
            <a:ext cx="2088232" cy="433145"/>
          </a:xfrm>
          <a:prstGeom prst="rect">
            <a:avLst/>
          </a:prstGeom>
        </p:spPr>
      </p:pic>
    </p:spTree>
    <p:extLst>
      <p:ext uri="{BB962C8B-B14F-4D97-AF65-F5344CB8AC3E}">
        <p14:creationId xmlns:p14="http://schemas.microsoft.com/office/powerpoint/2010/main" val="1984030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How to be on the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Social media</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755576" y="1831190"/>
            <a:ext cx="3888432" cy="1724511"/>
          </a:xfrm>
          <a:prstGeom prst="rect">
            <a:avLst/>
          </a:prstGeom>
          <a:noFill/>
        </p:spPr>
        <p:txBody>
          <a:bodyPr wrap="square">
            <a:spAutoFit/>
          </a:bodyPr>
          <a:lstStyle/>
          <a:p>
            <a:pPr algn="just" latinLnBrk="0">
              <a:lnSpc>
                <a:spcPct val="150000"/>
              </a:lnSpc>
              <a:spcAft>
                <a:spcPts val="8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It is not mandatory for your company to have social media, but it is quite important if you have a digital business. A company profile on social networks will allow you to create an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online community</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connect with your customers in a closer way, as well as advertise your products and/or services.</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Imagen 11" descr="Patrón de fondo&#10;&#10;Descripción generada automáticamente">
            <a:extLst>
              <a:ext uri="{FF2B5EF4-FFF2-40B4-BE49-F238E27FC236}">
                <a16:creationId xmlns:a16="http://schemas.microsoft.com/office/drawing/2014/main" id="{16953844-4641-7743-D485-FCAB776338A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20072" y="1333382"/>
            <a:ext cx="2747969" cy="2715766"/>
          </a:xfrm>
          <a:prstGeom prst="rect">
            <a:avLst/>
          </a:prstGeom>
        </p:spPr>
      </p:pic>
    </p:spTree>
    <p:extLst>
      <p:ext uri="{BB962C8B-B14F-4D97-AF65-F5344CB8AC3E}">
        <p14:creationId xmlns:p14="http://schemas.microsoft.com/office/powerpoint/2010/main" val="4215673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How to be on the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Social media</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2843808" y="1455603"/>
            <a:ext cx="5588777" cy="1724511"/>
          </a:xfrm>
          <a:prstGeom prst="rect">
            <a:avLst/>
          </a:prstGeom>
          <a:noFill/>
        </p:spPr>
        <p:txBody>
          <a:bodyPr wrap="square">
            <a:spAutoFit/>
          </a:bodyPr>
          <a:lstStyle/>
          <a:p>
            <a:pPr algn="just" latinLnBrk="0">
              <a:lnSpc>
                <a:spcPct val="150000"/>
              </a:lnSpc>
              <a:spcAft>
                <a:spcPts val="8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But you don't have to be present on all the social networks that are currently in use, but only on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those that have users that are similar to the profile of your customers</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Also, if you create a profile on a social network, ideally you should put it to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good use and be active</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because if you don't post anything for months, your potential customers will not have a good reference about your business. </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227DAD4C-E4AC-6193-1AE7-60C472C16EB7}"/>
              </a:ext>
            </a:extLst>
          </p:cNvPr>
          <p:cNvSpPr txBox="1"/>
          <p:nvPr/>
        </p:nvSpPr>
        <p:spPr>
          <a:xfrm>
            <a:off x="2843808" y="3337737"/>
            <a:ext cx="5472608" cy="616515"/>
          </a:xfrm>
          <a:prstGeom prst="rect">
            <a:avLst/>
          </a:prstGeom>
          <a:noFill/>
        </p:spPr>
        <p:txBody>
          <a:bodyPr wrap="square">
            <a:spAutoFit/>
          </a:bodyPr>
          <a:lstStyle/>
          <a:p>
            <a:pPr algn="just" latinLnBrk="0">
              <a:lnSpc>
                <a:spcPct val="150000"/>
              </a:lnSpc>
              <a:spcAft>
                <a:spcPts val="8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If you want to know more about how to use social media, visit SPECIAL's training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Social Media Management</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a:solidFill>
                  <a:schemeClr val="tx1">
                    <a:lumMod val="75000"/>
                    <a:lumOff val="25000"/>
                  </a:schemeClr>
                </a:solidFill>
                <a:effectLst/>
                <a:latin typeface="Segoe UI Emoji" panose="020B0502040204020203" pitchFamily="34" charset="0"/>
                <a:ea typeface="Calibri" panose="020F0502020204030204" pitchFamily="34" charset="0"/>
                <a:cs typeface="Arial" panose="020B0604020202020204" pitchFamily="34" charset="0"/>
                <a:sym typeface="Segoe UI Emoji" panose="020B0502040204020203" pitchFamily="34" charset="0"/>
              </a:rPr>
              <a:t>😉</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Imagen 9">
            <a:extLst>
              <a:ext uri="{FF2B5EF4-FFF2-40B4-BE49-F238E27FC236}">
                <a16:creationId xmlns:a16="http://schemas.microsoft.com/office/drawing/2014/main" id="{160C3929-7800-D740-24C2-EFA8106FA9B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7584" y="1274195"/>
            <a:ext cx="1667650" cy="2715766"/>
          </a:xfrm>
          <a:prstGeom prst="rect">
            <a:avLst/>
          </a:prstGeom>
        </p:spPr>
      </p:pic>
    </p:spTree>
    <p:extLst>
      <p:ext uri="{BB962C8B-B14F-4D97-AF65-F5344CB8AC3E}">
        <p14:creationId xmlns:p14="http://schemas.microsoft.com/office/powerpoint/2010/main" val="3766112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1691680" y="339502"/>
            <a:ext cx="6588224" cy="576064"/>
          </a:xfrm>
          <a:prstGeom prst="rect">
            <a:avLst/>
          </a:prstGeom>
        </p:spPr>
        <p:txBody>
          <a:bodyPr anchor="ct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sz="3600">
                <a:cs typeface="Arial" pitchFamily="34" charset="0"/>
              </a:rPr>
              <a:t>Index</a:t>
            </a:r>
            <a:endParaRPr lang="en-US" sz="3600" dirty="0">
              <a:cs typeface="Arial" pitchFamily="34" charset="0"/>
            </a:endParaRPr>
          </a:p>
        </p:txBody>
      </p:sp>
      <p:grpSp>
        <p:nvGrpSpPr>
          <p:cNvPr id="6" name="Group 5"/>
          <p:cNvGrpSpPr/>
          <p:nvPr/>
        </p:nvGrpSpPr>
        <p:grpSpPr>
          <a:xfrm>
            <a:off x="2267744" y="1275606"/>
            <a:ext cx="5256584" cy="720000"/>
            <a:chOff x="3131840" y="1491630"/>
            <a:chExt cx="5256584" cy="576064"/>
          </a:xfrm>
        </p:grpSpPr>
        <p:sp>
          <p:nvSpPr>
            <p:cNvPr id="2" name="Rectangle 1"/>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5" name="Right Triangle 4"/>
            <p:cNvSpPr/>
            <p:nvPr/>
          </p:nvSpPr>
          <p:spPr>
            <a:xfrm rot="5400000">
              <a:off x="3203840" y="1419630"/>
              <a:ext cx="576000" cy="720000"/>
            </a:xfrm>
            <a:prstGeom prst="rtTriangle">
              <a:avLst/>
            </a:prstGeom>
            <a:solidFill>
              <a:srgbClr val="87B5B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grpSp>
        <p:nvGrpSpPr>
          <p:cNvPr id="17" name="Group 16"/>
          <p:cNvGrpSpPr/>
          <p:nvPr/>
        </p:nvGrpSpPr>
        <p:grpSpPr>
          <a:xfrm>
            <a:off x="2261989" y="2163705"/>
            <a:ext cx="5256584" cy="720000"/>
            <a:chOff x="3131840" y="1491630"/>
            <a:chExt cx="5256584" cy="576064"/>
          </a:xfrm>
        </p:grpSpPr>
        <p:sp>
          <p:nvSpPr>
            <p:cNvPr id="18" name="Rectangle 17"/>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9" name="Right Triangle 18"/>
            <p:cNvSpPr/>
            <p:nvPr/>
          </p:nvSpPr>
          <p:spPr>
            <a:xfrm rot="5400000">
              <a:off x="3203840" y="1419630"/>
              <a:ext cx="576000" cy="720000"/>
            </a:xfrm>
            <a:prstGeom prst="rtTriangle">
              <a:avLst/>
            </a:prstGeom>
            <a:solidFill>
              <a:srgbClr val="86BD7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20" name="Group 19"/>
          <p:cNvGrpSpPr/>
          <p:nvPr/>
        </p:nvGrpSpPr>
        <p:grpSpPr>
          <a:xfrm>
            <a:off x="2252001" y="3051724"/>
            <a:ext cx="5256584" cy="720000"/>
            <a:chOff x="3131840" y="1491630"/>
            <a:chExt cx="5256584" cy="576064"/>
          </a:xfrm>
        </p:grpSpPr>
        <p:sp>
          <p:nvSpPr>
            <p:cNvPr id="21" name="Rectangle 20"/>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2" name="Right Triangle 21"/>
            <p:cNvSpPr/>
            <p:nvPr/>
          </p:nvSpPr>
          <p:spPr>
            <a:xfrm rot="5400000">
              <a:off x="3203840" y="1419630"/>
              <a:ext cx="576000" cy="720000"/>
            </a:xfrm>
            <a:prstGeom prst="rtTriangle">
              <a:avLst/>
            </a:prstGeom>
            <a:solidFill>
              <a:srgbClr val="F39E5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26" name="TextBox 25"/>
          <p:cNvSpPr txBox="1"/>
          <p:nvPr/>
        </p:nvSpPr>
        <p:spPr>
          <a:xfrm>
            <a:off x="2267744" y="1275606"/>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01</a:t>
            </a:r>
            <a:endParaRPr lang="ko-KR" altLang="en-US" sz="2000" b="1" dirty="0">
              <a:solidFill>
                <a:schemeClr val="bg1"/>
              </a:solidFill>
              <a:cs typeface="Arial" pitchFamily="34" charset="0"/>
            </a:endParaRPr>
          </a:p>
        </p:txBody>
      </p:sp>
      <p:sp>
        <p:nvSpPr>
          <p:cNvPr id="27" name="TextBox 26"/>
          <p:cNvSpPr txBox="1"/>
          <p:nvPr/>
        </p:nvSpPr>
        <p:spPr>
          <a:xfrm>
            <a:off x="2256234" y="2163705"/>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02</a:t>
            </a:r>
            <a:endParaRPr lang="ko-KR" altLang="en-US" sz="2000" b="1" dirty="0">
              <a:solidFill>
                <a:schemeClr val="bg1"/>
              </a:solidFill>
              <a:cs typeface="Arial" pitchFamily="34" charset="0"/>
            </a:endParaRPr>
          </a:p>
        </p:txBody>
      </p:sp>
      <p:sp>
        <p:nvSpPr>
          <p:cNvPr id="28" name="TextBox 27"/>
          <p:cNvSpPr txBox="1"/>
          <p:nvPr/>
        </p:nvSpPr>
        <p:spPr>
          <a:xfrm>
            <a:off x="2240491" y="3051724"/>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03</a:t>
            </a:r>
            <a:endParaRPr lang="ko-KR" altLang="en-US" sz="2000" b="1" dirty="0">
              <a:solidFill>
                <a:schemeClr val="bg1"/>
              </a:solidFill>
              <a:cs typeface="Arial" pitchFamily="34" charset="0"/>
            </a:endParaRPr>
          </a:p>
        </p:txBody>
      </p:sp>
      <p:grpSp>
        <p:nvGrpSpPr>
          <p:cNvPr id="7" name="Group 6"/>
          <p:cNvGrpSpPr/>
          <p:nvPr/>
        </p:nvGrpSpPr>
        <p:grpSpPr>
          <a:xfrm>
            <a:off x="2987744" y="1356248"/>
            <a:ext cx="4392568" cy="546224"/>
            <a:chOff x="3851840" y="1356248"/>
            <a:chExt cx="4392568" cy="546224"/>
          </a:xfrm>
        </p:grpSpPr>
        <p:sp>
          <p:nvSpPr>
            <p:cNvPr id="30" name="TextBox 29"/>
            <p:cNvSpPr txBox="1"/>
            <p:nvPr/>
          </p:nvSpPr>
          <p:spPr>
            <a:xfrm>
              <a:off x="3851840" y="1356248"/>
              <a:ext cx="4392567" cy="307777"/>
            </a:xfrm>
            <a:prstGeom prst="rect">
              <a:avLst/>
            </a:prstGeom>
            <a:noFill/>
          </p:spPr>
          <p:txBody>
            <a:bodyPr wrap="square" rtlCol="0">
              <a:spAutoFit/>
            </a:bodyPr>
            <a:lstStyle/>
            <a:p>
              <a:r>
                <a:rPr lang="en-US" altLang="ko-KR" sz="1400" b="1">
                  <a:solidFill>
                    <a:schemeClr val="tx1">
                      <a:lumMod val="75000"/>
                      <a:lumOff val="25000"/>
                    </a:schemeClr>
                  </a:solidFill>
                  <a:cs typeface="Arial" pitchFamily="34" charset="0"/>
                </a:rPr>
                <a:t>What is digital entrepreneurship?</a:t>
              </a:r>
              <a:endParaRPr lang="ko-KR" altLang="en-US" sz="1400" b="1" dirty="0">
                <a:solidFill>
                  <a:schemeClr val="tx1">
                    <a:lumMod val="75000"/>
                    <a:lumOff val="25000"/>
                  </a:schemeClr>
                </a:solidFill>
                <a:cs typeface="Arial" pitchFamily="34" charset="0"/>
              </a:endParaRPr>
            </a:p>
          </p:txBody>
        </p:sp>
        <p:sp>
          <p:nvSpPr>
            <p:cNvPr id="31" name="TextBox 30"/>
            <p:cNvSpPr txBox="1"/>
            <p:nvPr/>
          </p:nvSpPr>
          <p:spPr>
            <a:xfrm>
              <a:off x="3851840" y="1625473"/>
              <a:ext cx="4392568" cy="276999"/>
            </a:xfrm>
            <a:prstGeom prst="rect">
              <a:avLst/>
            </a:prstGeom>
            <a:noFill/>
          </p:spPr>
          <p:txBody>
            <a:bodyPr wrap="square" rtlCol="0">
              <a:spAutoFit/>
            </a:bodyPr>
            <a:lstStyle/>
            <a:p>
              <a:r>
                <a:rPr lang="en-US" altLang="ko-KR" sz="1200">
                  <a:solidFill>
                    <a:schemeClr val="tx1">
                      <a:lumMod val="75000"/>
                      <a:lumOff val="25000"/>
                    </a:schemeClr>
                  </a:solidFill>
                  <a:cs typeface="Arial" pitchFamily="34" charset="0"/>
                </a:rPr>
                <a:t>Definition, advantages, opportunities and steps to be taken.</a:t>
              </a:r>
              <a:endParaRPr lang="ko-KR" altLang="en-US" sz="1200" dirty="0">
                <a:solidFill>
                  <a:schemeClr val="tx1">
                    <a:lumMod val="75000"/>
                    <a:lumOff val="25000"/>
                  </a:schemeClr>
                </a:solidFill>
                <a:cs typeface="Arial" pitchFamily="34" charset="0"/>
              </a:endParaRPr>
            </a:p>
          </p:txBody>
        </p:sp>
      </p:grpSp>
      <p:grpSp>
        <p:nvGrpSpPr>
          <p:cNvPr id="36" name="Group 35"/>
          <p:cNvGrpSpPr/>
          <p:nvPr/>
        </p:nvGrpSpPr>
        <p:grpSpPr>
          <a:xfrm>
            <a:off x="2987744" y="2250553"/>
            <a:ext cx="4392568" cy="546224"/>
            <a:chOff x="3851840" y="1356248"/>
            <a:chExt cx="4392568" cy="546225"/>
          </a:xfrm>
        </p:grpSpPr>
        <p:sp>
          <p:nvSpPr>
            <p:cNvPr id="37" name="TextBox 36"/>
            <p:cNvSpPr txBox="1"/>
            <p:nvPr/>
          </p:nvSpPr>
          <p:spPr>
            <a:xfrm>
              <a:off x="3851840" y="1356248"/>
              <a:ext cx="4392567" cy="307777"/>
            </a:xfrm>
            <a:prstGeom prst="rect">
              <a:avLst/>
            </a:prstGeom>
            <a:noFill/>
          </p:spPr>
          <p:txBody>
            <a:bodyPr wrap="square" rtlCol="0">
              <a:spAutoFit/>
            </a:bodyPr>
            <a:lstStyle/>
            <a:p>
              <a:r>
                <a:rPr lang="en-US" altLang="ko-KR" sz="1400" b="1">
                  <a:solidFill>
                    <a:schemeClr val="tx1">
                      <a:lumMod val="75000"/>
                      <a:lumOff val="25000"/>
                    </a:schemeClr>
                  </a:solidFill>
                  <a:cs typeface="Arial" pitchFamily="34" charset="0"/>
                </a:rPr>
                <a:t>How to be on the Internet</a:t>
              </a:r>
              <a:endParaRPr lang="ko-KR" altLang="en-US" sz="1400" b="1" dirty="0">
                <a:solidFill>
                  <a:schemeClr val="tx1">
                    <a:lumMod val="75000"/>
                    <a:lumOff val="25000"/>
                  </a:schemeClr>
                </a:solidFill>
                <a:cs typeface="Arial" pitchFamily="34" charset="0"/>
              </a:endParaRPr>
            </a:p>
          </p:txBody>
        </p:sp>
        <p:sp>
          <p:nvSpPr>
            <p:cNvPr id="38" name="TextBox 37"/>
            <p:cNvSpPr txBox="1"/>
            <p:nvPr/>
          </p:nvSpPr>
          <p:spPr>
            <a:xfrm>
              <a:off x="3851840" y="1625474"/>
              <a:ext cx="4392568" cy="276999"/>
            </a:xfrm>
            <a:prstGeom prst="rect">
              <a:avLst/>
            </a:prstGeom>
            <a:noFill/>
          </p:spPr>
          <p:txBody>
            <a:bodyPr wrap="square" rtlCol="0">
              <a:spAutoFit/>
            </a:bodyPr>
            <a:lstStyle/>
            <a:p>
              <a:r>
                <a:rPr lang="en-US" altLang="ko-KR" sz="1200">
                  <a:solidFill>
                    <a:schemeClr val="tx1">
                      <a:lumMod val="75000"/>
                      <a:lumOff val="25000"/>
                    </a:schemeClr>
                  </a:solidFill>
                  <a:cs typeface="Arial" pitchFamily="34" charset="0"/>
                </a:rPr>
                <a:t>Logo, website, social media.</a:t>
              </a:r>
              <a:endParaRPr lang="ko-KR" altLang="en-US" sz="1200" dirty="0">
                <a:solidFill>
                  <a:schemeClr val="tx1">
                    <a:lumMod val="75000"/>
                    <a:lumOff val="25000"/>
                  </a:schemeClr>
                </a:solidFill>
                <a:cs typeface="Arial" pitchFamily="34" charset="0"/>
              </a:endParaRPr>
            </a:p>
          </p:txBody>
        </p:sp>
      </p:grpSp>
      <p:grpSp>
        <p:nvGrpSpPr>
          <p:cNvPr id="39" name="Group 38"/>
          <p:cNvGrpSpPr/>
          <p:nvPr/>
        </p:nvGrpSpPr>
        <p:grpSpPr>
          <a:xfrm>
            <a:off x="2983511" y="3144778"/>
            <a:ext cx="4392568" cy="546224"/>
            <a:chOff x="3851840" y="1356248"/>
            <a:chExt cx="4392568" cy="546224"/>
          </a:xfrm>
        </p:grpSpPr>
        <p:sp>
          <p:nvSpPr>
            <p:cNvPr id="40" name="TextBox 39"/>
            <p:cNvSpPr txBox="1"/>
            <p:nvPr/>
          </p:nvSpPr>
          <p:spPr>
            <a:xfrm>
              <a:off x="3851840" y="1356248"/>
              <a:ext cx="4392567" cy="307777"/>
            </a:xfrm>
            <a:prstGeom prst="rect">
              <a:avLst/>
            </a:prstGeom>
            <a:noFill/>
          </p:spPr>
          <p:txBody>
            <a:bodyPr wrap="square" rtlCol="0">
              <a:spAutoFit/>
            </a:bodyPr>
            <a:lstStyle/>
            <a:p>
              <a:r>
                <a:rPr lang="en-US" altLang="ko-KR" sz="1400" b="1">
                  <a:solidFill>
                    <a:schemeClr val="tx1">
                      <a:lumMod val="75000"/>
                      <a:lumOff val="25000"/>
                    </a:schemeClr>
                  </a:solidFill>
                  <a:cs typeface="Arial" pitchFamily="34" charset="0"/>
                </a:rPr>
                <a:t>Digital marketing</a:t>
              </a:r>
              <a:endParaRPr lang="ko-KR" altLang="en-US" sz="1400" b="1" dirty="0">
                <a:solidFill>
                  <a:schemeClr val="tx1">
                    <a:lumMod val="75000"/>
                    <a:lumOff val="25000"/>
                  </a:schemeClr>
                </a:solidFill>
                <a:cs typeface="Arial" pitchFamily="34" charset="0"/>
              </a:endParaRPr>
            </a:p>
          </p:txBody>
        </p:sp>
        <p:sp>
          <p:nvSpPr>
            <p:cNvPr id="41" name="TextBox 40"/>
            <p:cNvSpPr txBox="1"/>
            <p:nvPr/>
          </p:nvSpPr>
          <p:spPr>
            <a:xfrm>
              <a:off x="3851840" y="1625473"/>
              <a:ext cx="4392568" cy="276999"/>
            </a:xfrm>
            <a:prstGeom prst="rect">
              <a:avLst/>
            </a:prstGeom>
            <a:noFill/>
          </p:spPr>
          <p:txBody>
            <a:bodyPr wrap="square" rtlCol="0">
              <a:spAutoFit/>
            </a:bodyPr>
            <a:lstStyle/>
            <a:p>
              <a:r>
                <a:rPr lang="en-GB" altLang="ko-KR" sz="1200">
                  <a:solidFill>
                    <a:schemeClr val="tx1">
                      <a:lumMod val="75000"/>
                      <a:lumOff val="25000"/>
                    </a:schemeClr>
                  </a:solidFill>
                  <a:cs typeface="Arial" pitchFamily="34" charset="0"/>
                </a:rPr>
                <a:t>What it is and what techniques are available</a:t>
              </a:r>
              <a:r>
                <a:rPr lang="en-US" altLang="ko-KR" sz="1200">
                  <a:solidFill>
                    <a:schemeClr val="tx1">
                      <a:lumMod val="75000"/>
                      <a:lumOff val="25000"/>
                    </a:schemeClr>
                  </a:solidFill>
                  <a:cs typeface="Arial" pitchFamily="34" charset="0"/>
                </a:rPr>
                <a:t>.</a:t>
              </a:r>
              <a:endParaRPr lang="ko-KR" altLang="en-US" sz="1200" dirty="0">
                <a:solidFill>
                  <a:schemeClr val="tx1">
                    <a:lumMod val="75000"/>
                    <a:lumOff val="25000"/>
                  </a:schemeClr>
                </a:solidFill>
                <a:cs typeface="Arial" pitchFamily="34" charset="0"/>
              </a:endParaRPr>
            </a:p>
          </p:txBody>
        </p:sp>
      </p:grpSp>
    </p:spTree>
    <p:extLst>
      <p:ext uri="{BB962C8B-B14F-4D97-AF65-F5344CB8AC3E}">
        <p14:creationId xmlns:p14="http://schemas.microsoft.com/office/powerpoint/2010/main" val="1095055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Digital Marketing</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What is digital marketing?</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539552" y="1581438"/>
            <a:ext cx="4824536" cy="2104102"/>
          </a:xfrm>
          <a:prstGeom prst="rect">
            <a:avLst/>
          </a:prstGeom>
          <a:noFill/>
        </p:spPr>
        <p:txBody>
          <a:bodyPr wrap="square">
            <a:spAutoFit/>
          </a:bodyPr>
          <a:lstStyle/>
          <a:p>
            <a:pPr algn="just" latinLnBrk="0">
              <a:lnSpc>
                <a:spcPct val="150000"/>
              </a:lnSpc>
              <a:spcAft>
                <a:spcPts val="8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Marketing encompasses a set of techniques and strategies that aim to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improve the commercialisation of a product or service</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and satisfy the needs of a target market.</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When we talk about digital marketing, we refer to the application of all those marketing techniques and strategies carried out in digital media, characterised by the irruption of social networks, immediacy, and new tools.</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descr="Icono&#10;&#10;Descripción generada automáticamente">
            <a:extLst>
              <a:ext uri="{FF2B5EF4-FFF2-40B4-BE49-F238E27FC236}">
                <a16:creationId xmlns:a16="http://schemas.microsoft.com/office/drawing/2014/main" id="{6B9B1B1E-A817-2706-83A1-81268F48C0C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96136" y="1347614"/>
            <a:ext cx="2571750" cy="2571750"/>
          </a:xfrm>
          <a:prstGeom prst="rect">
            <a:avLst/>
          </a:prstGeom>
        </p:spPr>
      </p:pic>
    </p:spTree>
    <p:extLst>
      <p:ext uri="{BB962C8B-B14F-4D97-AF65-F5344CB8AC3E}">
        <p14:creationId xmlns:p14="http://schemas.microsoft.com/office/powerpoint/2010/main" val="1560210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What is digital marketing?</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11560" y="1599538"/>
            <a:ext cx="4176464" cy="1929695"/>
          </a:xfrm>
          <a:prstGeom prst="rect">
            <a:avLst/>
          </a:prstGeom>
          <a:noFill/>
        </p:spPr>
        <p:txBody>
          <a:bodyPr wrap="square">
            <a:spAutoFit/>
          </a:bodyPr>
          <a:lstStyle/>
          <a:p>
            <a:pPr algn="just" latinLnBrk="0">
              <a:lnSpc>
                <a:spcPct val="150000"/>
              </a:lnSpc>
              <a:spcAft>
                <a:spcPts val="8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Digital marketing has evolved along with the Internet:</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Web 1.0 – Static web</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Advertising moved from traditional media such as television and radio to the first websites. There was no communication with users and the company was the only one able to control what was published.</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a:extLst>
              <a:ext uri="{FF2B5EF4-FFF2-40B4-BE49-F238E27FC236}">
                <a16:creationId xmlns:a16="http://schemas.microsoft.com/office/drawing/2014/main" id="{8128E864-1E58-32AD-B2D0-5EB81841D90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20072" y="1563638"/>
            <a:ext cx="3139137" cy="2091941"/>
          </a:xfrm>
          <a:prstGeom prst="rect">
            <a:avLst/>
          </a:prstGeom>
        </p:spPr>
      </p:pic>
    </p:spTree>
    <p:extLst>
      <p:ext uri="{BB962C8B-B14F-4D97-AF65-F5344CB8AC3E}">
        <p14:creationId xmlns:p14="http://schemas.microsoft.com/office/powerpoint/2010/main" val="1766258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What is digital marketing?</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83568" y="1462795"/>
            <a:ext cx="4104456" cy="2658100"/>
          </a:xfrm>
          <a:prstGeom prst="rect">
            <a:avLst/>
          </a:prstGeom>
          <a:noFill/>
        </p:spPr>
        <p:txBody>
          <a:bodyPr wrap="square">
            <a:spAutoFit/>
          </a:bodyPr>
          <a:lstStyle/>
          <a:p>
            <a:pPr algn="just" latinLnBrk="0">
              <a:lnSpc>
                <a:spcPct val="150000"/>
              </a:lnSpc>
              <a:spcAft>
                <a:spcPts val="800"/>
              </a:spcAft>
            </a:pP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Web 2.0 – Social web</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With the arrival of social media and new technologies, a massive and instantaneous exchange of information begins. The Internet becomes a means to create an online community and get feedback from users. Today we are still at this point of development, while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web 3.0 (semantic web)</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is already beginning to develop, which will mean that digital marketing will also continue to evolve.</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Imagen 7" descr="Interfaz de usuario gráfica, Sitio web&#10;&#10;Descripción generada automáticamente">
            <a:extLst>
              <a:ext uri="{FF2B5EF4-FFF2-40B4-BE49-F238E27FC236}">
                <a16:creationId xmlns:a16="http://schemas.microsoft.com/office/drawing/2014/main" id="{F08796AD-9E2E-7AA0-0C7E-C0262D90126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20072" y="1573723"/>
            <a:ext cx="3456384" cy="2300656"/>
          </a:xfrm>
          <a:prstGeom prst="rect">
            <a:avLst/>
          </a:prstGeom>
        </p:spPr>
      </p:pic>
    </p:spTree>
    <p:extLst>
      <p:ext uri="{BB962C8B-B14F-4D97-AF65-F5344CB8AC3E}">
        <p14:creationId xmlns:p14="http://schemas.microsoft.com/office/powerpoint/2010/main" val="4034576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descr="Imagen que contiene Gráfico&#10;&#10;Descripción generada automáticamente">
            <a:extLst>
              <a:ext uri="{FF2B5EF4-FFF2-40B4-BE49-F238E27FC236}">
                <a16:creationId xmlns:a16="http://schemas.microsoft.com/office/drawing/2014/main" id="{18F9EC84-4B4D-306F-A792-7BCAB2597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1520" y="1419621"/>
            <a:ext cx="4509370" cy="2571750"/>
          </a:xfrm>
          <a:prstGeom prst="rect">
            <a:avLst/>
          </a:prstGeom>
        </p:spPr>
      </p:pic>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Digital marketing techniques</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4860032" y="1794124"/>
            <a:ext cx="3627534" cy="1550104"/>
          </a:xfrm>
          <a:prstGeom prst="rect">
            <a:avLst/>
          </a:prstGeom>
          <a:noFill/>
        </p:spPr>
        <p:txBody>
          <a:bodyPr wrap="square">
            <a:spAutoFit/>
          </a:bodyPr>
          <a:lstStyle/>
          <a:p>
            <a:pPr algn="just" latinLnBrk="0">
              <a:lnSpc>
                <a:spcPct val="150000"/>
              </a:lnSpc>
              <a:spcAft>
                <a:spcPts val="800"/>
              </a:spcAft>
            </a:pP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SEO (Search Engine Optimization)</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It is about optimising search engines so that your company appears on the first pages of search engines, such as Google, improving the visibility of the website. </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94507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Digital marketing techniques</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83568" y="1664355"/>
            <a:ext cx="5256584" cy="2104102"/>
          </a:xfrm>
          <a:prstGeom prst="rect">
            <a:avLst/>
          </a:prstGeom>
          <a:noFill/>
        </p:spPr>
        <p:txBody>
          <a:bodyPr wrap="square">
            <a:spAutoFit/>
          </a:bodyPr>
          <a:lstStyle/>
          <a:p>
            <a:pPr algn="just" latinLnBrk="0">
              <a:lnSpc>
                <a:spcPct val="150000"/>
              </a:lnSpc>
              <a:spcAft>
                <a:spcPts val="800"/>
              </a:spcAft>
            </a:pP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SEM (Search Engine Marketing)</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This technique refers to paid advertisements that appear on search engines for certain keyword searches. It is carried out through services such as Google Ads. The main difference between SEO and SEM is that in SEM you pay to appear on the first pages, while with SEO you improve your organic positioning through more complex techniques related to keywords.</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descr="Icono&#10;&#10;Descripción generada automáticamente">
            <a:extLst>
              <a:ext uri="{FF2B5EF4-FFF2-40B4-BE49-F238E27FC236}">
                <a16:creationId xmlns:a16="http://schemas.microsoft.com/office/drawing/2014/main" id="{AF96BE7D-B49E-2DC0-ED99-7D96B7F70BA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16216" y="1719248"/>
            <a:ext cx="1594516" cy="1989956"/>
          </a:xfrm>
          <a:prstGeom prst="rect">
            <a:avLst/>
          </a:prstGeom>
        </p:spPr>
      </p:pic>
    </p:spTree>
    <p:extLst>
      <p:ext uri="{BB962C8B-B14F-4D97-AF65-F5344CB8AC3E}">
        <p14:creationId xmlns:p14="http://schemas.microsoft.com/office/powerpoint/2010/main" val="2292566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Digital marketing techniques</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755576" y="1851670"/>
            <a:ext cx="3528392" cy="1273105"/>
          </a:xfrm>
          <a:prstGeom prst="rect">
            <a:avLst/>
          </a:prstGeom>
          <a:noFill/>
        </p:spPr>
        <p:txBody>
          <a:bodyPr wrap="square">
            <a:spAutoFit/>
          </a:bodyPr>
          <a:lstStyle/>
          <a:p>
            <a:pPr algn="just" latinLnBrk="0">
              <a:lnSpc>
                <a:spcPct val="150000"/>
              </a:lnSpc>
              <a:spcAft>
                <a:spcPts val="800"/>
              </a:spcAft>
            </a:pP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Content marketing</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This technique or strategy is about creating content to attract potential customers, through blogs, videos, infographics, etc.</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descr="Imagen que contiene reloj, computadora, señal&#10;&#10;Descripción generada automáticamente">
            <a:extLst>
              <a:ext uri="{FF2B5EF4-FFF2-40B4-BE49-F238E27FC236}">
                <a16:creationId xmlns:a16="http://schemas.microsoft.com/office/drawing/2014/main" id="{6C5CDD44-DAE2-BE64-9998-43F7D867676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88024" y="1586091"/>
            <a:ext cx="3372541" cy="2244848"/>
          </a:xfrm>
          <a:prstGeom prst="rect">
            <a:avLst/>
          </a:prstGeom>
        </p:spPr>
      </p:pic>
    </p:spTree>
    <p:extLst>
      <p:ext uri="{BB962C8B-B14F-4D97-AF65-F5344CB8AC3E}">
        <p14:creationId xmlns:p14="http://schemas.microsoft.com/office/powerpoint/2010/main" val="480991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Digital marketing techniques</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827584" y="1851670"/>
            <a:ext cx="3240361" cy="1273105"/>
          </a:xfrm>
          <a:prstGeom prst="rect">
            <a:avLst/>
          </a:prstGeom>
          <a:noFill/>
        </p:spPr>
        <p:txBody>
          <a:bodyPr wrap="square">
            <a:spAutoFit/>
          </a:bodyPr>
          <a:lstStyle/>
          <a:p>
            <a:pPr algn="just" latinLnBrk="0">
              <a:lnSpc>
                <a:spcPct val="150000"/>
              </a:lnSpc>
              <a:spcAft>
                <a:spcPts val="800"/>
              </a:spcAft>
            </a:pP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Social media marketing</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It is about using social media to attract the target audience. Paid advertisements can also be used.</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descr="Interfaz de usuario gráfica, Aplicación, Icono&#10;&#10;Descripción generada automáticamente">
            <a:extLst>
              <a:ext uri="{FF2B5EF4-FFF2-40B4-BE49-F238E27FC236}">
                <a16:creationId xmlns:a16="http://schemas.microsoft.com/office/drawing/2014/main" id="{57C47884-C05C-A784-AD40-67EAA30F719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88024" y="1563638"/>
            <a:ext cx="3400147" cy="2103841"/>
          </a:xfrm>
          <a:prstGeom prst="rect">
            <a:avLst/>
          </a:prstGeom>
        </p:spPr>
      </p:pic>
    </p:spTree>
    <p:extLst>
      <p:ext uri="{BB962C8B-B14F-4D97-AF65-F5344CB8AC3E}">
        <p14:creationId xmlns:p14="http://schemas.microsoft.com/office/powerpoint/2010/main" val="4220336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Digital marketing techniques</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899592" y="1798878"/>
            <a:ext cx="3600400" cy="1550104"/>
          </a:xfrm>
          <a:prstGeom prst="rect">
            <a:avLst/>
          </a:prstGeom>
          <a:noFill/>
        </p:spPr>
        <p:txBody>
          <a:bodyPr wrap="square">
            <a:spAutoFit/>
          </a:bodyPr>
          <a:lstStyle/>
          <a:p>
            <a:pPr algn="just" latinLnBrk="0">
              <a:lnSpc>
                <a:spcPct val="150000"/>
              </a:lnSpc>
              <a:spcAft>
                <a:spcPts val="800"/>
              </a:spcAft>
            </a:pP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Email marketing</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Through a database of emails, communications are sent to customers and target audiences. There are tools for this, such as Mailchimp (</a:t>
            </a:r>
            <a:r>
              <a:rPr lang="en-GB" sz="1200" u="sng">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https://mailchimp.com/</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Imagen 9" descr="Diagrama&#10;&#10;Descripción generada automáticamente">
            <a:extLst>
              <a:ext uri="{FF2B5EF4-FFF2-40B4-BE49-F238E27FC236}">
                <a16:creationId xmlns:a16="http://schemas.microsoft.com/office/drawing/2014/main" id="{C1839726-3032-6021-425C-1FBCCEC42BF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32040" y="1707654"/>
            <a:ext cx="3266901" cy="2069888"/>
          </a:xfrm>
          <a:prstGeom prst="rect">
            <a:avLst/>
          </a:prstGeom>
        </p:spPr>
      </p:pic>
    </p:spTree>
    <p:extLst>
      <p:ext uri="{BB962C8B-B14F-4D97-AF65-F5344CB8AC3E}">
        <p14:creationId xmlns:p14="http://schemas.microsoft.com/office/powerpoint/2010/main" val="28589483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ltLang="ko-KR" sz="2800"/>
              <a:t>Quests</a:t>
            </a:r>
            <a:endParaRPr lang="ko-KR" altLang="en-US" sz="2800" dirty="0"/>
          </a:p>
        </p:txBody>
      </p:sp>
      <p:sp>
        <p:nvSpPr>
          <p:cNvPr id="3" name="Text Placeholder 2"/>
          <p:cNvSpPr>
            <a:spLocks noGrp="1"/>
          </p:cNvSpPr>
          <p:nvPr>
            <p:ph type="body" sz="quarter" idx="11"/>
          </p:nvPr>
        </p:nvSpPr>
        <p:spPr/>
        <p:txBody>
          <a:bodyPr/>
          <a:lstStyle/>
          <a:p>
            <a:pPr lvl="0"/>
            <a:r>
              <a:rPr lang="en-US" altLang="ko-KR"/>
              <a:t>Based on what you have studied in this unit, can you solve the exercises in the following slides?</a:t>
            </a:r>
            <a:endParaRPr lang="en-US" altLang="ko-KR" dirty="0"/>
          </a:p>
        </p:txBody>
      </p:sp>
      <p:grpSp>
        <p:nvGrpSpPr>
          <p:cNvPr id="5" name="Group 4"/>
          <p:cNvGrpSpPr/>
          <p:nvPr/>
        </p:nvGrpSpPr>
        <p:grpSpPr>
          <a:xfrm>
            <a:off x="1758855" y="1399721"/>
            <a:ext cx="5642572" cy="2726588"/>
            <a:chOff x="1521716" y="1275606"/>
            <a:chExt cx="5642572" cy="2726588"/>
          </a:xfrm>
          <a:solidFill>
            <a:srgbClr val="87B5BA"/>
          </a:solidFill>
        </p:grpSpPr>
        <p:grpSp>
          <p:nvGrpSpPr>
            <p:cNvPr id="6" name="Group 5"/>
            <p:cNvGrpSpPr/>
            <p:nvPr/>
          </p:nvGrpSpPr>
          <p:grpSpPr>
            <a:xfrm>
              <a:off x="1521716" y="1596158"/>
              <a:ext cx="3168352" cy="2406036"/>
              <a:chOff x="1521716" y="1596158"/>
              <a:chExt cx="3168352" cy="2406036"/>
            </a:xfrm>
            <a:grpFill/>
          </p:grpSpPr>
          <p:grpSp>
            <p:nvGrpSpPr>
              <p:cNvPr id="12" name="Group 11"/>
              <p:cNvGrpSpPr/>
              <p:nvPr/>
            </p:nvGrpSpPr>
            <p:grpSpPr>
              <a:xfrm>
                <a:off x="1521716" y="1596158"/>
                <a:ext cx="3168352" cy="2406036"/>
                <a:chOff x="1691680" y="-1532706"/>
                <a:chExt cx="7101775" cy="5393065"/>
              </a:xfrm>
              <a:grpFill/>
            </p:grpSpPr>
            <p:sp>
              <p:nvSpPr>
                <p:cNvPr id="14" name="Donut 13"/>
                <p:cNvSpPr/>
                <p:nvPr/>
              </p:nvSpPr>
              <p:spPr>
                <a:xfrm>
                  <a:off x="1691680" y="-1532706"/>
                  <a:ext cx="4896544" cy="4896544"/>
                </a:xfrm>
                <a:prstGeom prst="donut">
                  <a:avLst>
                    <a:gd name="adj" fmla="val 1752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15" name="Right Arrow 14"/>
                <p:cNvSpPr/>
                <p:nvPr/>
              </p:nvSpPr>
              <p:spPr>
                <a:xfrm>
                  <a:off x="4355976" y="2009174"/>
                  <a:ext cx="4437479" cy="1851185"/>
                </a:xfrm>
                <a:prstGeom prst="rightArrow">
                  <a:avLst>
                    <a:gd name="adj1" fmla="val 45464"/>
                    <a:gd name="adj2"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sp>
            <p:nvSpPr>
              <p:cNvPr id="13" name="Oval 12"/>
              <p:cNvSpPr/>
              <p:nvPr/>
            </p:nvSpPr>
            <p:spPr>
              <a:xfrm>
                <a:off x="2263185" y="2337627"/>
                <a:ext cx="701581" cy="70158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grpSp>
          <p:nvGrpSpPr>
            <p:cNvPr id="7" name="Group 6"/>
            <p:cNvGrpSpPr/>
            <p:nvPr/>
          </p:nvGrpSpPr>
          <p:grpSpPr>
            <a:xfrm>
              <a:off x="3995936" y="1275606"/>
              <a:ext cx="3168352" cy="2406036"/>
              <a:chOff x="3851920" y="1401130"/>
              <a:chExt cx="3168352" cy="2406036"/>
            </a:xfrm>
            <a:grpFill/>
          </p:grpSpPr>
          <p:grpSp>
            <p:nvGrpSpPr>
              <p:cNvPr id="8" name="Group 7"/>
              <p:cNvGrpSpPr/>
              <p:nvPr/>
            </p:nvGrpSpPr>
            <p:grpSpPr>
              <a:xfrm rot="10800000">
                <a:off x="3851920" y="1401130"/>
                <a:ext cx="3168352" cy="2406036"/>
                <a:chOff x="1691680" y="-1532706"/>
                <a:chExt cx="7101775" cy="5393065"/>
              </a:xfrm>
              <a:grpFill/>
            </p:grpSpPr>
            <p:sp>
              <p:nvSpPr>
                <p:cNvPr id="10" name="Donut 9"/>
                <p:cNvSpPr/>
                <p:nvPr/>
              </p:nvSpPr>
              <p:spPr>
                <a:xfrm>
                  <a:off x="1691680" y="-1532706"/>
                  <a:ext cx="4896544" cy="4896544"/>
                </a:xfrm>
                <a:prstGeom prst="donut">
                  <a:avLst>
                    <a:gd name="adj" fmla="val 1752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11" name="Right Arrow 10"/>
                <p:cNvSpPr/>
                <p:nvPr/>
              </p:nvSpPr>
              <p:spPr>
                <a:xfrm>
                  <a:off x="4355976" y="2009174"/>
                  <a:ext cx="4437479" cy="1851185"/>
                </a:xfrm>
                <a:prstGeom prst="rightArrow">
                  <a:avLst>
                    <a:gd name="adj1" fmla="val 45464"/>
                    <a:gd name="adj2"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sp>
            <p:nvSpPr>
              <p:cNvPr id="9" name="Oval 8"/>
              <p:cNvSpPr/>
              <p:nvPr/>
            </p:nvSpPr>
            <p:spPr>
              <a:xfrm>
                <a:off x="5577220" y="2364114"/>
                <a:ext cx="701581" cy="70158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grpSp>
      <p:sp>
        <p:nvSpPr>
          <p:cNvPr id="16" name="Isosceles Triangle 15"/>
          <p:cNvSpPr/>
          <p:nvPr/>
        </p:nvSpPr>
        <p:spPr>
          <a:xfrm>
            <a:off x="4072185" y="2325122"/>
            <a:ext cx="1015912" cy="875786"/>
          </a:xfrm>
          <a:prstGeom prst="triangle">
            <a:avLst/>
          </a:prstGeom>
          <a:solidFill>
            <a:srgbClr val="F39E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7" name="Round Same Side Corner Rectangle 8"/>
          <p:cNvSpPr/>
          <p:nvPr/>
        </p:nvSpPr>
        <p:spPr>
          <a:xfrm>
            <a:off x="4414226" y="2721165"/>
            <a:ext cx="331830" cy="332339"/>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TextBox 24"/>
          <p:cNvSpPr txBox="1"/>
          <p:nvPr/>
        </p:nvSpPr>
        <p:spPr>
          <a:xfrm>
            <a:off x="4644008" y="1101973"/>
            <a:ext cx="4320480" cy="461665"/>
          </a:xfrm>
          <a:prstGeom prst="rect">
            <a:avLst/>
          </a:prstGeom>
          <a:noFill/>
        </p:spPr>
        <p:txBody>
          <a:bodyPr wrap="square" rtlCol="0">
            <a:spAutoFit/>
          </a:bodyPr>
          <a:lstStyle/>
          <a:p>
            <a:r>
              <a:rPr lang="en-US" altLang="ko-KR" sz="1200">
                <a:solidFill>
                  <a:schemeClr val="tx1">
                    <a:lumMod val="75000"/>
                    <a:lumOff val="25000"/>
                  </a:schemeClr>
                </a:solidFill>
                <a:cs typeface="Arial" pitchFamily="34" charset="0"/>
              </a:rPr>
              <a:t>You will have to make decisions about complicated situations in which you will use the knowledge you have acquired.</a:t>
            </a:r>
            <a:endParaRPr lang="en-US" altLang="ko-KR" sz="1200" dirty="0">
              <a:solidFill>
                <a:schemeClr val="tx1">
                  <a:lumMod val="75000"/>
                  <a:lumOff val="25000"/>
                </a:schemeClr>
              </a:solidFill>
              <a:cs typeface="Arial" pitchFamily="34" charset="0"/>
            </a:endParaRPr>
          </a:p>
        </p:txBody>
      </p:sp>
      <p:sp>
        <p:nvSpPr>
          <p:cNvPr id="26" name="TextBox 25"/>
          <p:cNvSpPr txBox="1"/>
          <p:nvPr/>
        </p:nvSpPr>
        <p:spPr>
          <a:xfrm>
            <a:off x="382331" y="3982293"/>
            <a:ext cx="4031895" cy="461665"/>
          </a:xfrm>
          <a:prstGeom prst="rect">
            <a:avLst/>
          </a:prstGeom>
          <a:noFill/>
        </p:spPr>
        <p:txBody>
          <a:bodyPr wrap="square" rtlCol="0">
            <a:spAutoFit/>
          </a:bodyPr>
          <a:lstStyle/>
          <a:p>
            <a:pPr algn="r"/>
            <a:r>
              <a:rPr lang="en-US" altLang="ko-KR" sz="1200">
                <a:solidFill>
                  <a:schemeClr val="tx1">
                    <a:lumMod val="75000"/>
                    <a:lumOff val="25000"/>
                  </a:schemeClr>
                </a:solidFill>
                <a:cs typeface="Arial" pitchFamily="34" charset="0"/>
              </a:rPr>
              <a:t>You will have to open your mind and think as if you were really in that situation, using your best tool: your brain.</a:t>
            </a:r>
            <a:endParaRPr lang="en-US" altLang="ko-KR" sz="1200" dirty="0">
              <a:solidFill>
                <a:schemeClr val="tx1">
                  <a:lumMod val="75000"/>
                  <a:lumOff val="25000"/>
                </a:schemeClr>
              </a:solidFill>
              <a:cs typeface="Arial" pitchFamily="34" charset="0"/>
            </a:endParaRPr>
          </a:p>
        </p:txBody>
      </p:sp>
      <p:sp>
        <p:nvSpPr>
          <p:cNvPr id="27" name="TextBox 26"/>
          <p:cNvSpPr txBox="1"/>
          <p:nvPr/>
        </p:nvSpPr>
        <p:spPr>
          <a:xfrm>
            <a:off x="2144843" y="3574869"/>
            <a:ext cx="2336966" cy="276999"/>
          </a:xfrm>
          <a:prstGeom prst="rect">
            <a:avLst/>
          </a:prstGeom>
          <a:noFill/>
        </p:spPr>
        <p:txBody>
          <a:bodyPr wrap="square" rtlCol="0">
            <a:spAutoFit/>
          </a:bodyPr>
          <a:lstStyle/>
          <a:p>
            <a:pPr algn="r"/>
            <a:r>
              <a:rPr lang="en-US" altLang="ko-KR" sz="1200" b="1">
                <a:solidFill>
                  <a:schemeClr val="bg1"/>
                </a:solidFill>
                <a:cs typeface="Arial" pitchFamily="34" charset="0"/>
              </a:rPr>
              <a:t>Expand your thinking</a:t>
            </a:r>
            <a:endParaRPr lang="ko-KR" altLang="en-US" sz="1200" b="1" dirty="0">
              <a:solidFill>
                <a:schemeClr val="bg1"/>
              </a:solidFill>
              <a:cs typeface="Arial" pitchFamily="34" charset="0"/>
            </a:endParaRPr>
          </a:p>
        </p:txBody>
      </p:sp>
      <p:sp>
        <p:nvSpPr>
          <p:cNvPr id="28" name="TextBox 27"/>
          <p:cNvSpPr txBox="1"/>
          <p:nvPr/>
        </p:nvSpPr>
        <p:spPr>
          <a:xfrm>
            <a:off x="4669945" y="1674160"/>
            <a:ext cx="2336966" cy="276999"/>
          </a:xfrm>
          <a:prstGeom prst="rect">
            <a:avLst/>
          </a:prstGeom>
          <a:noFill/>
        </p:spPr>
        <p:txBody>
          <a:bodyPr wrap="square" rtlCol="0">
            <a:spAutoFit/>
          </a:bodyPr>
          <a:lstStyle/>
          <a:p>
            <a:r>
              <a:rPr lang="en-US" altLang="ko-KR" sz="1200" b="1">
                <a:solidFill>
                  <a:schemeClr val="bg1"/>
                </a:solidFill>
                <a:cs typeface="Arial" pitchFamily="34" charset="0"/>
              </a:rPr>
              <a:t>Take decisions</a:t>
            </a:r>
            <a:endParaRPr lang="ko-KR" altLang="en-US" sz="1200" b="1" dirty="0">
              <a:solidFill>
                <a:schemeClr val="bg1"/>
              </a:solidFill>
              <a:cs typeface="Arial" pitchFamily="34" charset="0"/>
            </a:endParaRPr>
          </a:p>
        </p:txBody>
      </p:sp>
    </p:spTree>
    <p:extLst>
      <p:ext uri="{BB962C8B-B14F-4D97-AF65-F5344CB8AC3E}">
        <p14:creationId xmlns:p14="http://schemas.microsoft.com/office/powerpoint/2010/main" val="1884765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Quest 1: Before starting: SWOT Analysis</a:t>
            </a:r>
          </a:p>
        </p:txBody>
      </p:sp>
      <p:sp>
        <p:nvSpPr>
          <p:cNvPr id="18" name="Rectangle 1">
            <a:extLst>
              <a:ext uri="{FF2B5EF4-FFF2-40B4-BE49-F238E27FC236}">
                <a16:creationId xmlns:a16="http://schemas.microsoft.com/office/drawing/2014/main" id="{A53FAEA7-C47A-B133-DF94-DC09E55CAB1F}"/>
              </a:ext>
            </a:extLst>
          </p:cNvPr>
          <p:cNvSpPr/>
          <p:nvPr/>
        </p:nvSpPr>
        <p:spPr>
          <a:xfrm>
            <a:off x="832752" y="1629993"/>
            <a:ext cx="7364555" cy="262796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When you start an entrepreneurship, it is very important to know the state of your environment, the opportunities available and the threats that constitute potential dangers, as well as your own characteristics, weaknesses and strengths. </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There are different analyses that are carried out in the field of entrepreneurship: PESTEL analysis (Political, Economic, Social, Technological, Environmental, Legal), SWOT analysis (Strengths, Weaknesses, Opportunities, Threats), Porter's 5 Forces competitive analysis, Canvas model...</a:t>
            </a:r>
            <a:endParaRPr lang="en-GB" sz="120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rPr>
              <a:t>On this occasion, we will focus on the SWOT analysis, one of the most complete and best known for its simplicity and usefulness.</a:t>
            </a:r>
            <a:endParaRPr lang="ko-KR" altLang="en-US" sz="1200">
              <a:solidFill>
                <a:schemeClr val="tx1">
                  <a:lumMod val="75000"/>
                  <a:lumOff val="25000"/>
                </a:schemeClr>
              </a:solidFill>
            </a:endParaRPr>
          </a:p>
        </p:txBody>
      </p:sp>
      <p:sp>
        <p:nvSpPr>
          <p:cNvPr id="9" name="Oval 35">
            <a:extLst>
              <a:ext uri="{FF2B5EF4-FFF2-40B4-BE49-F238E27FC236}">
                <a16:creationId xmlns:a16="http://schemas.microsoft.com/office/drawing/2014/main" id="{B436F422-2D1F-4575-85EC-8666E4819862}"/>
              </a:ext>
            </a:extLst>
          </p:cNvPr>
          <p:cNvSpPr/>
          <p:nvPr/>
        </p:nvSpPr>
        <p:spPr>
          <a:xfrm>
            <a:off x="625043" y="885541"/>
            <a:ext cx="346557" cy="442500"/>
          </a:xfrm>
          <a:custGeom>
            <a:avLst/>
            <a:gdLst/>
            <a:ahLst/>
            <a:cxnLst/>
            <a:rect l="l" t="t" r="r" b="b"/>
            <a:pathLst>
              <a:path w="2548531" h="3213371">
                <a:moveTo>
                  <a:pt x="792000" y="2498954"/>
                </a:moveTo>
                <a:lnTo>
                  <a:pt x="792000" y="2641726"/>
                </a:lnTo>
                <a:cubicBezTo>
                  <a:pt x="463357" y="2661706"/>
                  <a:pt x="216000" y="2748872"/>
                  <a:pt x="216000" y="2853371"/>
                </a:cubicBezTo>
                <a:cubicBezTo>
                  <a:pt x="216000" y="2972665"/>
                  <a:pt x="538355" y="3069371"/>
                  <a:pt x="936000" y="3069371"/>
                </a:cubicBezTo>
                <a:cubicBezTo>
                  <a:pt x="1333645" y="3069371"/>
                  <a:pt x="1656000" y="2972665"/>
                  <a:pt x="1656000" y="2853371"/>
                </a:cubicBezTo>
                <a:cubicBezTo>
                  <a:pt x="1656000" y="2748872"/>
                  <a:pt x="1408644" y="2661706"/>
                  <a:pt x="1080000" y="2641726"/>
                </a:cubicBezTo>
                <a:lnTo>
                  <a:pt x="1080000" y="2498954"/>
                </a:lnTo>
                <a:cubicBezTo>
                  <a:pt x="1528614" y="2524263"/>
                  <a:pt x="1872000" y="2673393"/>
                  <a:pt x="1872000" y="2853371"/>
                </a:cubicBezTo>
                <a:cubicBezTo>
                  <a:pt x="1872000" y="3052194"/>
                  <a:pt x="1452939" y="3213371"/>
                  <a:pt x="936000" y="3213371"/>
                </a:cubicBezTo>
                <a:cubicBezTo>
                  <a:pt x="419061" y="3213371"/>
                  <a:pt x="0" y="3052194"/>
                  <a:pt x="0" y="2853371"/>
                </a:cubicBezTo>
                <a:cubicBezTo>
                  <a:pt x="0" y="2673393"/>
                  <a:pt x="343386" y="2524263"/>
                  <a:pt x="792000" y="2498954"/>
                </a:cubicBezTo>
                <a:close/>
                <a:moveTo>
                  <a:pt x="2190403" y="180020"/>
                </a:moveTo>
                <a:cubicBezTo>
                  <a:pt x="2388233" y="180020"/>
                  <a:pt x="2548531" y="236495"/>
                  <a:pt x="2548531" y="306081"/>
                </a:cubicBezTo>
                <a:lnTo>
                  <a:pt x="2548531" y="1314569"/>
                </a:lnTo>
                <a:cubicBezTo>
                  <a:pt x="2548531" y="1244983"/>
                  <a:pt x="2388233" y="1188508"/>
                  <a:pt x="2190403" y="1188508"/>
                </a:cubicBezTo>
                <a:cubicBezTo>
                  <a:pt x="1992574" y="1188508"/>
                  <a:pt x="1832276" y="1244983"/>
                  <a:pt x="1832276" y="1314569"/>
                </a:cubicBezTo>
                <a:cubicBezTo>
                  <a:pt x="1832276" y="1384155"/>
                  <a:pt x="1671978" y="1440630"/>
                  <a:pt x="1474148" y="1440630"/>
                </a:cubicBezTo>
                <a:cubicBezTo>
                  <a:pt x="1276318" y="1440630"/>
                  <a:pt x="1116020" y="1384155"/>
                  <a:pt x="1116020" y="1314569"/>
                </a:cubicBezTo>
                <a:lnTo>
                  <a:pt x="1116020" y="306081"/>
                </a:lnTo>
                <a:cubicBezTo>
                  <a:pt x="1116020" y="375667"/>
                  <a:pt x="1276318" y="432142"/>
                  <a:pt x="1474148" y="432142"/>
                </a:cubicBezTo>
                <a:cubicBezTo>
                  <a:pt x="1671978" y="432142"/>
                  <a:pt x="1832276" y="375667"/>
                  <a:pt x="1832276" y="306081"/>
                </a:cubicBezTo>
                <a:cubicBezTo>
                  <a:pt x="1832276" y="236495"/>
                  <a:pt x="1992574" y="180020"/>
                  <a:pt x="2190403" y="180020"/>
                </a:cubicBezTo>
                <a:close/>
                <a:moveTo>
                  <a:pt x="936000" y="0"/>
                </a:moveTo>
                <a:cubicBezTo>
                  <a:pt x="1035422" y="0"/>
                  <a:pt x="1116020" y="80598"/>
                  <a:pt x="1116020" y="180020"/>
                </a:cubicBezTo>
                <a:cubicBezTo>
                  <a:pt x="1116020" y="246019"/>
                  <a:pt x="1080504" y="303723"/>
                  <a:pt x="1026000" y="332457"/>
                </a:cubicBezTo>
                <a:lnTo>
                  <a:pt x="1026000" y="2887874"/>
                </a:lnTo>
                <a:lnTo>
                  <a:pt x="846000" y="2887874"/>
                </a:lnTo>
                <a:lnTo>
                  <a:pt x="846000" y="332457"/>
                </a:lnTo>
                <a:cubicBezTo>
                  <a:pt x="791497" y="303723"/>
                  <a:pt x="755980" y="246019"/>
                  <a:pt x="755980" y="180020"/>
                </a:cubicBezTo>
                <a:cubicBezTo>
                  <a:pt x="755980" y="80598"/>
                  <a:pt x="836578" y="0"/>
                  <a:pt x="93600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1007603" y="1023368"/>
            <a:ext cx="4716525" cy="282799"/>
          </a:xfrm>
        </p:spPr>
        <p:txBody>
          <a:bodyPr/>
          <a:lstStyle/>
          <a:p>
            <a:pPr lvl="0" algn="l"/>
            <a:r>
              <a:rPr lang="en-US" altLang="ko-KR" sz="1800" b="1"/>
              <a:t>Introduction: What’s this all about?</a:t>
            </a:r>
            <a:endParaRPr lang="en-US" altLang="ko-KR" sz="1800" b="1" dirty="0"/>
          </a:p>
        </p:txBody>
      </p:sp>
    </p:spTree>
    <p:extLst>
      <p:ext uri="{BB962C8B-B14F-4D97-AF65-F5344CB8AC3E}">
        <p14:creationId xmlns:p14="http://schemas.microsoft.com/office/powerpoint/2010/main" val="2877731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What is digital entrepreneurship?</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Definition</a:t>
            </a:r>
          </a:p>
        </p:txBody>
      </p:sp>
      <p:sp>
        <p:nvSpPr>
          <p:cNvPr id="4" name="TextBox 15">
            <a:extLst>
              <a:ext uri="{FF2B5EF4-FFF2-40B4-BE49-F238E27FC236}">
                <a16:creationId xmlns:a16="http://schemas.microsoft.com/office/drawing/2014/main" id="{A4EC8DF6-3118-6A03-CDDF-70A85F135774}"/>
              </a:ext>
            </a:extLst>
          </p:cNvPr>
          <p:cNvSpPr txBox="1"/>
          <p:nvPr/>
        </p:nvSpPr>
        <p:spPr>
          <a:xfrm>
            <a:off x="4932040" y="1875747"/>
            <a:ext cx="3528392" cy="1170513"/>
          </a:xfrm>
          <a:prstGeom prst="rect">
            <a:avLst/>
          </a:prstGeom>
          <a:noFill/>
        </p:spPr>
        <p:txBody>
          <a:bodyPr wrap="square" rtlCol="0">
            <a:spAutoFit/>
          </a:bodyPr>
          <a:lstStyle/>
          <a:p>
            <a:pPr algn="just" latinLnBrk="0">
              <a:lnSpc>
                <a:spcPct val="150000"/>
              </a:lnSpc>
              <a:spcAft>
                <a:spcPts val="8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In simple terms,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digital entrepreneurship</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is the creation of a business selling products or services over the Internet, without the need for a physical space to serve customers.</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descr="Diagrama, Icono&#10;&#10;Descripción generada automáticamente">
            <a:extLst>
              <a:ext uri="{FF2B5EF4-FFF2-40B4-BE49-F238E27FC236}">
                <a16:creationId xmlns:a16="http://schemas.microsoft.com/office/drawing/2014/main" id="{63C73EB1-8380-1091-EBDC-8F4609CFACC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3530" y="1419622"/>
            <a:ext cx="3668470" cy="2676837"/>
          </a:xfrm>
          <a:prstGeom prst="rect">
            <a:avLst/>
          </a:prstGeom>
        </p:spPr>
      </p:pic>
    </p:spTree>
    <p:extLst>
      <p:ext uri="{BB962C8B-B14F-4D97-AF65-F5344CB8AC3E}">
        <p14:creationId xmlns:p14="http://schemas.microsoft.com/office/powerpoint/2010/main" val="2564655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Quest 1: Before starting: SWOT Analysis</a:t>
            </a:r>
          </a:p>
        </p:txBody>
      </p:sp>
      <p:sp>
        <p:nvSpPr>
          <p:cNvPr id="20" name="Rectangle 1">
            <a:extLst>
              <a:ext uri="{FF2B5EF4-FFF2-40B4-BE49-F238E27FC236}">
                <a16:creationId xmlns:a16="http://schemas.microsoft.com/office/drawing/2014/main" id="{E2898E80-ABB0-ED4E-BAEF-CF41C6CF455C}"/>
              </a:ext>
            </a:extLst>
          </p:cNvPr>
          <p:cNvSpPr/>
          <p:nvPr/>
        </p:nvSpPr>
        <p:spPr>
          <a:xfrm>
            <a:off x="1789822" y="1567345"/>
            <a:ext cx="5564355" cy="2296281"/>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On this occasion, you will have to elaborate a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SWOT (Strengths, Weaknesses, Opportunities, Threats and Opportunities) analysis</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applied to a business idea. </a:t>
            </a:r>
            <a:endParaRPr lang="en-GB" sz="120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rPr>
              <a:t>You should take into consideration that the analysis is divided into an internal part (Strengths and Weaknesses) and an external part (Opportunities and Threats), so you will only have control over the internal variables.</a:t>
            </a:r>
            <a:endParaRPr lang="ko-KR" altLang="en-US" sz="1200">
              <a:solidFill>
                <a:schemeClr val="tx1">
                  <a:lumMod val="75000"/>
                  <a:lumOff val="25000"/>
                </a:schemeClr>
              </a:solidFill>
            </a:endParaRPr>
          </a:p>
        </p:txBody>
      </p:sp>
      <p:sp>
        <p:nvSpPr>
          <p:cNvPr id="5" name="Donut 24">
            <a:extLst>
              <a:ext uri="{FF2B5EF4-FFF2-40B4-BE49-F238E27FC236}">
                <a16:creationId xmlns:a16="http://schemas.microsoft.com/office/drawing/2014/main" id="{5A9376DB-6835-275C-67FD-6C8DEA99CDB8}"/>
              </a:ext>
            </a:extLst>
          </p:cNvPr>
          <p:cNvSpPr/>
          <p:nvPr/>
        </p:nvSpPr>
        <p:spPr>
          <a:xfrm>
            <a:off x="755576" y="993832"/>
            <a:ext cx="346557" cy="341870"/>
          </a:xfrm>
          <a:custGeom>
            <a:avLst/>
            <a:gdLst/>
            <a:ahLst/>
            <a:cxnLst/>
            <a:rect l="l" t="t" r="r" b="b"/>
            <a:pathLst>
              <a:path w="3208412" h="323453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2" name="Text Placeholder 2">
            <a:extLst>
              <a:ext uri="{FF2B5EF4-FFF2-40B4-BE49-F238E27FC236}">
                <a16:creationId xmlns:a16="http://schemas.microsoft.com/office/drawing/2014/main" id="{1A37034C-9C5E-BF37-0D30-C6678F759D63}"/>
              </a:ext>
            </a:extLst>
          </p:cNvPr>
          <p:cNvSpPr txBox="1">
            <a:spLocks/>
          </p:cNvSpPr>
          <p:nvPr/>
        </p:nvSpPr>
        <p:spPr>
          <a:xfrm>
            <a:off x="1102133" y="1024964"/>
            <a:ext cx="3253843" cy="282799"/>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sz="1800" b="1"/>
              <a:t>Task: What’s the activity?</a:t>
            </a:r>
            <a:endParaRPr lang="en-US" altLang="ko-KR" sz="1800" b="1" dirty="0"/>
          </a:p>
        </p:txBody>
      </p:sp>
    </p:spTree>
    <p:extLst>
      <p:ext uri="{BB962C8B-B14F-4D97-AF65-F5344CB8AC3E}">
        <p14:creationId xmlns:p14="http://schemas.microsoft.com/office/powerpoint/2010/main" val="25145678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Quest 1: Before starting: SWOT Analysis</a:t>
            </a:r>
          </a:p>
        </p:txBody>
      </p:sp>
      <p:sp>
        <p:nvSpPr>
          <p:cNvPr id="7" name="Oval 21">
            <a:extLst>
              <a:ext uri="{FF2B5EF4-FFF2-40B4-BE49-F238E27FC236}">
                <a16:creationId xmlns:a16="http://schemas.microsoft.com/office/drawing/2014/main" id="{5798E195-FE25-5B5E-E976-49B9C74D6089}"/>
              </a:ext>
            </a:extLst>
          </p:cNvPr>
          <p:cNvSpPr>
            <a:spLocks noChangeAspect="1"/>
          </p:cNvSpPr>
          <p:nvPr/>
        </p:nvSpPr>
        <p:spPr>
          <a:xfrm>
            <a:off x="564699" y="754350"/>
            <a:ext cx="334893" cy="337690"/>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8" name="Rectangle 1">
            <a:extLst>
              <a:ext uri="{FF2B5EF4-FFF2-40B4-BE49-F238E27FC236}">
                <a16:creationId xmlns:a16="http://schemas.microsoft.com/office/drawing/2014/main" id="{A53FAEA7-C47A-B133-DF94-DC09E55CAB1F}"/>
              </a:ext>
            </a:extLst>
          </p:cNvPr>
          <p:cNvSpPr/>
          <p:nvPr/>
        </p:nvSpPr>
        <p:spPr>
          <a:xfrm>
            <a:off x="476545" y="1320631"/>
            <a:ext cx="8190910" cy="3068519"/>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Start thinking about your characteristics and those of your environment, and take note of all of them. Now, start classifying them into weaknesses, threats, strengths and opportunities.</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Examples of your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strengths</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could be: high level of knowledge of the business field; good production capacity; experience with promotion and distribution channels; financial background for the initial investment...</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On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weaknesses</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some examples are: low initial budget; few tools available; little experience with digital media....</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For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opportunities</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growing market; accessible suppliers; raw materials at low prices; low competition in the sector; possibility to create a large online community for product visibility...</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And for the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threats</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high competition in the sector; barriers to entry; potential customers with a low IT-savvy profile; complicated legislation...</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806041"/>
            <a:ext cx="4536504" cy="282799"/>
          </a:xfrm>
        </p:spPr>
        <p:txBody>
          <a:bodyPr/>
          <a:lstStyle/>
          <a:p>
            <a:pPr lvl="0" algn="l"/>
            <a:r>
              <a:rPr lang="en-US" altLang="ko-KR" sz="1800" b="1"/>
              <a:t>Process: What am I going to do?</a:t>
            </a:r>
            <a:endParaRPr lang="en-US" altLang="ko-KR" sz="1800" b="1" dirty="0"/>
          </a:p>
        </p:txBody>
      </p:sp>
    </p:spTree>
    <p:extLst>
      <p:ext uri="{BB962C8B-B14F-4D97-AF65-F5344CB8AC3E}">
        <p14:creationId xmlns:p14="http://schemas.microsoft.com/office/powerpoint/2010/main" val="1844684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Quest 1: Before starting: SWOT Analysis</a:t>
            </a:r>
          </a:p>
        </p:txBody>
      </p:sp>
      <p:sp>
        <p:nvSpPr>
          <p:cNvPr id="8" name="Rounded Rectangle 51">
            <a:extLst>
              <a:ext uri="{FF2B5EF4-FFF2-40B4-BE49-F238E27FC236}">
                <a16:creationId xmlns:a16="http://schemas.microsoft.com/office/drawing/2014/main" id="{380A67BD-25BC-E3C8-12D6-9ED1468F7453}"/>
              </a:ext>
            </a:extLst>
          </p:cNvPr>
          <p:cNvSpPr/>
          <p:nvPr/>
        </p:nvSpPr>
        <p:spPr>
          <a:xfrm rot="16200000" flipH="1">
            <a:off x="606482" y="848637"/>
            <a:ext cx="419678" cy="409521"/>
          </a:xfrm>
          <a:custGeom>
            <a:avLst/>
            <a:gdLst/>
            <a:ahLst/>
            <a:cxnLst/>
            <a:rect l="l" t="t" r="r" b="b"/>
            <a:pathLst>
              <a:path w="2928608" h="2758049">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0" name="Rectangle 1">
            <a:extLst>
              <a:ext uri="{FF2B5EF4-FFF2-40B4-BE49-F238E27FC236}">
                <a16:creationId xmlns:a16="http://schemas.microsoft.com/office/drawing/2014/main" id="{E2898E80-ABB0-ED4E-BAEF-CF41C6CF455C}"/>
              </a:ext>
            </a:extLst>
          </p:cNvPr>
          <p:cNvSpPr/>
          <p:nvPr/>
        </p:nvSpPr>
        <p:spPr>
          <a:xfrm>
            <a:off x="206697" y="1544131"/>
            <a:ext cx="2781127" cy="2179745"/>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a:solidFill>
                <a:schemeClr val="tx1">
                  <a:lumMod val="75000"/>
                  <a:lumOff val="25000"/>
                </a:schemeClr>
              </a:solidFill>
            </a:endParaRPr>
          </a:p>
          <a:p>
            <a:pPr algn="ctr" latinLnBrk="0"/>
            <a:r>
              <a:rPr lang="es-ES" altLang="ko-KR" sz="1200" b="1">
                <a:solidFill>
                  <a:schemeClr val="tx1">
                    <a:lumMod val="75000"/>
                    <a:lumOff val="25000"/>
                  </a:schemeClr>
                </a:solidFill>
              </a:rPr>
              <a:t>Competence (LifeComp)</a:t>
            </a:r>
          </a:p>
          <a:p>
            <a:pPr algn="ctr" latinLnBrk="0"/>
            <a:endParaRPr lang="es-ES" altLang="ko-KR" sz="1200" b="1">
              <a:solidFill>
                <a:schemeClr val="tx1">
                  <a:lumMod val="75000"/>
                  <a:lumOff val="25000"/>
                </a:schemeClr>
              </a:solidFill>
            </a:endParaRPr>
          </a:p>
          <a:p>
            <a:pPr marL="342900" lvl="0" indent="-342900" latinLnBrk="0">
              <a:spcAft>
                <a:spcPts val="1000"/>
              </a:spcAft>
              <a:buFont typeface="Symbol" panose="05050102010706020507" pitchFamily="18" charset="2"/>
              <a:buChar char=""/>
            </a:pPr>
            <a:r>
              <a:rPr lang="en-GB" sz="1200">
                <a:solidFill>
                  <a:schemeClr val="tx1">
                    <a:lumMod val="75000"/>
                    <a:lumOff val="25000"/>
                  </a:schemeClr>
                </a:solidFill>
                <a:latin typeface="Arial" panose="020B0604020202020204" pitchFamily="34" charset="0"/>
              </a:rPr>
              <a:t>P2 Flexibility.</a:t>
            </a:r>
          </a:p>
          <a:p>
            <a:pPr marL="342900" lvl="0" indent="-342900" latinLnBrk="0">
              <a:spcAft>
                <a:spcPts val="1000"/>
              </a:spcAft>
              <a:buFont typeface="Symbol" panose="05050102010706020507" pitchFamily="18" charset="2"/>
              <a:buChar char=""/>
            </a:pPr>
            <a:r>
              <a:rPr lang="en-GB" sz="1200">
                <a:solidFill>
                  <a:schemeClr val="tx1">
                    <a:lumMod val="75000"/>
                    <a:lumOff val="25000"/>
                  </a:schemeClr>
                </a:solidFill>
                <a:latin typeface="Arial" panose="020B0604020202020204" pitchFamily="34" charset="0"/>
              </a:rPr>
              <a:t>L2 Critical thinking.</a:t>
            </a:r>
            <a:endParaRPr lang="es-ES" altLang="ko-KR" sz="1200">
              <a:solidFill>
                <a:schemeClr val="tx1">
                  <a:lumMod val="75000"/>
                  <a:lumOff val="25000"/>
                </a:schemeClr>
              </a:solidFill>
              <a:latin typeface="Arial" panose="020B0604020202020204" pitchFamily="34" charset="0"/>
            </a:endParaRPr>
          </a:p>
        </p:txBody>
      </p:sp>
      <p:sp>
        <p:nvSpPr>
          <p:cNvPr id="22" name="Text Placeholder 2">
            <a:extLst>
              <a:ext uri="{FF2B5EF4-FFF2-40B4-BE49-F238E27FC236}">
                <a16:creationId xmlns:a16="http://schemas.microsoft.com/office/drawing/2014/main" id="{1A37034C-9C5E-BF37-0D30-C6678F759D63}"/>
              </a:ext>
            </a:extLst>
          </p:cNvPr>
          <p:cNvSpPr txBox="1">
            <a:spLocks/>
          </p:cNvSpPr>
          <p:nvPr/>
        </p:nvSpPr>
        <p:spPr>
          <a:xfrm>
            <a:off x="971600" y="980437"/>
            <a:ext cx="4465759" cy="282799"/>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sz="1800" b="1"/>
              <a:t>Learning outcomes: What will I learn?</a:t>
            </a:r>
            <a:endParaRPr lang="en-US" altLang="ko-KR" sz="1800" b="1" dirty="0"/>
          </a:p>
        </p:txBody>
      </p:sp>
      <p:sp>
        <p:nvSpPr>
          <p:cNvPr id="7" name="Rectangle 1">
            <a:extLst>
              <a:ext uri="{FF2B5EF4-FFF2-40B4-BE49-F238E27FC236}">
                <a16:creationId xmlns:a16="http://schemas.microsoft.com/office/drawing/2014/main" id="{61AA50F5-7904-73A8-C93E-896A2D602320}"/>
              </a:ext>
            </a:extLst>
          </p:cNvPr>
          <p:cNvSpPr/>
          <p:nvPr/>
        </p:nvSpPr>
        <p:spPr>
          <a:xfrm>
            <a:off x="3181436" y="1544130"/>
            <a:ext cx="2781127" cy="2179747"/>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a:solidFill>
                <a:schemeClr val="tx1">
                  <a:lumMod val="75000"/>
                  <a:lumOff val="25000"/>
                </a:schemeClr>
              </a:solidFill>
            </a:endParaRPr>
          </a:p>
          <a:p>
            <a:pPr algn="ctr" latinLnBrk="0"/>
            <a:r>
              <a:rPr lang="es-ES" altLang="ko-KR" sz="1200" b="1">
                <a:solidFill>
                  <a:schemeClr val="tx1">
                    <a:lumMod val="75000"/>
                    <a:lumOff val="25000"/>
                  </a:schemeClr>
                </a:solidFill>
              </a:rPr>
              <a:t>Competence (EntreComp)</a:t>
            </a:r>
          </a:p>
          <a:p>
            <a:pPr algn="ctr" latinLnBrk="0"/>
            <a:endParaRPr lang="es-ES" altLang="ko-KR" sz="1200" b="1">
              <a:solidFill>
                <a:schemeClr val="tx1">
                  <a:lumMod val="75000"/>
                  <a:lumOff val="25000"/>
                </a:schemeClr>
              </a:solidFill>
            </a:endParaRPr>
          </a:p>
          <a:p>
            <a:pPr marL="342900" lvl="0" indent="-342900" latinLnBrk="0">
              <a:spcAft>
                <a:spcPts val="1000"/>
              </a:spcAft>
              <a:buFont typeface="Symbol" panose="05050102010706020507" pitchFamily="18" charset="2"/>
              <a:buChar char=""/>
            </a:pPr>
            <a:r>
              <a:rPr lang="en-GB" sz="1200">
                <a:solidFill>
                  <a:schemeClr val="tx1">
                    <a:lumMod val="75000"/>
                    <a:lumOff val="25000"/>
                  </a:schemeClr>
                </a:solidFill>
                <a:latin typeface="Arial" panose="020B0604020202020204" pitchFamily="34" charset="0"/>
              </a:rPr>
              <a:t>1.4 Valuing ideas.</a:t>
            </a:r>
          </a:p>
          <a:p>
            <a:pPr marL="342900" lvl="0" indent="-342900" latinLnBrk="0">
              <a:spcAft>
                <a:spcPts val="1000"/>
              </a:spcAft>
              <a:buFont typeface="Symbol" panose="05050102010706020507" pitchFamily="18" charset="2"/>
              <a:buChar char=""/>
            </a:pPr>
            <a:r>
              <a:rPr lang="en-GB" sz="1200">
                <a:solidFill>
                  <a:schemeClr val="tx1">
                    <a:lumMod val="75000"/>
                    <a:lumOff val="25000"/>
                  </a:schemeClr>
                </a:solidFill>
                <a:latin typeface="Arial" panose="020B0604020202020204" pitchFamily="34" charset="0"/>
              </a:rPr>
              <a:t>2.1 Self-awareness and self-efficacy.</a:t>
            </a:r>
          </a:p>
          <a:p>
            <a:pPr marL="342900" lvl="0" indent="-342900" latinLnBrk="0">
              <a:spcAft>
                <a:spcPts val="1000"/>
              </a:spcAft>
              <a:buFont typeface="Symbol" panose="05050102010706020507" pitchFamily="18" charset="2"/>
              <a:buChar char=""/>
            </a:pPr>
            <a:r>
              <a:rPr lang="en-GB" sz="1200">
                <a:solidFill>
                  <a:schemeClr val="tx1">
                    <a:lumMod val="75000"/>
                    <a:lumOff val="25000"/>
                  </a:schemeClr>
                </a:solidFill>
                <a:latin typeface="Arial" panose="020B0604020202020204" pitchFamily="34" charset="0"/>
              </a:rPr>
              <a:t>3.3 Copying with uncertainty, ambiguity, and risk.</a:t>
            </a:r>
            <a:endParaRPr lang="es-ES" altLang="ko-KR" sz="1200">
              <a:solidFill>
                <a:schemeClr val="tx1">
                  <a:lumMod val="75000"/>
                  <a:lumOff val="25000"/>
                </a:schemeClr>
              </a:solidFill>
              <a:latin typeface="Arial" panose="020B0604020202020204" pitchFamily="34" charset="0"/>
            </a:endParaRPr>
          </a:p>
        </p:txBody>
      </p:sp>
      <p:sp>
        <p:nvSpPr>
          <p:cNvPr id="9" name="Rectangle 1">
            <a:extLst>
              <a:ext uri="{FF2B5EF4-FFF2-40B4-BE49-F238E27FC236}">
                <a16:creationId xmlns:a16="http://schemas.microsoft.com/office/drawing/2014/main" id="{9B301531-DED9-D023-7B58-F5F53617D4E7}"/>
              </a:ext>
            </a:extLst>
          </p:cNvPr>
          <p:cNvSpPr/>
          <p:nvPr/>
        </p:nvSpPr>
        <p:spPr>
          <a:xfrm>
            <a:off x="6156175" y="1536745"/>
            <a:ext cx="2709119" cy="2187131"/>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a:solidFill>
                <a:schemeClr val="tx1">
                  <a:lumMod val="75000"/>
                  <a:lumOff val="25000"/>
                </a:schemeClr>
              </a:solidFill>
            </a:endParaRPr>
          </a:p>
          <a:p>
            <a:pPr algn="ctr" latinLnBrk="0"/>
            <a:r>
              <a:rPr lang="es-ES" altLang="ko-KR" sz="1200" b="1">
                <a:solidFill>
                  <a:schemeClr val="tx1">
                    <a:lumMod val="75000"/>
                    <a:lumOff val="25000"/>
                  </a:schemeClr>
                </a:solidFill>
              </a:rPr>
              <a:t>Competence (DigiComp)</a:t>
            </a:r>
          </a:p>
          <a:p>
            <a:pPr latinLnBrk="0"/>
            <a:endParaRPr lang="es-ES" altLang="ko-KR" sz="1200" b="1">
              <a:solidFill>
                <a:schemeClr val="tx1">
                  <a:lumMod val="75000"/>
                  <a:lumOff val="25000"/>
                </a:schemeClr>
              </a:solidFill>
            </a:endParaRPr>
          </a:p>
          <a:p>
            <a:pPr marL="342900" lvl="0" indent="-342900" latinLnBrk="0">
              <a:spcAft>
                <a:spcPts val="1000"/>
              </a:spcAft>
              <a:buFont typeface="Symbol" panose="05050102010706020507" pitchFamily="18" charset="2"/>
              <a:buChar char=""/>
            </a:pPr>
            <a:r>
              <a:rPr lang="en-GB" sz="1200">
                <a:solidFill>
                  <a:schemeClr val="tx1">
                    <a:lumMod val="75000"/>
                    <a:lumOff val="25000"/>
                  </a:schemeClr>
                </a:solidFill>
                <a:latin typeface="Arial" panose="020B0604020202020204" pitchFamily="34" charset="0"/>
              </a:rPr>
              <a:t>1.2 Evaluating data, information and digital content.</a:t>
            </a:r>
            <a:endParaRPr lang="ko-KR" altLang="en-US" sz="1200">
              <a:solidFill>
                <a:schemeClr val="tx1">
                  <a:lumMod val="75000"/>
                  <a:lumOff val="25000"/>
                </a:schemeClr>
              </a:solidFill>
              <a:latin typeface="Arial" panose="020B0604020202020204" pitchFamily="34" charset="0"/>
            </a:endParaRPr>
          </a:p>
        </p:txBody>
      </p:sp>
    </p:spTree>
    <p:extLst>
      <p:ext uri="{BB962C8B-B14F-4D97-AF65-F5344CB8AC3E}">
        <p14:creationId xmlns:p14="http://schemas.microsoft.com/office/powerpoint/2010/main" val="41019836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Quest 1: Before starting: SWOT Analysis</a:t>
            </a:r>
          </a:p>
        </p:txBody>
      </p:sp>
      <p:sp>
        <p:nvSpPr>
          <p:cNvPr id="18" name="Rectangle 1">
            <a:extLst>
              <a:ext uri="{FF2B5EF4-FFF2-40B4-BE49-F238E27FC236}">
                <a16:creationId xmlns:a16="http://schemas.microsoft.com/office/drawing/2014/main" id="{A53FAEA7-C47A-B133-DF94-DC09E55CAB1F}"/>
              </a:ext>
            </a:extLst>
          </p:cNvPr>
          <p:cNvSpPr/>
          <p:nvPr/>
        </p:nvSpPr>
        <p:spPr>
          <a:xfrm>
            <a:off x="591996" y="1491630"/>
            <a:ext cx="7979406" cy="243540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Did you find it difficult to perform a SWOT analysis? Sometimes you need to clear your mind and open your eyes to be aware of how your internal and external variables influence your actions and the viability of your ideas.</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Now that you know how to conduct a SWOT analysis, remember that environments are dynamic and changing, so you can conduct an analysis periodically to remain aware of your environment.</a:t>
            </a:r>
            <a:endParaRPr lang="en-GB" sz="120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rPr>
              <a:t>You can also explore other types of analysis such as those mentioned in the introduction: PESTEL analysis, Porter's 5 Forces competitive analysis, and much more.</a:t>
            </a:r>
            <a:endParaRPr lang="ko-KR" altLang="en-US" sz="1200" b="1">
              <a:solidFill>
                <a:schemeClr val="tx1">
                  <a:lumMod val="75000"/>
                  <a:lumOff val="25000"/>
                </a:schemeClr>
              </a:solidFill>
            </a:endParaRP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865563"/>
            <a:ext cx="5112568" cy="282799"/>
          </a:xfrm>
        </p:spPr>
        <p:txBody>
          <a:bodyPr/>
          <a:lstStyle/>
          <a:p>
            <a:pPr algn="l"/>
            <a:r>
              <a:rPr lang="en-US" altLang="ko-KR" sz="1800" b="1"/>
              <a:t>Conclusion: What will I take home?</a:t>
            </a:r>
            <a:endParaRPr lang="en-US" altLang="ko-KR" sz="1800" b="1" dirty="0"/>
          </a:p>
        </p:txBody>
      </p:sp>
      <p:sp>
        <p:nvSpPr>
          <p:cNvPr id="9" name="Freeform 108">
            <a:extLst>
              <a:ext uri="{FF2B5EF4-FFF2-40B4-BE49-F238E27FC236}">
                <a16:creationId xmlns:a16="http://schemas.microsoft.com/office/drawing/2014/main" id="{54171F17-D833-62E6-E3A4-06CD8BBA48C7}"/>
              </a:ext>
            </a:extLst>
          </p:cNvPr>
          <p:cNvSpPr/>
          <p:nvPr/>
        </p:nvSpPr>
        <p:spPr>
          <a:xfrm>
            <a:off x="558587" y="771550"/>
            <a:ext cx="341005" cy="376812"/>
          </a:xfrm>
          <a:custGeom>
            <a:avLst/>
            <a:gdLst/>
            <a:ahLst/>
            <a:cxnLst/>
            <a:rect l="l" t="t" r="r" b="b"/>
            <a:pathLst>
              <a:path w="341005" h="376812">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505398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Quest 2: Designing a digital marketing plan</a:t>
            </a:r>
          </a:p>
        </p:txBody>
      </p:sp>
      <p:sp>
        <p:nvSpPr>
          <p:cNvPr id="18" name="Rectangle 1">
            <a:extLst>
              <a:ext uri="{FF2B5EF4-FFF2-40B4-BE49-F238E27FC236}">
                <a16:creationId xmlns:a16="http://schemas.microsoft.com/office/drawing/2014/main" id="{A53FAEA7-C47A-B133-DF94-DC09E55CAB1F}"/>
              </a:ext>
            </a:extLst>
          </p:cNvPr>
          <p:cNvSpPr/>
          <p:nvPr/>
        </p:nvSpPr>
        <p:spPr>
          <a:xfrm>
            <a:off x="889722" y="1651867"/>
            <a:ext cx="7364555" cy="2207341"/>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 marketing plan is a management tool that allows a company to develop a marketing strategy, while identifying market and environment opportunities, and defining objectives and goals, as well as the target audience.</a:t>
            </a:r>
            <a:endParaRPr lang="en-GB" sz="120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rPr>
              <a:t>When we talk about a digital marketing plan, this document should include those strategies and techniques applied to the digital environment, which will improve the marketing of our company's products and/or services.</a:t>
            </a:r>
            <a:endParaRPr lang="ko-KR" altLang="en-US" sz="1200">
              <a:solidFill>
                <a:schemeClr val="tx1">
                  <a:lumMod val="75000"/>
                  <a:lumOff val="25000"/>
                </a:schemeClr>
              </a:solidFill>
            </a:endParaRPr>
          </a:p>
        </p:txBody>
      </p:sp>
      <p:sp>
        <p:nvSpPr>
          <p:cNvPr id="9" name="Oval 35">
            <a:extLst>
              <a:ext uri="{FF2B5EF4-FFF2-40B4-BE49-F238E27FC236}">
                <a16:creationId xmlns:a16="http://schemas.microsoft.com/office/drawing/2014/main" id="{B436F422-2D1F-4575-85EC-8666E4819862}"/>
              </a:ext>
            </a:extLst>
          </p:cNvPr>
          <p:cNvSpPr/>
          <p:nvPr/>
        </p:nvSpPr>
        <p:spPr>
          <a:xfrm>
            <a:off x="625043" y="885541"/>
            <a:ext cx="346557" cy="442500"/>
          </a:xfrm>
          <a:custGeom>
            <a:avLst/>
            <a:gdLst/>
            <a:ahLst/>
            <a:cxnLst/>
            <a:rect l="l" t="t" r="r" b="b"/>
            <a:pathLst>
              <a:path w="2548531" h="3213371">
                <a:moveTo>
                  <a:pt x="792000" y="2498954"/>
                </a:moveTo>
                <a:lnTo>
                  <a:pt x="792000" y="2641726"/>
                </a:lnTo>
                <a:cubicBezTo>
                  <a:pt x="463357" y="2661706"/>
                  <a:pt x="216000" y="2748872"/>
                  <a:pt x="216000" y="2853371"/>
                </a:cubicBezTo>
                <a:cubicBezTo>
                  <a:pt x="216000" y="2972665"/>
                  <a:pt x="538355" y="3069371"/>
                  <a:pt x="936000" y="3069371"/>
                </a:cubicBezTo>
                <a:cubicBezTo>
                  <a:pt x="1333645" y="3069371"/>
                  <a:pt x="1656000" y="2972665"/>
                  <a:pt x="1656000" y="2853371"/>
                </a:cubicBezTo>
                <a:cubicBezTo>
                  <a:pt x="1656000" y="2748872"/>
                  <a:pt x="1408644" y="2661706"/>
                  <a:pt x="1080000" y="2641726"/>
                </a:cubicBezTo>
                <a:lnTo>
                  <a:pt x="1080000" y="2498954"/>
                </a:lnTo>
                <a:cubicBezTo>
                  <a:pt x="1528614" y="2524263"/>
                  <a:pt x="1872000" y="2673393"/>
                  <a:pt x="1872000" y="2853371"/>
                </a:cubicBezTo>
                <a:cubicBezTo>
                  <a:pt x="1872000" y="3052194"/>
                  <a:pt x="1452939" y="3213371"/>
                  <a:pt x="936000" y="3213371"/>
                </a:cubicBezTo>
                <a:cubicBezTo>
                  <a:pt x="419061" y="3213371"/>
                  <a:pt x="0" y="3052194"/>
                  <a:pt x="0" y="2853371"/>
                </a:cubicBezTo>
                <a:cubicBezTo>
                  <a:pt x="0" y="2673393"/>
                  <a:pt x="343386" y="2524263"/>
                  <a:pt x="792000" y="2498954"/>
                </a:cubicBezTo>
                <a:close/>
                <a:moveTo>
                  <a:pt x="2190403" y="180020"/>
                </a:moveTo>
                <a:cubicBezTo>
                  <a:pt x="2388233" y="180020"/>
                  <a:pt x="2548531" y="236495"/>
                  <a:pt x="2548531" y="306081"/>
                </a:cubicBezTo>
                <a:lnTo>
                  <a:pt x="2548531" y="1314569"/>
                </a:lnTo>
                <a:cubicBezTo>
                  <a:pt x="2548531" y="1244983"/>
                  <a:pt x="2388233" y="1188508"/>
                  <a:pt x="2190403" y="1188508"/>
                </a:cubicBezTo>
                <a:cubicBezTo>
                  <a:pt x="1992574" y="1188508"/>
                  <a:pt x="1832276" y="1244983"/>
                  <a:pt x="1832276" y="1314569"/>
                </a:cubicBezTo>
                <a:cubicBezTo>
                  <a:pt x="1832276" y="1384155"/>
                  <a:pt x="1671978" y="1440630"/>
                  <a:pt x="1474148" y="1440630"/>
                </a:cubicBezTo>
                <a:cubicBezTo>
                  <a:pt x="1276318" y="1440630"/>
                  <a:pt x="1116020" y="1384155"/>
                  <a:pt x="1116020" y="1314569"/>
                </a:cubicBezTo>
                <a:lnTo>
                  <a:pt x="1116020" y="306081"/>
                </a:lnTo>
                <a:cubicBezTo>
                  <a:pt x="1116020" y="375667"/>
                  <a:pt x="1276318" y="432142"/>
                  <a:pt x="1474148" y="432142"/>
                </a:cubicBezTo>
                <a:cubicBezTo>
                  <a:pt x="1671978" y="432142"/>
                  <a:pt x="1832276" y="375667"/>
                  <a:pt x="1832276" y="306081"/>
                </a:cubicBezTo>
                <a:cubicBezTo>
                  <a:pt x="1832276" y="236495"/>
                  <a:pt x="1992574" y="180020"/>
                  <a:pt x="2190403" y="180020"/>
                </a:cubicBezTo>
                <a:close/>
                <a:moveTo>
                  <a:pt x="936000" y="0"/>
                </a:moveTo>
                <a:cubicBezTo>
                  <a:pt x="1035422" y="0"/>
                  <a:pt x="1116020" y="80598"/>
                  <a:pt x="1116020" y="180020"/>
                </a:cubicBezTo>
                <a:cubicBezTo>
                  <a:pt x="1116020" y="246019"/>
                  <a:pt x="1080504" y="303723"/>
                  <a:pt x="1026000" y="332457"/>
                </a:cubicBezTo>
                <a:lnTo>
                  <a:pt x="1026000" y="2887874"/>
                </a:lnTo>
                <a:lnTo>
                  <a:pt x="846000" y="2887874"/>
                </a:lnTo>
                <a:lnTo>
                  <a:pt x="846000" y="332457"/>
                </a:lnTo>
                <a:cubicBezTo>
                  <a:pt x="791497" y="303723"/>
                  <a:pt x="755980" y="246019"/>
                  <a:pt x="755980" y="180020"/>
                </a:cubicBezTo>
                <a:cubicBezTo>
                  <a:pt x="755980" y="80598"/>
                  <a:pt x="836578" y="0"/>
                  <a:pt x="93600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1007603" y="1023368"/>
            <a:ext cx="4716525" cy="282799"/>
          </a:xfrm>
        </p:spPr>
        <p:txBody>
          <a:bodyPr/>
          <a:lstStyle/>
          <a:p>
            <a:pPr lvl="0" algn="l"/>
            <a:r>
              <a:rPr lang="en-US" altLang="ko-KR" sz="1800" b="1"/>
              <a:t>Introduction: What’s this all about?</a:t>
            </a:r>
            <a:endParaRPr lang="en-US" altLang="ko-KR" sz="1800" b="1" dirty="0"/>
          </a:p>
        </p:txBody>
      </p:sp>
    </p:spTree>
    <p:extLst>
      <p:ext uri="{BB962C8B-B14F-4D97-AF65-F5344CB8AC3E}">
        <p14:creationId xmlns:p14="http://schemas.microsoft.com/office/powerpoint/2010/main" val="4123918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Quest 2: Designing a digital marketing plan</a:t>
            </a:r>
          </a:p>
        </p:txBody>
      </p:sp>
      <p:sp>
        <p:nvSpPr>
          <p:cNvPr id="20" name="Rectangle 1">
            <a:extLst>
              <a:ext uri="{FF2B5EF4-FFF2-40B4-BE49-F238E27FC236}">
                <a16:creationId xmlns:a16="http://schemas.microsoft.com/office/drawing/2014/main" id="{E2898E80-ABB0-ED4E-BAEF-CF41C6CF455C}"/>
              </a:ext>
            </a:extLst>
          </p:cNvPr>
          <p:cNvSpPr/>
          <p:nvPr/>
        </p:nvSpPr>
        <p:spPr>
          <a:xfrm>
            <a:off x="1789822" y="1851670"/>
            <a:ext cx="5564355" cy="1695287"/>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You will have to develop a document with a feasible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digital marketing plan</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for your business, assuming that you are an entrepreneur who is going to improve the marketing of your products or services through digital marketing.</a:t>
            </a:r>
            <a:endParaRPr lang="en-GB" sz="120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rPr>
              <a:t>You can use the template provided in the resources section as a guide.</a:t>
            </a:r>
            <a:endPar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 name="Donut 24">
            <a:extLst>
              <a:ext uri="{FF2B5EF4-FFF2-40B4-BE49-F238E27FC236}">
                <a16:creationId xmlns:a16="http://schemas.microsoft.com/office/drawing/2014/main" id="{5A9376DB-6835-275C-67FD-6C8DEA99CDB8}"/>
              </a:ext>
            </a:extLst>
          </p:cNvPr>
          <p:cNvSpPr/>
          <p:nvPr/>
        </p:nvSpPr>
        <p:spPr>
          <a:xfrm>
            <a:off x="755576" y="993832"/>
            <a:ext cx="346557" cy="341870"/>
          </a:xfrm>
          <a:custGeom>
            <a:avLst/>
            <a:gdLst/>
            <a:ahLst/>
            <a:cxnLst/>
            <a:rect l="l" t="t" r="r" b="b"/>
            <a:pathLst>
              <a:path w="3208412" h="323453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2" name="Text Placeholder 2">
            <a:extLst>
              <a:ext uri="{FF2B5EF4-FFF2-40B4-BE49-F238E27FC236}">
                <a16:creationId xmlns:a16="http://schemas.microsoft.com/office/drawing/2014/main" id="{1A37034C-9C5E-BF37-0D30-C6678F759D63}"/>
              </a:ext>
            </a:extLst>
          </p:cNvPr>
          <p:cNvSpPr txBox="1">
            <a:spLocks/>
          </p:cNvSpPr>
          <p:nvPr/>
        </p:nvSpPr>
        <p:spPr>
          <a:xfrm>
            <a:off x="1102133" y="1024964"/>
            <a:ext cx="3253843" cy="282799"/>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sz="1800" b="1"/>
              <a:t>Task: What’s the activity?</a:t>
            </a:r>
            <a:endParaRPr lang="en-US" altLang="ko-KR" sz="1800" b="1" dirty="0"/>
          </a:p>
        </p:txBody>
      </p:sp>
    </p:spTree>
    <p:extLst>
      <p:ext uri="{BB962C8B-B14F-4D97-AF65-F5344CB8AC3E}">
        <p14:creationId xmlns:p14="http://schemas.microsoft.com/office/powerpoint/2010/main" val="16313070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Quest 2: Designing a digital marketing plan</a:t>
            </a:r>
          </a:p>
        </p:txBody>
      </p:sp>
      <p:sp>
        <p:nvSpPr>
          <p:cNvPr id="7" name="Oval 21">
            <a:extLst>
              <a:ext uri="{FF2B5EF4-FFF2-40B4-BE49-F238E27FC236}">
                <a16:creationId xmlns:a16="http://schemas.microsoft.com/office/drawing/2014/main" id="{5798E195-FE25-5B5E-E976-49B9C74D6089}"/>
              </a:ext>
            </a:extLst>
          </p:cNvPr>
          <p:cNvSpPr>
            <a:spLocks noChangeAspect="1"/>
          </p:cNvSpPr>
          <p:nvPr/>
        </p:nvSpPr>
        <p:spPr>
          <a:xfrm>
            <a:off x="564699" y="754350"/>
            <a:ext cx="334893" cy="337690"/>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8" name="Rectangle 1">
            <a:extLst>
              <a:ext uri="{FF2B5EF4-FFF2-40B4-BE49-F238E27FC236}">
                <a16:creationId xmlns:a16="http://schemas.microsoft.com/office/drawing/2014/main" id="{A53FAEA7-C47A-B133-DF94-DC09E55CAB1F}"/>
              </a:ext>
            </a:extLst>
          </p:cNvPr>
          <p:cNvSpPr/>
          <p:nvPr/>
        </p:nvSpPr>
        <p:spPr>
          <a:xfrm>
            <a:off x="476545" y="1375439"/>
            <a:ext cx="8190910" cy="296202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2" spcCol="0" rtlCol="0" fromWordArt="0" anchor="ctr" anchorCtr="0" forceAA="0" compatLnSpc="1">
            <a:prstTxWarp prst="textNoShape">
              <a:avLst/>
            </a:prstTxWarp>
            <a:noAutofit/>
          </a:bodyPr>
          <a:lstStyle/>
          <a:p>
            <a:pPr marL="342900" lvl="0" indent="-342900" algn="just" latinLnBrk="0">
              <a:lnSpc>
                <a:spcPct val="150000"/>
              </a:lnSpc>
              <a:spcAft>
                <a:spcPts val="800"/>
              </a:spcAft>
              <a:buFont typeface="+mj-lt"/>
              <a:buAutoNum type="arabicPeriod"/>
              <a:tabLst>
                <a:tab pos="457200" algn="l"/>
              </a:tabLs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Define your initial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objectives</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and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indicators</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of success. The objectives should meet the SMART criteria: Specific, Measurable, Achievable, Relevant, Time-bound.</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spcAft>
                <a:spcPts val="800"/>
              </a:spcAft>
              <a:buFont typeface="+mj-lt"/>
              <a:buAutoNum type="arabicPeriod"/>
              <a:tabLst>
                <a:tab pos="457200" algn="l"/>
              </a:tabLs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Define your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audience</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and target audience.</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spcAft>
                <a:spcPts val="800"/>
              </a:spcAft>
              <a:buFont typeface="+mj-lt"/>
              <a:buAutoNum type="arabicPeriod"/>
              <a:tabLst>
                <a:tab pos="457200" algn="l"/>
              </a:tabLs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Conduct a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competitive</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and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market</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analysis.</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spcAft>
                <a:spcPts val="800"/>
              </a:spcAft>
              <a:buFont typeface="+mj-lt"/>
              <a:buAutoNum type="arabicPeriod"/>
              <a:tabLst>
                <a:tab pos="457200" algn="l"/>
              </a:tabLs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Conduct a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SWOT analysis</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(see previous quest!).</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spcAft>
                <a:spcPts val="800"/>
              </a:spcAft>
              <a:buFont typeface="+mj-lt"/>
              <a:buAutoNum type="arabicPeriod"/>
              <a:tabLst>
                <a:tab pos="457200" algn="l"/>
              </a:tabLs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Define a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budget</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for the digital marketing plan.</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spcAft>
                <a:spcPts val="800"/>
              </a:spcAft>
              <a:buFont typeface="+mj-lt"/>
              <a:buAutoNum type="arabicPeriod"/>
              <a:tabLst>
                <a:tab pos="457200" algn="l"/>
              </a:tabLs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Define the digital marketing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channels</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you will use.</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spcAft>
                <a:spcPts val="800"/>
              </a:spcAft>
              <a:buFont typeface="+mj-lt"/>
              <a:buAutoNum type="arabicPeriod"/>
              <a:tabLst>
                <a:tab pos="457200" algn="l"/>
              </a:tabLs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Develop digital marketing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strategies</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and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techniques</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(go to the "Digital marketing techniques" section of this course!)</a:t>
            </a:r>
            <a:endParaRPr lang="en-GB" sz="120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spcAft>
                <a:spcPts val="800"/>
              </a:spcAft>
              <a:buFont typeface="+mj-lt"/>
              <a:buAutoNum type="arabicPeriod"/>
              <a:tabLst>
                <a:tab pos="457200" algn="l"/>
              </a:tabLst>
            </a:pPr>
            <a:r>
              <a:rPr lang="en-GB" sz="1200">
                <a:solidFill>
                  <a:schemeClr val="tx1">
                    <a:lumMod val="75000"/>
                    <a:lumOff val="25000"/>
                  </a:schemeClr>
                </a:solidFill>
                <a:effectLst/>
                <a:latin typeface="Arial" panose="020B0604020202020204" pitchFamily="34" charset="0"/>
                <a:ea typeface="Calibri" panose="020F0502020204030204" pitchFamily="34" charset="0"/>
              </a:rPr>
              <a:t>Measure the </a:t>
            </a:r>
            <a:r>
              <a:rPr lang="en-GB" sz="1200" b="1">
                <a:solidFill>
                  <a:schemeClr val="tx1">
                    <a:lumMod val="75000"/>
                    <a:lumOff val="25000"/>
                  </a:schemeClr>
                </a:solidFill>
                <a:effectLst/>
                <a:latin typeface="Arial" panose="020B0604020202020204" pitchFamily="34" charset="0"/>
                <a:ea typeface="Calibri" panose="020F0502020204030204" pitchFamily="34" charset="0"/>
              </a:rPr>
              <a:t>results</a:t>
            </a:r>
            <a:r>
              <a:rPr lang="en-GB" sz="1200">
                <a:solidFill>
                  <a:schemeClr val="tx1">
                    <a:lumMod val="75000"/>
                    <a:lumOff val="25000"/>
                  </a:schemeClr>
                </a:solidFill>
                <a:effectLst/>
                <a:latin typeface="Arial" panose="020B0604020202020204" pitchFamily="34" charset="0"/>
                <a:ea typeface="Calibri" panose="020F0502020204030204" pitchFamily="34" charset="0"/>
              </a:rPr>
              <a:t> and the </a:t>
            </a:r>
            <a:r>
              <a:rPr lang="en-GB" sz="1200" b="1">
                <a:solidFill>
                  <a:schemeClr val="tx1">
                    <a:lumMod val="75000"/>
                    <a:lumOff val="25000"/>
                  </a:schemeClr>
                </a:solidFill>
                <a:effectLst/>
                <a:latin typeface="Arial" panose="020B0604020202020204" pitchFamily="34" charset="0"/>
                <a:ea typeface="Calibri" panose="020F0502020204030204" pitchFamily="34" charset="0"/>
              </a:rPr>
              <a:t>success</a:t>
            </a:r>
            <a:r>
              <a:rPr lang="en-GB" sz="1200">
                <a:solidFill>
                  <a:schemeClr val="tx1">
                    <a:lumMod val="75000"/>
                    <a:lumOff val="25000"/>
                  </a:schemeClr>
                </a:solidFill>
                <a:effectLst/>
                <a:latin typeface="Arial" panose="020B0604020202020204" pitchFamily="34" charset="0"/>
                <a:ea typeface="Calibri" panose="020F0502020204030204" pitchFamily="34" charset="0"/>
              </a:rPr>
              <a:t> of your digital marketing plan.</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806041"/>
            <a:ext cx="4536504" cy="282799"/>
          </a:xfrm>
        </p:spPr>
        <p:txBody>
          <a:bodyPr/>
          <a:lstStyle/>
          <a:p>
            <a:pPr lvl="0" algn="l"/>
            <a:r>
              <a:rPr lang="en-US" altLang="ko-KR" sz="1800" b="1"/>
              <a:t>Process: What am I going to do?</a:t>
            </a:r>
            <a:endParaRPr lang="en-US" altLang="ko-KR" sz="1800" b="1" dirty="0"/>
          </a:p>
        </p:txBody>
      </p:sp>
    </p:spTree>
    <p:extLst>
      <p:ext uri="{BB962C8B-B14F-4D97-AF65-F5344CB8AC3E}">
        <p14:creationId xmlns:p14="http://schemas.microsoft.com/office/powerpoint/2010/main" val="23907135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Quest 2: Designing a digital marketing plan</a:t>
            </a:r>
          </a:p>
        </p:txBody>
      </p:sp>
      <p:sp>
        <p:nvSpPr>
          <p:cNvPr id="8" name="Rounded Rectangle 51">
            <a:extLst>
              <a:ext uri="{FF2B5EF4-FFF2-40B4-BE49-F238E27FC236}">
                <a16:creationId xmlns:a16="http://schemas.microsoft.com/office/drawing/2014/main" id="{380A67BD-25BC-E3C8-12D6-9ED1468F7453}"/>
              </a:ext>
            </a:extLst>
          </p:cNvPr>
          <p:cNvSpPr/>
          <p:nvPr/>
        </p:nvSpPr>
        <p:spPr>
          <a:xfrm rot="16200000" flipH="1">
            <a:off x="606482" y="848637"/>
            <a:ext cx="419678" cy="409521"/>
          </a:xfrm>
          <a:custGeom>
            <a:avLst/>
            <a:gdLst/>
            <a:ahLst/>
            <a:cxnLst/>
            <a:rect l="l" t="t" r="r" b="b"/>
            <a:pathLst>
              <a:path w="2928608" h="2758049">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0" name="Rectangle 1">
            <a:extLst>
              <a:ext uri="{FF2B5EF4-FFF2-40B4-BE49-F238E27FC236}">
                <a16:creationId xmlns:a16="http://schemas.microsoft.com/office/drawing/2014/main" id="{E2898E80-ABB0-ED4E-BAEF-CF41C6CF455C}"/>
              </a:ext>
            </a:extLst>
          </p:cNvPr>
          <p:cNvSpPr/>
          <p:nvPr/>
        </p:nvSpPr>
        <p:spPr>
          <a:xfrm>
            <a:off x="206697" y="1544131"/>
            <a:ext cx="2781127" cy="2179745"/>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a:solidFill>
                <a:schemeClr val="tx1">
                  <a:lumMod val="75000"/>
                  <a:lumOff val="25000"/>
                </a:schemeClr>
              </a:solidFill>
            </a:endParaRPr>
          </a:p>
          <a:p>
            <a:pPr algn="ctr" latinLnBrk="0"/>
            <a:r>
              <a:rPr lang="es-ES" altLang="ko-KR" sz="1200" b="1">
                <a:solidFill>
                  <a:schemeClr val="tx1">
                    <a:lumMod val="75000"/>
                    <a:lumOff val="25000"/>
                  </a:schemeClr>
                </a:solidFill>
              </a:rPr>
              <a:t>Competence (LifeComp)</a:t>
            </a:r>
          </a:p>
          <a:p>
            <a:pPr algn="ctr" latinLnBrk="0"/>
            <a:endParaRPr lang="es-ES" altLang="ko-KR" sz="1200" b="1">
              <a:solidFill>
                <a:schemeClr val="tx1">
                  <a:lumMod val="75000"/>
                  <a:lumOff val="25000"/>
                </a:schemeClr>
              </a:solidFill>
            </a:endParaRPr>
          </a:p>
          <a:p>
            <a:pPr marL="342900" lvl="0" indent="-342900" latinLnBrk="0">
              <a:spcAft>
                <a:spcPts val="1000"/>
              </a:spcAft>
              <a:buFont typeface="Symbol" panose="05050102010706020507" pitchFamily="18" charset="2"/>
              <a:buChar char=""/>
            </a:pPr>
            <a:r>
              <a:rPr lang="en-GB" sz="1200">
                <a:solidFill>
                  <a:schemeClr val="tx1">
                    <a:lumMod val="75000"/>
                    <a:lumOff val="25000"/>
                  </a:schemeClr>
                </a:solidFill>
                <a:latin typeface="Arial" panose="020B0604020202020204" pitchFamily="34" charset="0"/>
              </a:rPr>
              <a:t>P2 Flexibility.</a:t>
            </a:r>
          </a:p>
        </p:txBody>
      </p:sp>
      <p:sp>
        <p:nvSpPr>
          <p:cNvPr id="22" name="Text Placeholder 2">
            <a:extLst>
              <a:ext uri="{FF2B5EF4-FFF2-40B4-BE49-F238E27FC236}">
                <a16:creationId xmlns:a16="http://schemas.microsoft.com/office/drawing/2014/main" id="{1A37034C-9C5E-BF37-0D30-C6678F759D63}"/>
              </a:ext>
            </a:extLst>
          </p:cNvPr>
          <p:cNvSpPr txBox="1">
            <a:spLocks/>
          </p:cNvSpPr>
          <p:nvPr/>
        </p:nvSpPr>
        <p:spPr>
          <a:xfrm>
            <a:off x="971600" y="980437"/>
            <a:ext cx="4465759" cy="282799"/>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sz="1800" b="1"/>
              <a:t>Learning outcomes: What will I learn?</a:t>
            </a:r>
            <a:endParaRPr lang="en-US" altLang="ko-KR" sz="1800" b="1" dirty="0"/>
          </a:p>
        </p:txBody>
      </p:sp>
      <p:sp>
        <p:nvSpPr>
          <p:cNvPr id="7" name="Rectangle 1">
            <a:extLst>
              <a:ext uri="{FF2B5EF4-FFF2-40B4-BE49-F238E27FC236}">
                <a16:creationId xmlns:a16="http://schemas.microsoft.com/office/drawing/2014/main" id="{61AA50F5-7904-73A8-C93E-896A2D602320}"/>
              </a:ext>
            </a:extLst>
          </p:cNvPr>
          <p:cNvSpPr/>
          <p:nvPr/>
        </p:nvSpPr>
        <p:spPr>
          <a:xfrm>
            <a:off x="3181436" y="1544130"/>
            <a:ext cx="2781127" cy="2179747"/>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a:solidFill>
                <a:schemeClr val="tx1">
                  <a:lumMod val="75000"/>
                  <a:lumOff val="25000"/>
                </a:schemeClr>
              </a:solidFill>
            </a:endParaRPr>
          </a:p>
          <a:p>
            <a:pPr algn="ctr" latinLnBrk="0"/>
            <a:r>
              <a:rPr lang="es-ES" altLang="ko-KR" sz="1200" b="1">
                <a:solidFill>
                  <a:schemeClr val="tx1">
                    <a:lumMod val="75000"/>
                    <a:lumOff val="25000"/>
                  </a:schemeClr>
                </a:solidFill>
              </a:rPr>
              <a:t>Competence (EntreComp)</a:t>
            </a:r>
          </a:p>
          <a:p>
            <a:pPr algn="ctr" latinLnBrk="0"/>
            <a:endParaRPr lang="es-ES" altLang="ko-KR" sz="1200" b="1">
              <a:solidFill>
                <a:schemeClr val="tx1">
                  <a:lumMod val="75000"/>
                  <a:lumOff val="25000"/>
                </a:schemeClr>
              </a:solidFill>
            </a:endParaRPr>
          </a:p>
          <a:p>
            <a:pPr marL="342900" lvl="0" indent="-342900" latinLnBrk="0">
              <a:spcAft>
                <a:spcPts val="1000"/>
              </a:spcAft>
              <a:buFont typeface="Symbol" panose="05050102010706020507" pitchFamily="18" charset="2"/>
              <a:buChar char=""/>
            </a:pPr>
            <a:r>
              <a:rPr lang="en-GB" sz="1200">
                <a:solidFill>
                  <a:schemeClr val="tx1">
                    <a:lumMod val="75000"/>
                    <a:lumOff val="25000"/>
                  </a:schemeClr>
                </a:solidFill>
                <a:latin typeface="Arial" panose="020B0604020202020204" pitchFamily="34" charset="0"/>
              </a:rPr>
              <a:t>1.1 Spotting opportunities.</a:t>
            </a:r>
          </a:p>
          <a:p>
            <a:pPr marL="342900" lvl="0" indent="-342900" latinLnBrk="0">
              <a:spcAft>
                <a:spcPts val="1000"/>
              </a:spcAft>
              <a:buFont typeface="Symbol" panose="05050102010706020507" pitchFamily="18" charset="2"/>
              <a:buChar char=""/>
            </a:pPr>
            <a:r>
              <a:rPr lang="en-GB" sz="1200">
                <a:solidFill>
                  <a:schemeClr val="tx1">
                    <a:lumMod val="75000"/>
                    <a:lumOff val="25000"/>
                  </a:schemeClr>
                </a:solidFill>
                <a:latin typeface="Arial" panose="020B0604020202020204" pitchFamily="34" charset="0"/>
              </a:rPr>
              <a:t>1.2 Creativity.</a:t>
            </a:r>
          </a:p>
          <a:p>
            <a:pPr marL="342900" lvl="0" indent="-342900" latinLnBrk="0">
              <a:spcAft>
                <a:spcPts val="1000"/>
              </a:spcAft>
              <a:buFont typeface="Symbol" panose="05050102010706020507" pitchFamily="18" charset="2"/>
              <a:buChar char=""/>
            </a:pPr>
            <a:r>
              <a:rPr lang="en-GB" sz="1200">
                <a:solidFill>
                  <a:schemeClr val="tx1">
                    <a:lumMod val="75000"/>
                    <a:lumOff val="25000"/>
                  </a:schemeClr>
                </a:solidFill>
                <a:latin typeface="Arial" panose="020B0604020202020204" pitchFamily="34" charset="0"/>
              </a:rPr>
              <a:t>3.2 Planning and management.</a:t>
            </a:r>
            <a:endParaRPr lang="es-ES" altLang="ko-KR" sz="1200">
              <a:solidFill>
                <a:schemeClr val="tx1">
                  <a:lumMod val="75000"/>
                  <a:lumOff val="25000"/>
                </a:schemeClr>
              </a:solidFill>
              <a:latin typeface="Arial" panose="020B0604020202020204" pitchFamily="34" charset="0"/>
            </a:endParaRPr>
          </a:p>
        </p:txBody>
      </p:sp>
      <p:sp>
        <p:nvSpPr>
          <p:cNvPr id="9" name="Rectangle 1">
            <a:extLst>
              <a:ext uri="{FF2B5EF4-FFF2-40B4-BE49-F238E27FC236}">
                <a16:creationId xmlns:a16="http://schemas.microsoft.com/office/drawing/2014/main" id="{9B301531-DED9-D023-7B58-F5F53617D4E7}"/>
              </a:ext>
            </a:extLst>
          </p:cNvPr>
          <p:cNvSpPr/>
          <p:nvPr/>
        </p:nvSpPr>
        <p:spPr>
          <a:xfrm>
            <a:off x="6156175" y="1536745"/>
            <a:ext cx="2709119" cy="2187131"/>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a:solidFill>
                <a:schemeClr val="tx1">
                  <a:lumMod val="75000"/>
                  <a:lumOff val="25000"/>
                </a:schemeClr>
              </a:solidFill>
            </a:endParaRPr>
          </a:p>
          <a:p>
            <a:pPr algn="ctr" latinLnBrk="0"/>
            <a:r>
              <a:rPr lang="es-ES" altLang="ko-KR" sz="1200" b="1">
                <a:solidFill>
                  <a:schemeClr val="tx1">
                    <a:lumMod val="75000"/>
                    <a:lumOff val="25000"/>
                  </a:schemeClr>
                </a:solidFill>
              </a:rPr>
              <a:t>Competence (DigiComp)</a:t>
            </a:r>
          </a:p>
          <a:p>
            <a:pPr latinLnBrk="0"/>
            <a:endParaRPr lang="es-ES" altLang="ko-KR" sz="1200" b="1">
              <a:solidFill>
                <a:schemeClr val="tx1">
                  <a:lumMod val="75000"/>
                  <a:lumOff val="25000"/>
                </a:schemeClr>
              </a:solidFill>
            </a:endParaRPr>
          </a:p>
          <a:p>
            <a:pPr marL="342900" lvl="0" indent="-342900" latinLnBrk="0">
              <a:spcAft>
                <a:spcPts val="1000"/>
              </a:spcAft>
              <a:buFont typeface="Symbol" panose="05050102010706020507" pitchFamily="18" charset="2"/>
              <a:buChar char=""/>
            </a:pPr>
            <a:r>
              <a:rPr lang="en-GB" sz="1200">
                <a:solidFill>
                  <a:schemeClr val="tx1">
                    <a:lumMod val="75000"/>
                    <a:lumOff val="25000"/>
                  </a:schemeClr>
                </a:solidFill>
                <a:latin typeface="Arial" panose="020B0604020202020204" pitchFamily="34" charset="0"/>
              </a:rPr>
              <a:t>1.3 Managing data, information, and digital content.</a:t>
            </a:r>
          </a:p>
          <a:p>
            <a:pPr marL="342900" lvl="0" indent="-342900" latinLnBrk="0">
              <a:spcAft>
                <a:spcPts val="1000"/>
              </a:spcAft>
              <a:buFont typeface="Symbol" panose="05050102010706020507" pitchFamily="18" charset="2"/>
              <a:buChar char=""/>
            </a:pPr>
            <a:r>
              <a:rPr lang="en-GB" altLang="ko-KR" sz="1200">
                <a:solidFill>
                  <a:schemeClr val="tx1">
                    <a:lumMod val="75000"/>
                    <a:lumOff val="25000"/>
                  </a:schemeClr>
                </a:solidFill>
                <a:latin typeface="Arial" panose="020B0604020202020204" pitchFamily="34" charset="0"/>
              </a:rPr>
              <a:t>3.1 Developing digital content.</a:t>
            </a:r>
          </a:p>
          <a:p>
            <a:pPr marL="342900" lvl="0" indent="-342900" latinLnBrk="0">
              <a:spcAft>
                <a:spcPts val="1000"/>
              </a:spcAft>
              <a:buFont typeface="Symbol" panose="05050102010706020507" pitchFamily="18" charset="2"/>
              <a:buChar char=""/>
            </a:pPr>
            <a:r>
              <a:rPr lang="en-GB" altLang="ko-KR" sz="1200">
                <a:solidFill>
                  <a:schemeClr val="tx1">
                    <a:lumMod val="75000"/>
                    <a:lumOff val="25000"/>
                  </a:schemeClr>
                </a:solidFill>
                <a:latin typeface="Arial" panose="020B0604020202020204" pitchFamily="34" charset="0"/>
              </a:rPr>
              <a:t>5.3 Creatively using digital technologies.</a:t>
            </a:r>
            <a:endParaRPr lang="ko-KR" altLang="en-US" sz="1200">
              <a:solidFill>
                <a:schemeClr val="tx1">
                  <a:lumMod val="75000"/>
                  <a:lumOff val="25000"/>
                </a:schemeClr>
              </a:solidFill>
              <a:latin typeface="Arial" panose="020B0604020202020204" pitchFamily="34" charset="0"/>
            </a:endParaRPr>
          </a:p>
        </p:txBody>
      </p:sp>
    </p:spTree>
    <p:extLst>
      <p:ext uri="{BB962C8B-B14F-4D97-AF65-F5344CB8AC3E}">
        <p14:creationId xmlns:p14="http://schemas.microsoft.com/office/powerpoint/2010/main" val="2510451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Quest 2: Designing a digital marketing plan</a:t>
            </a:r>
          </a:p>
        </p:txBody>
      </p:sp>
      <p:sp>
        <p:nvSpPr>
          <p:cNvPr id="18" name="Rectangle 1">
            <a:extLst>
              <a:ext uri="{FF2B5EF4-FFF2-40B4-BE49-F238E27FC236}">
                <a16:creationId xmlns:a16="http://schemas.microsoft.com/office/drawing/2014/main" id="{A53FAEA7-C47A-B133-DF94-DC09E55CAB1F}"/>
              </a:ext>
            </a:extLst>
          </p:cNvPr>
          <p:cNvSpPr/>
          <p:nvPr/>
        </p:nvSpPr>
        <p:spPr>
          <a:xfrm>
            <a:off x="1281004" y="1563638"/>
            <a:ext cx="6581991" cy="230425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Creating a marketing plan is no easy task, so if you've made it this far: congratulations! </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Good planning and management is crucial to the success of a digital entrepreneurship. By creating a digital marketing plan, you will have a document that will allow you to have a roadmap with the steps to follow to improve the marketing of your products or services in the selected digital channels.</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atinLnBrk="0"/>
            <a:r>
              <a:rPr lang="en-GB" sz="1200">
                <a:solidFill>
                  <a:schemeClr val="tx1">
                    <a:lumMod val="75000"/>
                    <a:lumOff val="25000"/>
                  </a:schemeClr>
                </a:solidFill>
                <a:effectLst/>
                <a:latin typeface="Arial" panose="020B0604020202020204" pitchFamily="34" charset="0"/>
                <a:ea typeface="Calibri" panose="020F0502020204030204" pitchFamily="34" charset="0"/>
              </a:rPr>
              <a:t>Remember to explore the resources section to learn more!</a:t>
            </a:r>
            <a:endParaRPr lang="ko-KR" altLang="en-US" sz="1200" b="1">
              <a:solidFill>
                <a:schemeClr val="tx1">
                  <a:lumMod val="75000"/>
                  <a:lumOff val="25000"/>
                </a:schemeClr>
              </a:solidFill>
            </a:endParaRP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865563"/>
            <a:ext cx="5112568" cy="282799"/>
          </a:xfrm>
        </p:spPr>
        <p:txBody>
          <a:bodyPr/>
          <a:lstStyle/>
          <a:p>
            <a:pPr algn="l"/>
            <a:r>
              <a:rPr lang="en-US" altLang="ko-KR" sz="1800" b="1"/>
              <a:t>Conclusion: What will I take home?</a:t>
            </a:r>
            <a:endParaRPr lang="en-US" altLang="ko-KR" sz="1800" b="1" dirty="0"/>
          </a:p>
        </p:txBody>
      </p:sp>
      <p:sp>
        <p:nvSpPr>
          <p:cNvPr id="9" name="Freeform 108">
            <a:extLst>
              <a:ext uri="{FF2B5EF4-FFF2-40B4-BE49-F238E27FC236}">
                <a16:creationId xmlns:a16="http://schemas.microsoft.com/office/drawing/2014/main" id="{54171F17-D833-62E6-E3A4-06CD8BBA48C7}"/>
              </a:ext>
            </a:extLst>
          </p:cNvPr>
          <p:cNvSpPr/>
          <p:nvPr/>
        </p:nvSpPr>
        <p:spPr>
          <a:xfrm>
            <a:off x="558587" y="771550"/>
            <a:ext cx="341005" cy="376812"/>
          </a:xfrm>
          <a:custGeom>
            <a:avLst/>
            <a:gdLst/>
            <a:ahLst/>
            <a:cxnLst/>
            <a:rect l="l" t="t" r="r" b="b"/>
            <a:pathLst>
              <a:path w="341005" h="376812">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866261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Self-assessment</a:t>
            </a: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1170912"/>
            <a:ext cx="6120680" cy="282799"/>
          </a:xfrm>
        </p:spPr>
        <p:txBody>
          <a:bodyPr/>
          <a:lstStyle/>
          <a:p>
            <a:pPr lvl="0" algn="l"/>
            <a:r>
              <a:rPr lang="en-US" altLang="ko-KR" sz="1800" b="1"/>
              <a:t>Multiple-choice questions: </a:t>
            </a:r>
            <a:r>
              <a:rPr lang="en-US" altLang="ko-KR" sz="1800"/>
              <a:t>consolidate your learning</a:t>
            </a:r>
            <a:endParaRPr lang="en-US" altLang="ko-KR" sz="1800" dirty="0"/>
          </a:p>
        </p:txBody>
      </p:sp>
      <p:sp>
        <p:nvSpPr>
          <p:cNvPr id="6" name="Round Same Side Corner Rectangle 19">
            <a:extLst>
              <a:ext uri="{FF2B5EF4-FFF2-40B4-BE49-F238E27FC236}">
                <a16:creationId xmlns:a16="http://schemas.microsoft.com/office/drawing/2014/main" id="{6FA1445A-FDD0-AB26-1253-14C54D60B0E2}"/>
              </a:ext>
            </a:extLst>
          </p:cNvPr>
          <p:cNvSpPr/>
          <p:nvPr/>
        </p:nvSpPr>
        <p:spPr>
          <a:xfrm>
            <a:off x="558587" y="1011837"/>
            <a:ext cx="341005" cy="441873"/>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Text Placeholder 2">
            <a:extLst>
              <a:ext uri="{FF2B5EF4-FFF2-40B4-BE49-F238E27FC236}">
                <a16:creationId xmlns:a16="http://schemas.microsoft.com/office/drawing/2014/main" id="{E41B6F15-0A3F-683D-BB85-BD5956CC6F5A}"/>
              </a:ext>
            </a:extLst>
          </p:cNvPr>
          <p:cNvSpPr txBox="1">
            <a:spLocks/>
          </p:cNvSpPr>
          <p:nvPr/>
        </p:nvSpPr>
        <p:spPr>
          <a:xfrm>
            <a:off x="251520" y="1766004"/>
            <a:ext cx="2808312" cy="2605945"/>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a:t>Question 1: </a:t>
            </a:r>
            <a:r>
              <a:rPr lang="en-US" altLang="ko-KR"/>
              <a:t>What are the characteristics of digital entrepreneurship compared to traditional entrepreneurship?</a:t>
            </a:r>
          </a:p>
          <a:p>
            <a:pPr algn="l"/>
            <a:endParaRPr lang="en-US" altLang="ko-KR"/>
          </a:p>
          <a:p>
            <a:pPr algn="l"/>
            <a:r>
              <a:rPr lang="en-US" altLang="ko-KR"/>
              <a:t>a) Work is more flexible.</a:t>
            </a:r>
          </a:p>
          <a:p>
            <a:pPr algn="l"/>
            <a:r>
              <a:rPr lang="en-US" altLang="ko-KR"/>
              <a:t>b) Initial investment is lower.</a:t>
            </a:r>
          </a:p>
          <a:p>
            <a:pPr algn="l"/>
            <a:r>
              <a:rPr lang="en-US" altLang="ko-KR"/>
              <a:t>c) There are more opportunities.</a:t>
            </a:r>
          </a:p>
          <a:p>
            <a:pPr algn="l"/>
            <a:r>
              <a:rPr lang="en-US" altLang="ko-KR"/>
              <a:t>d) All are correct.</a:t>
            </a:r>
          </a:p>
          <a:p>
            <a:pPr algn="l"/>
            <a:r>
              <a:rPr lang="en-US" altLang="ko-KR"/>
              <a:t> </a:t>
            </a:r>
          </a:p>
        </p:txBody>
      </p:sp>
      <p:sp>
        <p:nvSpPr>
          <p:cNvPr id="11" name="Text Placeholder 2">
            <a:extLst>
              <a:ext uri="{FF2B5EF4-FFF2-40B4-BE49-F238E27FC236}">
                <a16:creationId xmlns:a16="http://schemas.microsoft.com/office/drawing/2014/main" id="{3F479657-6833-7136-9999-B8955B0376ED}"/>
              </a:ext>
            </a:extLst>
          </p:cNvPr>
          <p:cNvSpPr txBox="1">
            <a:spLocks/>
          </p:cNvSpPr>
          <p:nvPr/>
        </p:nvSpPr>
        <p:spPr>
          <a:xfrm>
            <a:off x="3167844" y="1766005"/>
            <a:ext cx="2808312" cy="2605944"/>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a:t>Question 2: </a:t>
            </a:r>
            <a:r>
              <a:rPr lang="en-US" altLang="ko-KR"/>
              <a:t>What should a logo look like?</a:t>
            </a:r>
          </a:p>
          <a:p>
            <a:pPr algn="l"/>
            <a:endParaRPr lang="en-US" altLang="ko-KR"/>
          </a:p>
          <a:p>
            <a:pPr algn="l"/>
            <a:r>
              <a:rPr lang="en-US" altLang="ko-KR"/>
              <a:t>a) It must be trendy.</a:t>
            </a:r>
          </a:p>
          <a:p>
            <a:pPr algn="l"/>
            <a:r>
              <a:rPr lang="en-US" altLang="ko-KR"/>
              <a:t>b) It should not be scalable.</a:t>
            </a:r>
          </a:p>
          <a:p>
            <a:pPr algn="l"/>
            <a:r>
              <a:rPr lang="en-US" altLang="ko-KR"/>
              <a:t>c) It must be legible and free of spelling mistakes.</a:t>
            </a:r>
          </a:p>
          <a:p>
            <a:pPr algn="l"/>
            <a:r>
              <a:rPr lang="en-US" altLang="ko-KR"/>
              <a:t>d) All are correct.</a:t>
            </a:r>
          </a:p>
          <a:p>
            <a:pPr algn="l"/>
            <a:r>
              <a:rPr lang="en-US" altLang="ko-KR"/>
              <a:t> </a:t>
            </a:r>
          </a:p>
        </p:txBody>
      </p:sp>
      <p:sp>
        <p:nvSpPr>
          <p:cNvPr id="12" name="Text Placeholder 2">
            <a:extLst>
              <a:ext uri="{FF2B5EF4-FFF2-40B4-BE49-F238E27FC236}">
                <a16:creationId xmlns:a16="http://schemas.microsoft.com/office/drawing/2014/main" id="{278E756F-B9A0-FB02-0403-7E2448AA2A0F}"/>
              </a:ext>
            </a:extLst>
          </p:cNvPr>
          <p:cNvSpPr txBox="1">
            <a:spLocks/>
          </p:cNvSpPr>
          <p:nvPr/>
        </p:nvSpPr>
        <p:spPr>
          <a:xfrm>
            <a:off x="6084168" y="1766004"/>
            <a:ext cx="2808312" cy="2605943"/>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a:t>Question 3: </a:t>
            </a:r>
            <a:r>
              <a:rPr lang="en-US" altLang="ko-KR"/>
              <a:t>What is NOT an element of websites?</a:t>
            </a:r>
          </a:p>
          <a:p>
            <a:pPr algn="l"/>
            <a:endParaRPr lang="en-US" altLang="ko-KR"/>
          </a:p>
          <a:p>
            <a:pPr algn="l"/>
            <a:r>
              <a:rPr lang="en-US" altLang="ko-KR"/>
              <a:t>a) Domain.</a:t>
            </a:r>
          </a:p>
          <a:p>
            <a:pPr algn="l"/>
            <a:r>
              <a:rPr lang="en-US" altLang="ko-KR"/>
              <a:t>b) Marketing.</a:t>
            </a:r>
          </a:p>
          <a:p>
            <a:pPr algn="l"/>
            <a:r>
              <a:rPr lang="en-US" altLang="ko-KR"/>
              <a:t>c) Hosting.</a:t>
            </a:r>
          </a:p>
          <a:p>
            <a:pPr algn="l"/>
            <a:r>
              <a:rPr lang="en-US" altLang="ko-KR"/>
              <a:t>d) All are elements of websites.</a:t>
            </a:r>
          </a:p>
          <a:p>
            <a:pPr algn="l"/>
            <a:r>
              <a:rPr lang="en-US" altLang="ko-KR"/>
              <a:t> </a:t>
            </a:r>
          </a:p>
        </p:txBody>
      </p:sp>
    </p:spTree>
    <p:extLst>
      <p:ext uri="{BB962C8B-B14F-4D97-AF65-F5344CB8AC3E}">
        <p14:creationId xmlns:p14="http://schemas.microsoft.com/office/powerpoint/2010/main" val="2522942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What is digital entrepreneurship?</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Definition</a:t>
            </a:r>
          </a:p>
        </p:txBody>
      </p:sp>
      <p:sp>
        <p:nvSpPr>
          <p:cNvPr id="4" name="TextBox 15">
            <a:extLst>
              <a:ext uri="{FF2B5EF4-FFF2-40B4-BE49-F238E27FC236}">
                <a16:creationId xmlns:a16="http://schemas.microsoft.com/office/drawing/2014/main" id="{A4EC8DF6-3118-6A03-CDDF-70A85F135774}"/>
              </a:ext>
            </a:extLst>
          </p:cNvPr>
          <p:cNvSpPr txBox="1"/>
          <p:nvPr/>
        </p:nvSpPr>
        <p:spPr>
          <a:xfrm>
            <a:off x="395536" y="1563638"/>
            <a:ext cx="5112568" cy="1827103"/>
          </a:xfrm>
          <a:prstGeom prst="rect">
            <a:avLst/>
          </a:prstGeom>
          <a:noFill/>
        </p:spPr>
        <p:txBody>
          <a:bodyPr wrap="square" rtlCol="0">
            <a:spAutoFit/>
          </a:bodyPr>
          <a:lstStyle/>
          <a:p>
            <a:pPr algn="just" latinLnBrk="0">
              <a:lnSpc>
                <a:spcPct val="150000"/>
              </a:lnSpc>
              <a:spcAft>
                <a:spcPts val="800"/>
              </a:spcAft>
            </a:pP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Examples of digital businesses</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include:</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buFont typeface="Symbol" panose="05050102010706020507" pitchFamily="18" charset="2"/>
              <a:buChar char=""/>
            </a:pP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Online shop (e-commerce).</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Selling products or services over the Internet is a must for any business nowadays.</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spcAft>
                <a:spcPts val="800"/>
              </a:spcAft>
              <a:buFont typeface="Symbol" panose="05050102010706020507" pitchFamily="18" charset="2"/>
              <a:buChar char=""/>
            </a:pP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Online training (e-learning).</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Digital training is booming thanks to the possibilities it offers, so if you are an expert in any field, you can provide quality training through this method.</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Imagen 8" descr="Imagen que contiene Forma&#10;&#10;Descripción generada automáticamente">
            <a:extLst>
              <a:ext uri="{FF2B5EF4-FFF2-40B4-BE49-F238E27FC236}">
                <a16:creationId xmlns:a16="http://schemas.microsoft.com/office/drawing/2014/main" id="{19B23CAC-9862-5A6A-7B3A-B14FD00E303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40152" y="1779662"/>
            <a:ext cx="2592288" cy="2000922"/>
          </a:xfrm>
          <a:prstGeom prst="rect">
            <a:avLst/>
          </a:prstGeom>
        </p:spPr>
      </p:pic>
    </p:spTree>
    <p:extLst>
      <p:ext uri="{BB962C8B-B14F-4D97-AF65-F5344CB8AC3E}">
        <p14:creationId xmlns:p14="http://schemas.microsoft.com/office/powerpoint/2010/main" val="37085241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Self-assessment</a:t>
            </a: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1170912"/>
            <a:ext cx="6120680" cy="282799"/>
          </a:xfrm>
        </p:spPr>
        <p:txBody>
          <a:bodyPr/>
          <a:lstStyle/>
          <a:p>
            <a:pPr lvl="0" algn="l"/>
            <a:r>
              <a:rPr lang="en-US" altLang="ko-KR" sz="1800" b="1"/>
              <a:t>Multiple-choice questions: </a:t>
            </a:r>
            <a:r>
              <a:rPr lang="en-US" altLang="ko-KR" sz="1800"/>
              <a:t>consolidate your learning</a:t>
            </a:r>
            <a:endParaRPr lang="en-US" altLang="ko-KR" sz="1800" dirty="0"/>
          </a:p>
        </p:txBody>
      </p:sp>
      <p:sp>
        <p:nvSpPr>
          <p:cNvPr id="6" name="Round Same Side Corner Rectangle 19">
            <a:extLst>
              <a:ext uri="{FF2B5EF4-FFF2-40B4-BE49-F238E27FC236}">
                <a16:creationId xmlns:a16="http://schemas.microsoft.com/office/drawing/2014/main" id="{6FA1445A-FDD0-AB26-1253-14C54D60B0E2}"/>
              </a:ext>
            </a:extLst>
          </p:cNvPr>
          <p:cNvSpPr/>
          <p:nvPr/>
        </p:nvSpPr>
        <p:spPr>
          <a:xfrm>
            <a:off x="558587" y="1011837"/>
            <a:ext cx="341005" cy="441873"/>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Text Placeholder 2">
            <a:extLst>
              <a:ext uri="{FF2B5EF4-FFF2-40B4-BE49-F238E27FC236}">
                <a16:creationId xmlns:a16="http://schemas.microsoft.com/office/drawing/2014/main" id="{E41B6F15-0A3F-683D-BB85-BD5956CC6F5A}"/>
              </a:ext>
            </a:extLst>
          </p:cNvPr>
          <p:cNvSpPr txBox="1">
            <a:spLocks/>
          </p:cNvSpPr>
          <p:nvPr/>
        </p:nvSpPr>
        <p:spPr>
          <a:xfrm>
            <a:off x="1619673" y="1771394"/>
            <a:ext cx="2808312" cy="2528548"/>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a:t>Question 4: </a:t>
            </a:r>
            <a:r>
              <a:rPr lang="en-US" altLang="ko-KR"/>
              <a:t>What characterises Web 2.0?</a:t>
            </a:r>
          </a:p>
          <a:p>
            <a:pPr algn="l"/>
            <a:endParaRPr lang="en-US" altLang="ko-KR"/>
          </a:p>
          <a:p>
            <a:pPr algn="l"/>
            <a:r>
              <a:rPr lang="en-US" altLang="ko-KR"/>
              <a:t>a) Interaction.</a:t>
            </a:r>
          </a:p>
          <a:p>
            <a:pPr algn="l"/>
            <a:r>
              <a:rPr lang="en-US" altLang="ko-KR"/>
              <a:t>b) Static information.</a:t>
            </a:r>
          </a:p>
          <a:p>
            <a:pPr algn="l"/>
            <a:r>
              <a:rPr lang="en-US" altLang="ko-KR"/>
              <a:t>c) 3D design.</a:t>
            </a:r>
          </a:p>
          <a:p>
            <a:pPr algn="l"/>
            <a:r>
              <a:rPr lang="en-US" altLang="ko-KR"/>
              <a:t>d) All are correct.</a:t>
            </a:r>
          </a:p>
          <a:p>
            <a:pPr algn="l"/>
            <a:r>
              <a:rPr lang="en-US" altLang="ko-KR"/>
              <a:t> </a:t>
            </a:r>
          </a:p>
        </p:txBody>
      </p:sp>
      <p:sp>
        <p:nvSpPr>
          <p:cNvPr id="11" name="Text Placeholder 2">
            <a:extLst>
              <a:ext uri="{FF2B5EF4-FFF2-40B4-BE49-F238E27FC236}">
                <a16:creationId xmlns:a16="http://schemas.microsoft.com/office/drawing/2014/main" id="{3F479657-6833-7136-9999-B8955B0376ED}"/>
              </a:ext>
            </a:extLst>
          </p:cNvPr>
          <p:cNvSpPr txBox="1">
            <a:spLocks/>
          </p:cNvSpPr>
          <p:nvPr/>
        </p:nvSpPr>
        <p:spPr>
          <a:xfrm>
            <a:off x="4716016" y="1766004"/>
            <a:ext cx="2808312" cy="2528547"/>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a:t>Question 5: </a:t>
            </a:r>
            <a:r>
              <a:rPr lang="en-US" altLang="ko-KR"/>
              <a:t>What is SEM?</a:t>
            </a:r>
          </a:p>
          <a:p>
            <a:pPr algn="l"/>
            <a:endParaRPr lang="en-US" altLang="ko-KR"/>
          </a:p>
          <a:p>
            <a:pPr algn="l"/>
            <a:r>
              <a:rPr lang="en-US" altLang="ko-KR"/>
              <a:t>a) Search engine optimisation.</a:t>
            </a:r>
          </a:p>
          <a:p>
            <a:pPr algn="l"/>
            <a:r>
              <a:rPr lang="en-US" altLang="ko-KR"/>
              <a:t>b) Paid search engine advertisements.</a:t>
            </a:r>
          </a:p>
          <a:p>
            <a:pPr algn="l"/>
            <a:r>
              <a:rPr lang="en-US" altLang="ko-KR"/>
              <a:t>c) The creation of digital content.</a:t>
            </a:r>
          </a:p>
          <a:p>
            <a:pPr algn="l"/>
            <a:r>
              <a:rPr lang="en-US" altLang="ko-KR"/>
              <a:t>d) All are correct.</a:t>
            </a:r>
          </a:p>
          <a:p>
            <a:pPr algn="l"/>
            <a:r>
              <a:rPr lang="en-US" altLang="ko-KR"/>
              <a:t> </a:t>
            </a:r>
          </a:p>
        </p:txBody>
      </p:sp>
    </p:spTree>
    <p:extLst>
      <p:ext uri="{BB962C8B-B14F-4D97-AF65-F5344CB8AC3E}">
        <p14:creationId xmlns:p14="http://schemas.microsoft.com/office/powerpoint/2010/main" val="25863799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Self-assessment</a:t>
            </a: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1170912"/>
            <a:ext cx="6120680" cy="282799"/>
          </a:xfrm>
        </p:spPr>
        <p:txBody>
          <a:bodyPr/>
          <a:lstStyle/>
          <a:p>
            <a:pPr lvl="0" algn="l"/>
            <a:r>
              <a:rPr lang="en-US" altLang="ko-KR" sz="1800" b="1"/>
              <a:t>Multiple-choice questions: </a:t>
            </a:r>
            <a:r>
              <a:rPr lang="en-US" altLang="ko-KR" sz="1800"/>
              <a:t>solutions</a:t>
            </a:r>
            <a:endParaRPr lang="en-US" altLang="ko-KR" sz="1800" dirty="0"/>
          </a:p>
        </p:txBody>
      </p:sp>
      <p:sp>
        <p:nvSpPr>
          <p:cNvPr id="6" name="Round Same Side Corner Rectangle 19">
            <a:extLst>
              <a:ext uri="{FF2B5EF4-FFF2-40B4-BE49-F238E27FC236}">
                <a16:creationId xmlns:a16="http://schemas.microsoft.com/office/drawing/2014/main" id="{6FA1445A-FDD0-AB26-1253-14C54D60B0E2}"/>
              </a:ext>
            </a:extLst>
          </p:cNvPr>
          <p:cNvSpPr/>
          <p:nvPr/>
        </p:nvSpPr>
        <p:spPr>
          <a:xfrm>
            <a:off x="558587" y="1011837"/>
            <a:ext cx="341005" cy="441873"/>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Text Placeholder 2">
            <a:extLst>
              <a:ext uri="{FF2B5EF4-FFF2-40B4-BE49-F238E27FC236}">
                <a16:creationId xmlns:a16="http://schemas.microsoft.com/office/drawing/2014/main" id="{E41B6F15-0A3F-683D-BB85-BD5956CC6F5A}"/>
              </a:ext>
            </a:extLst>
          </p:cNvPr>
          <p:cNvSpPr txBox="1">
            <a:spLocks/>
          </p:cNvSpPr>
          <p:nvPr/>
        </p:nvSpPr>
        <p:spPr>
          <a:xfrm>
            <a:off x="251520" y="1766004"/>
            <a:ext cx="2808312" cy="2605945"/>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a:t>Question 1: </a:t>
            </a:r>
            <a:r>
              <a:rPr lang="en-US" altLang="ko-KR"/>
              <a:t>What are the characteristics of digital entrepreneurship compared to traditional entrepreneurship?</a:t>
            </a:r>
          </a:p>
          <a:p>
            <a:pPr algn="l"/>
            <a:endParaRPr lang="en-US" altLang="ko-KR"/>
          </a:p>
          <a:p>
            <a:pPr algn="l"/>
            <a:r>
              <a:rPr lang="en-US" altLang="ko-KR"/>
              <a:t>a) Work is more flexible.</a:t>
            </a:r>
          </a:p>
          <a:p>
            <a:pPr algn="l"/>
            <a:r>
              <a:rPr lang="en-US" altLang="ko-KR"/>
              <a:t>b) Initial investment is lower.</a:t>
            </a:r>
          </a:p>
          <a:p>
            <a:pPr algn="l"/>
            <a:r>
              <a:rPr lang="en-US" altLang="ko-KR"/>
              <a:t>c) There are more opportunities.</a:t>
            </a:r>
          </a:p>
          <a:p>
            <a:pPr algn="l"/>
            <a:r>
              <a:rPr lang="en-US" altLang="ko-KR" b="1"/>
              <a:t>d) All are correct.</a:t>
            </a:r>
          </a:p>
          <a:p>
            <a:pPr algn="l"/>
            <a:r>
              <a:rPr lang="en-US" altLang="ko-KR"/>
              <a:t> </a:t>
            </a:r>
          </a:p>
        </p:txBody>
      </p:sp>
      <p:sp>
        <p:nvSpPr>
          <p:cNvPr id="11" name="Text Placeholder 2">
            <a:extLst>
              <a:ext uri="{FF2B5EF4-FFF2-40B4-BE49-F238E27FC236}">
                <a16:creationId xmlns:a16="http://schemas.microsoft.com/office/drawing/2014/main" id="{3F479657-6833-7136-9999-B8955B0376ED}"/>
              </a:ext>
            </a:extLst>
          </p:cNvPr>
          <p:cNvSpPr txBox="1">
            <a:spLocks/>
          </p:cNvSpPr>
          <p:nvPr/>
        </p:nvSpPr>
        <p:spPr>
          <a:xfrm>
            <a:off x="3167844" y="1766005"/>
            <a:ext cx="2808312" cy="2605944"/>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a:t>Question 2: </a:t>
            </a:r>
            <a:r>
              <a:rPr lang="en-US" altLang="ko-KR"/>
              <a:t>What should a logo look like?</a:t>
            </a:r>
          </a:p>
          <a:p>
            <a:pPr algn="l"/>
            <a:endParaRPr lang="en-US" altLang="ko-KR"/>
          </a:p>
          <a:p>
            <a:pPr algn="l"/>
            <a:r>
              <a:rPr lang="en-US" altLang="ko-KR"/>
              <a:t>a) It must be trendy.</a:t>
            </a:r>
          </a:p>
          <a:p>
            <a:pPr algn="l"/>
            <a:r>
              <a:rPr lang="en-US" altLang="ko-KR"/>
              <a:t>b) It should not be scalable.</a:t>
            </a:r>
          </a:p>
          <a:p>
            <a:pPr algn="l"/>
            <a:r>
              <a:rPr lang="en-US" altLang="ko-KR" b="1"/>
              <a:t>c) It must be legible and free of spelling mistakes.</a:t>
            </a:r>
          </a:p>
          <a:p>
            <a:pPr algn="l"/>
            <a:r>
              <a:rPr lang="en-US" altLang="ko-KR"/>
              <a:t>d) All are correct.</a:t>
            </a:r>
          </a:p>
          <a:p>
            <a:pPr algn="l"/>
            <a:r>
              <a:rPr lang="en-US" altLang="ko-KR"/>
              <a:t> </a:t>
            </a:r>
          </a:p>
        </p:txBody>
      </p:sp>
      <p:sp>
        <p:nvSpPr>
          <p:cNvPr id="12" name="Text Placeholder 2">
            <a:extLst>
              <a:ext uri="{FF2B5EF4-FFF2-40B4-BE49-F238E27FC236}">
                <a16:creationId xmlns:a16="http://schemas.microsoft.com/office/drawing/2014/main" id="{278E756F-B9A0-FB02-0403-7E2448AA2A0F}"/>
              </a:ext>
            </a:extLst>
          </p:cNvPr>
          <p:cNvSpPr txBox="1">
            <a:spLocks/>
          </p:cNvSpPr>
          <p:nvPr/>
        </p:nvSpPr>
        <p:spPr>
          <a:xfrm>
            <a:off x="6084168" y="1766004"/>
            <a:ext cx="2808312" cy="2605943"/>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a:t>Question 3: </a:t>
            </a:r>
            <a:r>
              <a:rPr lang="en-US" altLang="ko-KR"/>
              <a:t>What is NOT an element of websites?</a:t>
            </a:r>
          </a:p>
          <a:p>
            <a:pPr algn="l"/>
            <a:endParaRPr lang="en-US" altLang="ko-KR"/>
          </a:p>
          <a:p>
            <a:pPr algn="l"/>
            <a:r>
              <a:rPr lang="en-US" altLang="ko-KR"/>
              <a:t>a) Domain.</a:t>
            </a:r>
          </a:p>
          <a:p>
            <a:pPr algn="l"/>
            <a:r>
              <a:rPr lang="en-US" altLang="ko-KR" b="1"/>
              <a:t>b) Marketing.</a:t>
            </a:r>
          </a:p>
          <a:p>
            <a:pPr algn="l"/>
            <a:r>
              <a:rPr lang="en-US" altLang="ko-KR"/>
              <a:t>c) Hosting.</a:t>
            </a:r>
          </a:p>
          <a:p>
            <a:pPr algn="l"/>
            <a:r>
              <a:rPr lang="en-US" altLang="ko-KR"/>
              <a:t>d) All are elements of websites.</a:t>
            </a:r>
          </a:p>
          <a:p>
            <a:pPr algn="l"/>
            <a:r>
              <a:rPr lang="en-US" altLang="ko-KR"/>
              <a:t> </a:t>
            </a:r>
          </a:p>
        </p:txBody>
      </p:sp>
    </p:spTree>
    <p:extLst>
      <p:ext uri="{BB962C8B-B14F-4D97-AF65-F5344CB8AC3E}">
        <p14:creationId xmlns:p14="http://schemas.microsoft.com/office/powerpoint/2010/main" val="1112938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Self-assessment</a:t>
            </a: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1170912"/>
            <a:ext cx="6120680" cy="282799"/>
          </a:xfrm>
        </p:spPr>
        <p:txBody>
          <a:bodyPr/>
          <a:lstStyle/>
          <a:p>
            <a:pPr lvl="0" algn="l"/>
            <a:r>
              <a:rPr lang="en-US" altLang="ko-KR" sz="1800" b="1"/>
              <a:t>Multiple-choice questions: </a:t>
            </a:r>
            <a:r>
              <a:rPr lang="en-US" altLang="ko-KR" sz="1800"/>
              <a:t>solutions</a:t>
            </a:r>
            <a:endParaRPr lang="en-US" altLang="ko-KR" sz="1800" dirty="0"/>
          </a:p>
        </p:txBody>
      </p:sp>
      <p:sp>
        <p:nvSpPr>
          <p:cNvPr id="6" name="Round Same Side Corner Rectangle 19">
            <a:extLst>
              <a:ext uri="{FF2B5EF4-FFF2-40B4-BE49-F238E27FC236}">
                <a16:creationId xmlns:a16="http://schemas.microsoft.com/office/drawing/2014/main" id="{6FA1445A-FDD0-AB26-1253-14C54D60B0E2}"/>
              </a:ext>
            </a:extLst>
          </p:cNvPr>
          <p:cNvSpPr/>
          <p:nvPr/>
        </p:nvSpPr>
        <p:spPr>
          <a:xfrm>
            <a:off x="558587" y="1011837"/>
            <a:ext cx="341005" cy="441873"/>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Text Placeholder 2">
            <a:extLst>
              <a:ext uri="{FF2B5EF4-FFF2-40B4-BE49-F238E27FC236}">
                <a16:creationId xmlns:a16="http://schemas.microsoft.com/office/drawing/2014/main" id="{E41B6F15-0A3F-683D-BB85-BD5956CC6F5A}"/>
              </a:ext>
            </a:extLst>
          </p:cNvPr>
          <p:cNvSpPr txBox="1">
            <a:spLocks/>
          </p:cNvSpPr>
          <p:nvPr/>
        </p:nvSpPr>
        <p:spPr>
          <a:xfrm>
            <a:off x="1619673" y="1771394"/>
            <a:ext cx="2808312" cy="2528548"/>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a:t>Question 4: </a:t>
            </a:r>
            <a:r>
              <a:rPr lang="en-US" altLang="ko-KR"/>
              <a:t>What characterises Web 2.0?</a:t>
            </a:r>
          </a:p>
          <a:p>
            <a:pPr algn="l"/>
            <a:endParaRPr lang="en-US" altLang="ko-KR"/>
          </a:p>
          <a:p>
            <a:pPr algn="l"/>
            <a:r>
              <a:rPr lang="en-US" altLang="ko-KR" b="1"/>
              <a:t>a) Interaction.</a:t>
            </a:r>
          </a:p>
          <a:p>
            <a:pPr algn="l"/>
            <a:r>
              <a:rPr lang="en-US" altLang="ko-KR"/>
              <a:t>b) Static information.</a:t>
            </a:r>
          </a:p>
          <a:p>
            <a:pPr algn="l"/>
            <a:r>
              <a:rPr lang="en-US" altLang="ko-KR"/>
              <a:t>c) 3D design.</a:t>
            </a:r>
          </a:p>
          <a:p>
            <a:pPr algn="l"/>
            <a:r>
              <a:rPr lang="en-US" altLang="ko-KR"/>
              <a:t>d) All are correct.</a:t>
            </a:r>
          </a:p>
          <a:p>
            <a:pPr algn="l"/>
            <a:r>
              <a:rPr lang="en-US" altLang="ko-KR"/>
              <a:t> </a:t>
            </a:r>
          </a:p>
        </p:txBody>
      </p:sp>
      <p:sp>
        <p:nvSpPr>
          <p:cNvPr id="11" name="Text Placeholder 2">
            <a:extLst>
              <a:ext uri="{FF2B5EF4-FFF2-40B4-BE49-F238E27FC236}">
                <a16:creationId xmlns:a16="http://schemas.microsoft.com/office/drawing/2014/main" id="{3F479657-6833-7136-9999-B8955B0376ED}"/>
              </a:ext>
            </a:extLst>
          </p:cNvPr>
          <p:cNvSpPr txBox="1">
            <a:spLocks/>
          </p:cNvSpPr>
          <p:nvPr/>
        </p:nvSpPr>
        <p:spPr>
          <a:xfrm>
            <a:off x="4716016" y="1766004"/>
            <a:ext cx="2808312" cy="2528547"/>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a:t>Question 5: </a:t>
            </a:r>
            <a:r>
              <a:rPr lang="en-US" altLang="ko-KR"/>
              <a:t>What is SEM?</a:t>
            </a:r>
          </a:p>
          <a:p>
            <a:pPr algn="l"/>
            <a:endParaRPr lang="en-US" altLang="ko-KR"/>
          </a:p>
          <a:p>
            <a:pPr algn="l"/>
            <a:r>
              <a:rPr lang="en-US" altLang="ko-KR"/>
              <a:t>a) Search engine optimisation.</a:t>
            </a:r>
          </a:p>
          <a:p>
            <a:pPr algn="l"/>
            <a:r>
              <a:rPr lang="en-US" altLang="ko-KR" b="1"/>
              <a:t>b) Paid search engine advertisements.</a:t>
            </a:r>
          </a:p>
          <a:p>
            <a:pPr algn="l"/>
            <a:r>
              <a:rPr lang="en-US" altLang="ko-KR"/>
              <a:t>c) The creation of digital content.</a:t>
            </a:r>
          </a:p>
          <a:p>
            <a:pPr algn="l"/>
            <a:r>
              <a:rPr lang="en-US" altLang="ko-KR"/>
              <a:t>d) All are correct.</a:t>
            </a:r>
          </a:p>
          <a:p>
            <a:pPr algn="l"/>
            <a:r>
              <a:rPr lang="en-US" altLang="ko-KR"/>
              <a:t> </a:t>
            </a:r>
          </a:p>
        </p:txBody>
      </p:sp>
    </p:spTree>
    <p:extLst>
      <p:ext uri="{BB962C8B-B14F-4D97-AF65-F5344CB8AC3E}">
        <p14:creationId xmlns:p14="http://schemas.microsoft.com/office/powerpoint/2010/main" val="34907476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446003"/>
            <a:ext cx="9144000" cy="576064"/>
          </a:xfrm>
        </p:spPr>
        <p:txBody>
          <a:bodyPr/>
          <a:lstStyle/>
          <a:p>
            <a:r>
              <a:rPr lang="en-US" altLang="ko-KR" sz="3200"/>
              <a:t>Summing up</a:t>
            </a:r>
            <a:endParaRPr lang="ko-KR" altLang="en-US" sz="3200" dirty="0"/>
          </a:p>
        </p:txBody>
      </p:sp>
      <p:grpSp>
        <p:nvGrpSpPr>
          <p:cNvPr id="7" name="Group 6"/>
          <p:cNvGrpSpPr/>
          <p:nvPr/>
        </p:nvGrpSpPr>
        <p:grpSpPr>
          <a:xfrm>
            <a:off x="3439875" y="1672289"/>
            <a:ext cx="900000" cy="900000"/>
            <a:chOff x="3563888" y="1923678"/>
            <a:chExt cx="900000" cy="900000"/>
          </a:xfrm>
        </p:grpSpPr>
        <p:sp>
          <p:nvSpPr>
            <p:cNvPr id="4" name="Rectangle 3"/>
            <p:cNvSpPr/>
            <p:nvPr/>
          </p:nvSpPr>
          <p:spPr>
            <a:xfrm>
              <a:off x="3563888" y="1923678"/>
              <a:ext cx="900000" cy="900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Right Triangle 4"/>
            <p:cNvSpPr/>
            <p:nvPr/>
          </p:nvSpPr>
          <p:spPr>
            <a:xfrm rot="16200000">
              <a:off x="3731757" y="2089433"/>
              <a:ext cx="648000" cy="64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grpSp>
      <p:grpSp>
        <p:nvGrpSpPr>
          <p:cNvPr id="8" name="Group 7"/>
          <p:cNvGrpSpPr/>
          <p:nvPr/>
        </p:nvGrpSpPr>
        <p:grpSpPr>
          <a:xfrm rot="5400000">
            <a:off x="4450665" y="1420289"/>
            <a:ext cx="1152000" cy="1152000"/>
            <a:chOff x="3563888" y="1923678"/>
            <a:chExt cx="900000" cy="900000"/>
          </a:xfrm>
        </p:grpSpPr>
        <p:sp>
          <p:nvSpPr>
            <p:cNvPr id="9" name="Rectangle 8"/>
            <p:cNvSpPr/>
            <p:nvPr/>
          </p:nvSpPr>
          <p:spPr>
            <a:xfrm>
              <a:off x="3563888" y="1923678"/>
              <a:ext cx="900000" cy="900000"/>
            </a:xfrm>
            <a:prstGeom prst="rect">
              <a:avLst/>
            </a:prstGeom>
            <a:solidFill>
              <a:srgbClr val="86B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0" name="Right Triangle 9"/>
            <p:cNvSpPr/>
            <p:nvPr/>
          </p:nvSpPr>
          <p:spPr>
            <a:xfrm rot="16200000">
              <a:off x="3731757" y="2089433"/>
              <a:ext cx="648000" cy="64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grpSp>
      <p:grpSp>
        <p:nvGrpSpPr>
          <p:cNvPr id="11" name="Group 10"/>
          <p:cNvGrpSpPr/>
          <p:nvPr/>
        </p:nvGrpSpPr>
        <p:grpSpPr>
          <a:xfrm rot="10800000">
            <a:off x="4450665" y="2684578"/>
            <a:ext cx="720000" cy="720000"/>
            <a:chOff x="3563888" y="1923678"/>
            <a:chExt cx="900000" cy="900000"/>
          </a:xfrm>
        </p:grpSpPr>
        <p:sp>
          <p:nvSpPr>
            <p:cNvPr id="12" name="Rectangle 11"/>
            <p:cNvSpPr/>
            <p:nvPr/>
          </p:nvSpPr>
          <p:spPr>
            <a:xfrm>
              <a:off x="3563888" y="1923678"/>
              <a:ext cx="900000" cy="900000"/>
            </a:xfrm>
            <a:prstGeom prst="rect">
              <a:avLst/>
            </a:prstGeom>
            <a:solidFill>
              <a:srgbClr val="F39E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3" name="Right Triangle 12"/>
            <p:cNvSpPr/>
            <p:nvPr/>
          </p:nvSpPr>
          <p:spPr>
            <a:xfrm rot="16200000">
              <a:off x="3731757" y="2089433"/>
              <a:ext cx="648000" cy="64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grpSp>
      <p:grpSp>
        <p:nvGrpSpPr>
          <p:cNvPr id="14" name="Group 13"/>
          <p:cNvGrpSpPr/>
          <p:nvPr/>
        </p:nvGrpSpPr>
        <p:grpSpPr>
          <a:xfrm rot="16200000">
            <a:off x="3331842" y="2684579"/>
            <a:ext cx="1008033" cy="1008033"/>
            <a:chOff x="3563888" y="1923678"/>
            <a:chExt cx="900000" cy="900000"/>
          </a:xfrm>
        </p:grpSpPr>
        <p:sp>
          <p:nvSpPr>
            <p:cNvPr id="15" name="Rectangle 14"/>
            <p:cNvSpPr/>
            <p:nvPr/>
          </p:nvSpPr>
          <p:spPr>
            <a:xfrm>
              <a:off x="3563888" y="1923678"/>
              <a:ext cx="900000" cy="90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6" name="Right Triangle 15"/>
            <p:cNvSpPr/>
            <p:nvPr/>
          </p:nvSpPr>
          <p:spPr>
            <a:xfrm rot="16200000">
              <a:off x="3731757" y="2089433"/>
              <a:ext cx="648000" cy="64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grpSp>
      <p:sp>
        <p:nvSpPr>
          <p:cNvPr id="17" name="TextBox 16"/>
          <p:cNvSpPr txBox="1"/>
          <p:nvPr/>
        </p:nvSpPr>
        <p:spPr>
          <a:xfrm>
            <a:off x="3849078" y="2090804"/>
            <a:ext cx="402887" cy="400110"/>
          </a:xfrm>
          <a:prstGeom prst="rect">
            <a:avLst/>
          </a:prstGeom>
          <a:noFill/>
        </p:spPr>
        <p:txBody>
          <a:bodyPr wrap="square" rtlCol="0">
            <a:spAutoFit/>
          </a:bodyPr>
          <a:lstStyle/>
          <a:p>
            <a:pPr algn="ctr"/>
            <a:r>
              <a:rPr lang="en-US" altLang="ko-KR" sz="2000" b="1" dirty="0">
                <a:solidFill>
                  <a:srgbClr val="87B5BA"/>
                </a:solidFill>
                <a:cs typeface="Arial" pitchFamily="34" charset="0"/>
              </a:rPr>
              <a:t>A</a:t>
            </a:r>
            <a:endParaRPr lang="ko-KR" altLang="en-US" sz="2000" b="1" dirty="0">
              <a:solidFill>
                <a:srgbClr val="87B5BA"/>
              </a:solidFill>
              <a:cs typeface="Arial" pitchFamily="34" charset="0"/>
            </a:endParaRPr>
          </a:p>
        </p:txBody>
      </p:sp>
      <p:sp>
        <p:nvSpPr>
          <p:cNvPr id="18" name="TextBox 17"/>
          <p:cNvSpPr txBox="1"/>
          <p:nvPr/>
        </p:nvSpPr>
        <p:spPr>
          <a:xfrm>
            <a:off x="4557280" y="2051100"/>
            <a:ext cx="402887" cy="400110"/>
          </a:xfrm>
          <a:prstGeom prst="rect">
            <a:avLst/>
          </a:prstGeom>
          <a:noFill/>
        </p:spPr>
        <p:txBody>
          <a:bodyPr wrap="square" rtlCol="0">
            <a:spAutoFit/>
          </a:bodyPr>
          <a:lstStyle/>
          <a:p>
            <a:pPr algn="ctr"/>
            <a:r>
              <a:rPr lang="en-US" altLang="ko-KR" sz="2000" b="1" dirty="0">
                <a:solidFill>
                  <a:srgbClr val="86BD70"/>
                </a:solidFill>
                <a:cs typeface="Arial" pitchFamily="34" charset="0"/>
              </a:rPr>
              <a:t>B</a:t>
            </a:r>
            <a:endParaRPr lang="ko-KR" altLang="en-US" sz="2000" b="1" dirty="0">
              <a:solidFill>
                <a:srgbClr val="86BD70"/>
              </a:solidFill>
              <a:cs typeface="Arial" pitchFamily="34" charset="0"/>
            </a:endParaRPr>
          </a:p>
        </p:txBody>
      </p:sp>
      <p:sp>
        <p:nvSpPr>
          <p:cNvPr id="19" name="TextBox 18"/>
          <p:cNvSpPr txBox="1"/>
          <p:nvPr/>
        </p:nvSpPr>
        <p:spPr>
          <a:xfrm>
            <a:off x="3849078" y="2778809"/>
            <a:ext cx="402887" cy="400110"/>
          </a:xfrm>
          <a:prstGeom prst="rect">
            <a:avLst/>
          </a:prstGeom>
          <a:noFill/>
        </p:spPr>
        <p:txBody>
          <a:bodyPr wrap="square" rtlCol="0">
            <a:spAutoFit/>
          </a:bodyPr>
          <a:lstStyle/>
          <a:p>
            <a:pPr algn="ctr"/>
            <a:r>
              <a:rPr lang="en-US" altLang="ko-KR" sz="2000" b="1" dirty="0">
                <a:solidFill>
                  <a:srgbClr val="87B5BA"/>
                </a:solidFill>
                <a:cs typeface="Arial" pitchFamily="34" charset="0"/>
              </a:rPr>
              <a:t>C</a:t>
            </a:r>
            <a:endParaRPr lang="ko-KR" altLang="en-US" sz="2000" b="1" dirty="0">
              <a:solidFill>
                <a:srgbClr val="87B5BA"/>
              </a:solidFill>
              <a:cs typeface="Arial" pitchFamily="34" charset="0"/>
            </a:endParaRPr>
          </a:p>
        </p:txBody>
      </p:sp>
      <p:sp>
        <p:nvSpPr>
          <p:cNvPr id="20" name="TextBox 19"/>
          <p:cNvSpPr txBox="1"/>
          <p:nvPr/>
        </p:nvSpPr>
        <p:spPr>
          <a:xfrm>
            <a:off x="4462313" y="2700537"/>
            <a:ext cx="402887" cy="400110"/>
          </a:xfrm>
          <a:prstGeom prst="rect">
            <a:avLst/>
          </a:prstGeom>
          <a:noFill/>
        </p:spPr>
        <p:txBody>
          <a:bodyPr wrap="square" rtlCol="0">
            <a:spAutoFit/>
          </a:bodyPr>
          <a:lstStyle/>
          <a:p>
            <a:pPr algn="ctr"/>
            <a:r>
              <a:rPr lang="en-US" altLang="ko-KR" sz="2000" b="1" dirty="0">
                <a:solidFill>
                  <a:srgbClr val="F39E5A"/>
                </a:solidFill>
                <a:cs typeface="Arial" pitchFamily="34" charset="0"/>
              </a:rPr>
              <a:t>D</a:t>
            </a:r>
            <a:endParaRPr lang="ko-KR" altLang="en-US" sz="2000" b="1" dirty="0">
              <a:solidFill>
                <a:srgbClr val="F39E5A"/>
              </a:solidFill>
              <a:cs typeface="Arial" pitchFamily="34" charset="0"/>
            </a:endParaRPr>
          </a:p>
        </p:txBody>
      </p:sp>
      <p:sp>
        <p:nvSpPr>
          <p:cNvPr id="21" name="Rectangle 9"/>
          <p:cNvSpPr/>
          <p:nvPr/>
        </p:nvSpPr>
        <p:spPr>
          <a:xfrm>
            <a:off x="3554697" y="1783036"/>
            <a:ext cx="322655" cy="302034"/>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Rectangle 16"/>
          <p:cNvSpPr/>
          <p:nvPr/>
        </p:nvSpPr>
        <p:spPr>
          <a:xfrm rot="2700000">
            <a:off x="3530786" y="3163945"/>
            <a:ext cx="244448" cy="438249"/>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Oval 21"/>
          <p:cNvSpPr>
            <a:spLocks noChangeAspect="1"/>
          </p:cNvSpPr>
          <p:nvPr/>
        </p:nvSpPr>
        <p:spPr>
          <a:xfrm>
            <a:off x="5057472" y="1601554"/>
            <a:ext cx="391466" cy="394735"/>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4" name="Rounded Rectangle 27"/>
          <p:cNvSpPr/>
          <p:nvPr/>
        </p:nvSpPr>
        <p:spPr>
          <a:xfrm>
            <a:off x="4770893" y="3075226"/>
            <a:ext cx="295178" cy="226737"/>
          </a:xfrm>
          <a:custGeom>
            <a:avLst/>
            <a:gdLst/>
            <a:ahLst/>
            <a:cxnLst/>
            <a:rect l="l" t="t" r="r" b="b"/>
            <a:pathLst>
              <a:path w="3186824" h="2447912">
                <a:moveTo>
                  <a:pt x="1917737" y="1021643"/>
                </a:moveTo>
                <a:cubicBezTo>
                  <a:pt x="2188548" y="1021643"/>
                  <a:pt x="2408083" y="1241178"/>
                  <a:pt x="2408083" y="1511989"/>
                </a:cubicBezTo>
                <a:cubicBezTo>
                  <a:pt x="2408083" y="1782800"/>
                  <a:pt x="2188548" y="2002335"/>
                  <a:pt x="1917737" y="2002335"/>
                </a:cubicBezTo>
                <a:cubicBezTo>
                  <a:pt x="1646926" y="2002335"/>
                  <a:pt x="1427391" y="1782800"/>
                  <a:pt x="1427391" y="1511989"/>
                </a:cubicBezTo>
                <a:cubicBezTo>
                  <a:pt x="1427391" y="1241178"/>
                  <a:pt x="1646926" y="1021643"/>
                  <a:pt x="1917737" y="1021643"/>
                </a:cubicBezTo>
                <a:close/>
                <a:moveTo>
                  <a:pt x="1917737" y="827913"/>
                </a:moveTo>
                <a:cubicBezTo>
                  <a:pt x="1539932" y="827913"/>
                  <a:pt x="1233661" y="1134184"/>
                  <a:pt x="1233661" y="1511989"/>
                </a:cubicBezTo>
                <a:cubicBezTo>
                  <a:pt x="1233661" y="1889794"/>
                  <a:pt x="1539932" y="2196065"/>
                  <a:pt x="1917737" y="2196065"/>
                </a:cubicBezTo>
                <a:cubicBezTo>
                  <a:pt x="2295542" y="2196065"/>
                  <a:pt x="2601813" y="1889794"/>
                  <a:pt x="2601813" y="1511989"/>
                </a:cubicBezTo>
                <a:cubicBezTo>
                  <a:pt x="2601813" y="1134184"/>
                  <a:pt x="2295542" y="827913"/>
                  <a:pt x="1917737" y="827913"/>
                </a:cubicBezTo>
                <a:close/>
                <a:moveTo>
                  <a:pt x="1112286" y="675885"/>
                </a:moveTo>
                <a:lnTo>
                  <a:pt x="1112286" y="830188"/>
                </a:lnTo>
                <a:lnTo>
                  <a:pt x="1328310" y="830188"/>
                </a:lnTo>
                <a:lnTo>
                  <a:pt x="1328310" y="675885"/>
                </a:lnTo>
                <a:close/>
                <a:moveTo>
                  <a:pt x="2586084" y="626422"/>
                </a:moveTo>
                <a:lnTo>
                  <a:pt x="2586084" y="830188"/>
                </a:lnTo>
                <a:lnTo>
                  <a:pt x="3001340" y="830188"/>
                </a:lnTo>
                <a:lnTo>
                  <a:pt x="3001340" y="626422"/>
                </a:lnTo>
                <a:close/>
                <a:moveTo>
                  <a:pt x="1593701" y="108218"/>
                </a:moveTo>
                <a:lnTo>
                  <a:pt x="1593701" y="432905"/>
                </a:lnTo>
                <a:lnTo>
                  <a:pt x="2241773" y="432905"/>
                </a:lnTo>
                <a:lnTo>
                  <a:pt x="2241773" y="108218"/>
                </a:lnTo>
                <a:close/>
                <a:moveTo>
                  <a:pt x="1452512" y="0"/>
                </a:moveTo>
                <a:lnTo>
                  <a:pt x="2382963" y="0"/>
                </a:lnTo>
                <a:cubicBezTo>
                  <a:pt x="2433311" y="0"/>
                  <a:pt x="2474127" y="40816"/>
                  <a:pt x="2474127" y="91164"/>
                </a:cubicBezTo>
                <a:lnTo>
                  <a:pt x="2474127" y="432905"/>
                </a:lnTo>
                <a:lnTo>
                  <a:pt x="2933014" y="432905"/>
                </a:lnTo>
                <a:cubicBezTo>
                  <a:pt x="3073189" y="432905"/>
                  <a:pt x="3186824" y="546540"/>
                  <a:pt x="3186824" y="686715"/>
                </a:cubicBezTo>
                <a:lnTo>
                  <a:pt x="3186824" y="2194102"/>
                </a:lnTo>
                <a:cubicBezTo>
                  <a:pt x="3186824" y="2334277"/>
                  <a:pt x="3073189" y="2447912"/>
                  <a:pt x="2933014" y="2447912"/>
                </a:cubicBezTo>
                <a:lnTo>
                  <a:pt x="253810" y="2447912"/>
                </a:lnTo>
                <a:cubicBezTo>
                  <a:pt x="113635" y="2447912"/>
                  <a:pt x="0" y="2334277"/>
                  <a:pt x="0" y="2194102"/>
                </a:cubicBezTo>
                <a:lnTo>
                  <a:pt x="0" y="686715"/>
                </a:lnTo>
                <a:cubicBezTo>
                  <a:pt x="0" y="546540"/>
                  <a:pt x="113635" y="432905"/>
                  <a:pt x="253810" y="432905"/>
                </a:cubicBezTo>
                <a:lnTo>
                  <a:pt x="307082" y="432905"/>
                </a:lnTo>
                <a:lnTo>
                  <a:pt x="307082" y="313169"/>
                </a:lnTo>
                <a:cubicBezTo>
                  <a:pt x="307082" y="287995"/>
                  <a:pt x="327490" y="267587"/>
                  <a:pt x="352664" y="267587"/>
                </a:cubicBezTo>
                <a:lnTo>
                  <a:pt x="817888" y="267587"/>
                </a:lnTo>
                <a:cubicBezTo>
                  <a:pt x="843062" y="267587"/>
                  <a:pt x="863470" y="287995"/>
                  <a:pt x="863470" y="313169"/>
                </a:cubicBezTo>
                <a:lnTo>
                  <a:pt x="863470" y="432905"/>
                </a:lnTo>
                <a:lnTo>
                  <a:pt x="1361348" y="432905"/>
                </a:lnTo>
                <a:lnTo>
                  <a:pt x="1361348" y="91164"/>
                </a:lnTo>
                <a:cubicBezTo>
                  <a:pt x="1361348" y="40816"/>
                  <a:pt x="1402164" y="0"/>
                  <a:pt x="145251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nvGrpSpPr>
          <p:cNvPr id="25" name="Group 24"/>
          <p:cNvGrpSpPr/>
          <p:nvPr/>
        </p:nvGrpSpPr>
        <p:grpSpPr>
          <a:xfrm>
            <a:off x="0" y="1483076"/>
            <a:ext cx="2905618" cy="1232690"/>
            <a:chOff x="803640" y="3362835"/>
            <a:chExt cx="2059657" cy="1232690"/>
          </a:xfrm>
        </p:grpSpPr>
        <p:sp>
          <p:nvSpPr>
            <p:cNvPr id="26" name="TextBox 25"/>
            <p:cNvSpPr txBox="1"/>
            <p:nvPr/>
          </p:nvSpPr>
          <p:spPr>
            <a:xfrm>
              <a:off x="803640" y="3579862"/>
              <a:ext cx="2059657" cy="1015663"/>
            </a:xfrm>
            <a:prstGeom prst="rect">
              <a:avLst/>
            </a:prstGeom>
            <a:noFill/>
          </p:spPr>
          <p:txBody>
            <a:bodyPr wrap="square" rtlCol="0">
              <a:spAutoFit/>
            </a:bodyPr>
            <a:lstStyle/>
            <a:p>
              <a:pPr algn="r"/>
              <a:r>
                <a:rPr lang="en-GB" altLang="ko-KR" sz="1200">
                  <a:solidFill>
                    <a:schemeClr val="tx1">
                      <a:lumMod val="75000"/>
                      <a:lumOff val="25000"/>
                    </a:schemeClr>
                  </a:solidFill>
                  <a:cs typeface="Arial" pitchFamily="34" charset="0"/>
                </a:rPr>
                <a:t>In recent years, new opportunities have emerged for digital entrepreneurship and for selling products and services over the Internet.</a:t>
              </a:r>
              <a:endParaRPr lang="ko-KR" altLang="en-US" sz="1200" dirty="0">
                <a:solidFill>
                  <a:schemeClr val="tx1">
                    <a:lumMod val="75000"/>
                    <a:lumOff val="25000"/>
                  </a:schemeClr>
                </a:solidFill>
                <a:cs typeface="Arial" pitchFamily="34" charset="0"/>
              </a:endParaRPr>
            </a:p>
          </p:txBody>
        </p:sp>
        <p:sp>
          <p:nvSpPr>
            <p:cNvPr id="27" name="TextBox 26"/>
            <p:cNvSpPr txBox="1"/>
            <p:nvPr/>
          </p:nvSpPr>
          <p:spPr>
            <a:xfrm>
              <a:off x="803640" y="3362835"/>
              <a:ext cx="2059657" cy="276999"/>
            </a:xfrm>
            <a:prstGeom prst="rect">
              <a:avLst/>
            </a:prstGeom>
            <a:noFill/>
          </p:spPr>
          <p:txBody>
            <a:bodyPr wrap="square" rtlCol="0">
              <a:spAutoFit/>
            </a:bodyPr>
            <a:lstStyle/>
            <a:p>
              <a:pPr algn="r"/>
              <a:r>
                <a:rPr lang="en-US" altLang="ko-KR" sz="1200" b="1">
                  <a:solidFill>
                    <a:schemeClr val="tx1">
                      <a:lumMod val="75000"/>
                      <a:lumOff val="25000"/>
                    </a:schemeClr>
                  </a:solidFill>
                  <a:cs typeface="Arial" pitchFamily="34" charset="0"/>
                </a:rPr>
                <a:t>Digital entrepreneurship</a:t>
              </a:r>
              <a:endParaRPr lang="ko-KR" altLang="en-US" sz="1200" b="1" dirty="0">
                <a:solidFill>
                  <a:schemeClr val="tx1">
                    <a:lumMod val="75000"/>
                    <a:lumOff val="25000"/>
                  </a:schemeClr>
                </a:solidFill>
                <a:cs typeface="Arial" pitchFamily="34" charset="0"/>
              </a:endParaRPr>
            </a:p>
          </p:txBody>
        </p:sp>
      </p:grpSp>
      <p:grpSp>
        <p:nvGrpSpPr>
          <p:cNvPr id="28" name="Group 27"/>
          <p:cNvGrpSpPr/>
          <p:nvPr/>
        </p:nvGrpSpPr>
        <p:grpSpPr>
          <a:xfrm>
            <a:off x="107504" y="3283276"/>
            <a:ext cx="2798113" cy="863358"/>
            <a:chOff x="803640" y="3362835"/>
            <a:chExt cx="2059657" cy="863358"/>
          </a:xfrm>
        </p:grpSpPr>
        <p:sp>
          <p:nvSpPr>
            <p:cNvPr id="29" name="TextBox 28"/>
            <p:cNvSpPr txBox="1"/>
            <p:nvPr/>
          </p:nvSpPr>
          <p:spPr>
            <a:xfrm>
              <a:off x="803640" y="3579862"/>
              <a:ext cx="2059657" cy="646331"/>
            </a:xfrm>
            <a:prstGeom prst="rect">
              <a:avLst/>
            </a:prstGeom>
            <a:noFill/>
          </p:spPr>
          <p:txBody>
            <a:bodyPr wrap="square" rtlCol="0">
              <a:spAutoFit/>
            </a:bodyPr>
            <a:lstStyle/>
            <a:p>
              <a:pPr algn="r"/>
              <a:r>
                <a:rPr lang="en-GB" altLang="ko-KR" sz="1200">
                  <a:solidFill>
                    <a:schemeClr val="tx1">
                      <a:lumMod val="75000"/>
                      <a:lumOff val="25000"/>
                    </a:schemeClr>
                  </a:solidFill>
                  <a:cs typeface="Arial" pitchFamily="34" charset="0"/>
                </a:rPr>
                <a:t>Special attention should be paid to having a good logo, a website, and even social media.</a:t>
              </a:r>
            </a:p>
          </p:txBody>
        </p:sp>
        <p:sp>
          <p:nvSpPr>
            <p:cNvPr id="30" name="TextBox 29"/>
            <p:cNvSpPr txBox="1"/>
            <p:nvPr/>
          </p:nvSpPr>
          <p:spPr>
            <a:xfrm>
              <a:off x="803640" y="3362835"/>
              <a:ext cx="2059657" cy="276999"/>
            </a:xfrm>
            <a:prstGeom prst="rect">
              <a:avLst/>
            </a:prstGeom>
            <a:noFill/>
          </p:spPr>
          <p:txBody>
            <a:bodyPr wrap="square" rtlCol="0">
              <a:spAutoFit/>
            </a:bodyPr>
            <a:lstStyle/>
            <a:p>
              <a:pPr algn="r"/>
              <a:r>
                <a:rPr lang="en-GB" altLang="ko-KR" sz="1200" b="1">
                  <a:solidFill>
                    <a:schemeClr val="tx1">
                      <a:lumMod val="75000"/>
                      <a:lumOff val="25000"/>
                    </a:schemeClr>
                  </a:solidFill>
                  <a:cs typeface="Arial" pitchFamily="34" charset="0"/>
                </a:rPr>
                <a:t>How to be on the Internet</a:t>
              </a:r>
              <a:endParaRPr lang="ko-KR" altLang="en-US" sz="1200" b="1" dirty="0">
                <a:solidFill>
                  <a:schemeClr val="tx1">
                    <a:lumMod val="75000"/>
                    <a:lumOff val="25000"/>
                  </a:schemeClr>
                </a:solidFill>
                <a:cs typeface="Arial" pitchFamily="34" charset="0"/>
              </a:endParaRPr>
            </a:p>
          </p:txBody>
        </p:sp>
      </p:grpSp>
      <p:grpSp>
        <p:nvGrpSpPr>
          <p:cNvPr id="31" name="Group 30"/>
          <p:cNvGrpSpPr/>
          <p:nvPr/>
        </p:nvGrpSpPr>
        <p:grpSpPr>
          <a:xfrm>
            <a:off x="5940151" y="1483076"/>
            <a:ext cx="3059832" cy="1232690"/>
            <a:chOff x="803640" y="3362835"/>
            <a:chExt cx="2059657" cy="1232690"/>
          </a:xfrm>
        </p:grpSpPr>
        <p:sp>
          <p:nvSpPr>
            <p:cNvPr id="32" name="TextBox 31"/>
            <p:cNvSpPr txBox="1"/>
            <p:nvPr/>
          </p:nvSpPr>
          <p:spPr>
            <a:xfrm>
              <a:off x="803640" y="3579862"/>
              <a:ext cx="2059657" cy="1015663"/>
            </a:xfrm>
            <a:prstGeom prst="rect">
              <a:avLst/>
            </a:prstGeom>
            <a:noFill/>
          </p:spPr>
          <p:txBody>
            <a:bodyPr wrap="square" rtlCol="0">
              <a:spAutoFit/>
            </a:bodyPr>
            <a:lstStyle/>
            <a:p>
              <a:r>
                <a:rPr lang="en-GB" altLang="ko-KR" sz="1200">
                  <a:solidFill>
                    <a:schemeClr val="tx1">
                      <a:lumMod val="75000"/>
                      <a:lumOff val="25000"/>
                    </a:schemeClr>
                  </a:solidFill>
                  <a:cs typeface="Arial" pitchFamily="34" charset="0"/>
                </a:rPr>
                <a:t>The advantages of digital entrepreneurship include lower initial investment, greater flexibility and more flexible working than with traditional entrepreneurship.</a:t>
              </a:r>
              <a:endParaRPr lang="ko-KR" altLang="en-US" sz="1200" dirty="0">
                <a:solidFill>
                  <a:schemeClr val="tx1">
                    <a:lumMod val="75000"/>
                    <a:lumOff val="25000"/>
                  </a:schemeClr>
                </a:solidFill>
                <a:cs typeface="Arial" pitchFamily="34" charset="0"/>
              </a:endParaRPr>
            </a:p>
          </p:txBody>
        </p:sp>
        <p:sp>
          <p:nvSpPr>
            <p:cNvPr id="33" name="TextBox 32"/>
            <p:cNvSpPr txBox="1"/>
            <p:nvPr/>
          </p:nvSpPr>
          <p:spPr>
            <a:xfrm>
              <a:off x="803640" y="3362835"/>
              <a:ext cx="2059657" cy="276999"/>
            </a:xfrm>
            <a:prstGeom prst="rect">
              <a:avLst/>
            </a:prstGeom>
            <a:noFill/>
          </p:spPr>
          <p:txBody>
            <a:bodyPr wrap="square" rtlCol="0">
              <a:spAutoFit/>
            </a:bodyPr>
            <a:lstStyle/>
            <a:p>
              <a:r>
                <a:rPr lang="en-US" altLang="ko-KR" sz="1200" b="1">
                  <a:solidFill>
                    <a:schemeClr val="tx1">
                      <a:lumMod val="75000"/>
                      <a:lumOff val="25000"/>
                    </a:schemeClr>
                  </a:solidFill>
                  <a:cs typeface="Arial" pitchFamily="34" charset="0"/>
                </a:rPr>
                <a:t>Advantages of digital entrepreneurship</a:t>
              </a:r>
              <a:endParaRPr lang="ko-KR" altLang="en-US" sz="1200" b="1" dirty="0">
                <a:solidFill>
                  <a:schemeClr val="tx1">
                    <a:lumMod val="75000"/>
                    <a:lumOff val="25000"/>
                  </a:schemeClr>
                </a:solidFill>
                <a:cs typeface="Arial" pitchFamily="34" charset="0"/>
              </a:endParaRPr>
            </a:p>
          </p:txBody>
        </p:sp>
      </p:grpSp>
      <p:grpSp>
        <p:nvGrpSpPr>
          <p:cNvPr id="34" name="Group 33"/>
          <p:cNvGrpSpPr/>
          <p:nvPr/>
        </p:nvGrpSpPr>
        <p:grpSpPr>
          <a:xfrm>
            <a:off x="5940151" y="3283276"/>
            <a:ext cx="2952328" cy="863358"/>
            <a:chOff x="803640" y="3362835"/>
            <a:chExt cx="2059657" cy="863358"/>
          </a:xfrm>
        </p:grpSpPr>
        <p:sp>
          <p:nvSpPr>
            <p:cNvPr id="35" name="TextBox 34"/>
            <p:cNvSpPr txBox="1"/>
            <p:nvPr/>
          </p:nvSpPr>
          <p:spPr>
            <a:xfrm>
              <a:off x="803640" y="3579862"/>
              <a:ext cx="2059657" cy="646331"/>
            </a:xfrm>
            <a:prstGeom prst="rect">
              <a:avLst/>
            </a:prstGeom>
            <a:noFill/>
          </p:spPr>
          <p:txBody>
            <a:bodyPr wrap="square" rtlCol="0">
              <a:spAutoFit/>
            </a:bodyPr>
            <a:lstStyle/>
            <a:p>
              <a:r>
                <a:rPr lang="en-GB" altLang="ko-KR" sz="1200">
                  <a:solidFill>
                    <a:schemeClr val="tx1">
                      <a:lumMod val="75000"/>
                      <a:lumOff val="25000"/>
                    </a:schemeClr>
                  </a:solidFill>
                  <a:cs typeface="Arial" pitchFamily="34" charset="0"/>
                </a:rPr>
                <a:t>Digital marketing strategies will improve the marketing of products and services by meeting the needs of the market.</a:t>
              </a:r>
            </a:p>
          </p:txBody>
        </p:sp>
        <p:sp>
          <p:nvSpPr>
            <p:cNvPr id="36" name="TextBox 35"/>
            <p:cNvSpPr txBox="1"/>
            <p:nvPr/>
          </p:nvSpPr>
          <p:spPr>
            <a:xfrm>
              <a:off x="803640" y="3362835"/>
              <a:ext cx="2059657" cy="276999"/>
            </a:xfrm>
            <a:prstGeom prst="rect">
              <a:avLst/>
            </a:prstGeom>
            <a:noFill/>
          </p:spPr>
          <p:txBody>
            <a:bodyPr wrap="square" rtlCol="0">
              <a:spAutoFit/>
            </a:bodyPr>
            <a:lstStyle/>
            <a:p>
              <a:r>
                <a:rPr lang="en-US" altLang="ko-KR" sz="1200" b="1">
                  <a:solidFill>
                    <a:schemeClr val="tx1">
                      <a:lumMod val="75000"/>
                      <a:lumOff val="25000"/>
                    </a:schemeClr>
                  </a:solidFill>
                  <a:cs typeface="Arial" pitchFamily="34" charset="0"/>
                </a:rPr>
                <a:t>Digital Marketing</a:t>
              </a:r>
              <a:endParaRPr lang="ko-KR" altLang="en-US" sz="1200" b="1" dirty="0">
                <a:solidFill>
                  <a:schemeClr val="tx1">
                    <a:lumMod val="75000"/>
                    <a:lumOff val="25000"/>
                  </a:schemeClr>
                </a:solidFill>
                <a:cs typeface="Arial" pitchFamily="34" charset="0"/>
              </a:endParaRPr>
            </a:p>
          </p:txBody>
        </p:sp>
      </p:grpSp>
    </p:spTree>
    <p:extLst>
      <p:ext uri="{BB962C8B-B14F-4D97-AF65-F5344CB8AC3E}">
        <p14:creationId xmlns:p14="http://schemas.microsoft.com/office/powerpoint/2010/main" val="18378943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8" y="3003798"/>
            <a:ext cx="9144000" cy="576063"/>
          </a:xfrm>
        </p:spPr>
        <p:txBody>
          <a:bodyPr/>
          <a:lstStyle/>
          <a:p>
            <a:r>
              <a:rPr lang="en-US" altLang="ko-KR" sz="3600"/>
              <a:t>Thank you!</a:t>
            </a:r>
            <a:endParaRPr lang="ko-KR" altLang="en-US" sz="3600" dirty="0"/>
          </a:p>
        </p:txBody>
      </p:sp>
      <p:sp>
        <p:nvSpPr>
          <p:cNvPr id="3" name="Text Placeholder 2"/>
          <p:cNvSpPr>
            <a:spLocks noGrp="1"/>
          </p:cNvSpPr>
          <p:nvPr>
            <p:ph type="body" sz="quarter" idx="11"/>
          </p:nvPr>
        </p:nvSpPr>
        <p:spPr>
          <a:xfrm>
            <a:off x="-148" y="3867894"/>
            <a:ext cx="9144000" cy="288032"/>
          </a:xfrm>
        </p:spPr>
        <p:txBody>
          <a:bodyPr/>
          <a:lstStyle/>
          <a:p>
            <a:pPr lvl="0"/>
            <a:r>
              <a:rPr lang="en-US" altLang="ko-KR" sz="1800"/>
              <a:t>Continue your training path at </a:t>
            </a:r>
            <a:r>
              <a:rPr lang="en-US" altLang="ko-KR" sz="1800">
                <a:hlinkClick r:id="rId2"/>
              </a:rPr>
              <a:t>www.projectspecial.eu</a:t>
            </a:r>
            <a:r>
              <a:rPr lang="en-US" altLang="ko-KR" sz="1800"/>
              <a:t>! </a:t>
            </a:r>
            <a:endParaRPr lang="en-US" altLang="ko-KR" sz="1800" dirty="0"/>
          </a:p>
        </p:txBody>
      </p:sp>
    </p:spTree>
    <p:extLst>
      <p:ext uri="{BB962C8B-B14F-4D97-AF65-F5344CB8AC3E}">
        <p14:creationId xmlns:p14="http://schemas.microsoft.com/office/powerpoint/2010/main" val="61455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What is digital entrepreneurship?</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Definition</a:t>
            </a:r>
          </a:p>
        </p:txBody>
      </p:sp>
      <p:sp>
        <p:nvSpPr>
          <p:cNvPr id="4" name="TextBox 15">
            <a:extLst>
              <a:ext uri="{FF2B5EF4-FFF2-40B4-BE49-F238E27FC236}">
                <a16:creationId xmlns:a16="http://schemas.microsoft.com/office/drawing/2014/main" id="{A4EC8DF6-3118-6A03-CDDF-70A85F135774}"/>
              </a:ext>
            </a:extLst>
          </p:cNvPr>
          <p:cNvSpPr txBox="1"/>
          <p:nvPr/>
        </p:nvSpPr>
        <p:spPr>
          <a:xfrm>
            <a:off x="395536" y="1563638"/>
            <a:ext cx="5256584" cy="2421176"/>
          </a:xfrm>
          <a:prstGeom prst="rect">
            <a:avLst/>
          </a:prstGeom>
          <a:noFill/>
        </p:spPr>
        <p:txBody>
          <a:bodyPr wrap="square" rtlCol="0">
            <a:spAutoFit/>
          </a:bodyPr>
          <a:lstStyle/>
          <a:p>
            <a:pPr algn="just" latinLnBrk="0">
              <a:lnSpc>
                <a:spcPct val="150000"/>
              </a:lnSpc>
              <a:spcAft>
                <a:spcPts val="800"/>
              </a:spcAft>
            </a:pP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Examples of digital businesses</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include:</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buFont typeface="Symbol" panose="05050102010706020507" pitchFamily="18" charset="2"/>
              <a:buChar char=""/>
            </a:pP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Thematic blogs</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For example, on personal care, video games, sport or nutrition. A blog that provides quality content and gains relevance can earn revenue through advertising.</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spcAft>
                <a:spcPts val="800"/>
              </a:spcAft>
              <a:buFont typeface="Symbol" panose="05050102010706020507" pitchFamily="18" charset="2"/>
              <a:buChar char=""/>
            </a:pP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Influencer / Youtuber / Streamer</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Although the probability of being able to make a living from these professions is lower, it should not be forgotten that they are also digital entrepreneurs.</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ko-KR" altLang="en-US" sz="1200" dirty="0">
              <a:solidFill>
                <a:schemeClr val="tx1">
                  <a:lumMod val="75000"/>
                  <a:lumOff val="25000"/>
                </a:schemeClr>
              </a:solidFill>
              <a:cs typeface="Arial" pitchFamily="34" charset="0"/>
            </a:endParaRPr>
          </a:p>
        </p:txBody>
      </p:sp>
      <p:pic>
        <p:nvPicPr>
          <p:cNvPr id="6" name="Imagen 5" descr="Imagen que contiene Diagrama&#10;&#10;Descripción generada automáticamente">
            <a:extLst>
              <a:ext uri="{FF2B5EF4-FFF2-40B4-BE49-F238E27FC236}">
                <a16:creationId xmlns:a16="http://schemas.microsoft.com/office/drawing/2014/main" id="{2035E07C-9534-8681-FD5C-E74D641E354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228184" y="1707654"/>
            <a:ext cx="2139702" cy="2139702"/>
          </a:xfrm>
          <a:prstGeom prst="rect">
            <a:avLst/>
          </a:prstGeom>
        </p:spPr>
      </p:pic>
    </p:spTree>
    <p:extLst>
      <p:ext uri="{BB962C8B-B14F-4D97-AF65-F5344CB8AC3E}">
        <p14:creationId xmlns:p14="http://schemas.microsoft.com/office/powerpoint/2010/main" val="1247491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What is digital entrepreneurship?</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Advantages and opportunities</a:t>
            </a:r>
          </a:p>
        </p:txBody>
      </p:sp>
      <p:sp>
        <p:nvSpPr>
          <p:cNvPr id="4" name="TextBox 15">
            <a:extLst>
              <a:ext uri="{FF2B5EF4-FFF2-40B4-BE49-F238E27FC236}">
                <a16:creationId xmlns:a16="http://schemas.microsoft.com/office/drawing/2014/main" id="{A4EC8DF6-3118-6A03-CDDF-70A85F135774}"/>
              </a:ext>
            </a:extLst>
          </p:cNvPr>
          <p:cNvSpPr txBox="1"/>
          <p:nvPr/>
        </p:nvSpPr>
        <p:spPr>
          <a:xfrm>
            <a:off x="3995936" y="1795391"/>
            <a:ext cx="4500500" cy="2318583"/>
          </a:xfrm>
          <a:prstGeom prst="rect">
            <a:avLst/>
          </a:prstGeom>
          <a:noFill/>
        </p:spPr>
        <p:txBody>
          <a:bodyPr wrap="square" rtlCol="0">
            <a:spAutoFit/>
          </a:bodyPr>
          <a:lstStyle/>
          <a:p>
            <a:pPr algn="just" latinLnBrk="0">
              <a:lnSpc>
                <a:spcPct val="150000"/>
              </a:lnSpc>
              <a:spcAft>
                <a:spcPts val="8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During the COVID-19 pandemic, you have surely seen how many companies around you have chosen to have a presence on the Internet, and how many others have disappeared because they have not made the transition to digital. We already know that the digital environment is the future for a large part of companies. And you, do you know what the advantages of digital entrepreneurship are?</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ko-KR" altLang="en-US" sz="1200" dirty="0">
              <a:solidFill>
                <a:schemeClr val="tx1">
                  <a:lumMod val="75000"/>
                  <a:lumOff val="25000"/>
                </a:schemeClr>
              </a:solidFill>
              <a:cs typeface="Arial" pitchFamily="34" charset="0"/>
            </a:endParaRPr>
          </a:p>
        </p:txBody>
      </p:sp>
      <p:pic>
        <p:nvPicPr>
          <p:cNvPr id="7" name="Imagen 6" descr="Interfaz de usuario gráfica, Aplicación&#10;&#10;Descripción generada automáticamente">
            <a:extLst>
              <a:ext uri="{FF2B5EF4-FFF2-40B4-BE49-F238E27FC236}">
                <a16:creationId xmlns:a16="http://schemas.microsoft.com/office/drawing/2014/main" id="{5ECE4B41-1528-BE3F-C2F1-605E347C7A6D}"/>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15652" y="1671622"/>
            <a:ext cx="2952328" cy="2175373"/>
          </a:xfrm>
          <a:prstGeom prst="rect">
            <a:avLst/>
          </a:prstGeom>
        </p:spPr>
      </p:pic>
    </p:spTree>
    <p:extLst>
      <p:ext uri="{BB962C8B-B14F-4D97-AF65-F5344CB8AC3E}">
        <p14:creationId xmlns:p14="http://schemas.microsoft.com/office/powerpoint/2010/main" val="858401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What is digital entrepreneurship?</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Advantages and opportunities</a:t>
            </a:r>
          </a:p>
        </p:txBody>
      </p:sp>
      <p:sp>
        <p:nvSpPr>
          <p:cNvPr id="5" name="TextBox 15">
            <a:extLst>
              <a:ext uri="{FF2B5EF4-FFF2-40B4-BE49-F238E27FC236}">
                <a16:creationId xmlns:a16="http://schemas.microsoft.com/office/drawing/2014/main" id="{ED810CDD-8734-3259-0C29-8B7217BCF9F5}"/>
              </a:ext>
            </a:extLst>
          </p:cNvPr>
          <p:cNvSpPr txBox="1"/>
          <p:nvPr/>
        </p:nvSpPr>
        <p:spPr>
          <a:xfrm>
            <a:off x="323528" y="1398316"/>
            <a:ext cx="5202324" cy="1166153"/>
          </a:xfrm>
          <a:prstGeom prst="rect">
            <a:avLst/>
          </a:prstGeom>
          <a:noFill/>
        </p:spPr>
        <p:txBody>
          <a:bodyPr wrap="square" rtlCol="0">
            <a:spAutoFit/>
          </a:bodyPr>
          <a:lstStyle/>
          <a:p>
            <a:pPr marL="342900" lvl="0" indent="-342900" algn="just" latinLnBrk="0">
              <a:lnSpc>
                <a:spcPct val="150000"/>
              </a:lnSpc>
              <a:buFont typeface="Symbol" panose="05050102010706020507" pitchFamily="18" charset="2"/>
              <a:buChar char=""/>
            </a:pP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New opportunities</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Consumer needs are changing, and nowadays many of them are related to the digital world, so you can find numerous business opportunities by selling your products or services over the Internet.</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B9D2AF18-5733-9722-51AB-4E089559680A}"/>
              </a:ext>
            </a:extLst>
          </p:cNvPr>
          <p:cNvSpPr txBox="1"/>
          <p:nvPr/>
        </p:nvSpPr>
        <p:spPr>
          <a:xfrm>
            <a:off x="323528" y="2593123"/>
            <a:ext cx="5202324" cy="1170513"/>
          </a:xfrm>
          <a:prstGeom prst="rect">
            <a:avLst/>
          </a:prstGeom>
          <a:noFill/>
        </p:spPr>
        <p:txBody>
          <a:bodyPr wrap="square">
            <a:spAutoFit/>
          </a:bodyPr>
          <a:lstStyle/>
          <a:p>
            <a:pPr marL="342900" lvl="0" indent="-342900" algn="just" latinLnBrk="0">
              <a:lnSpc>
                <a:spcPct val="150000"/>
              </a:lnSpc>
              <a:spcAft>
                <a:spcPts val="800"/>
              </a:spcAft>
              <a:buFont typeface="Symbol" panose="05050102010706020507" pitchFamily="18" charset="2"/>
              <a:buChar char=""/>
            </a:pP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Flexible work</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When you are an entrepreneur, you decide your own working hours. When it comes to digital entrepreneurship, you are not limited to being in the same space all the time, as you only need your digital devices to work from anywhere in the world.</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Imagen 10" descr="Icono&#10;&#10;Descripción generada automáticamente">
            <a:extLst>
              <a:ext uri="{FF2B5EF4-FFF2-40B4-BE49-F238E27FC236}">
                <a16:creationId xmlns:a16="http://schemas.microsoft.com/office/drawing/2014/main" id="{5F87E7D0-B0D6-63CD-57E8-B4015CB2DF2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40152" y="1760576"/>
            <a:ext cx="2448272" cy="2042777"/>
          </a:xfrm>
          <a:prstGeom prst="rect">
            <a:avLst/>
          </a:prstGeom>
        </p:spPr>
      </p:pic>
    </p:spTree>
    <p:extLst>
      <p:ext uri="{BB962C8B-B14F-4D97-AF65-F5344CB8AC3E}">
        <p14:creationId xmlns:p14="http://schemas.microsoft.com/office/powerpoint/2010/main" val="2246153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descr="Dibujo de una persona&#10;&#10;Descripción generada automáticamente con confianza baja">
            <a:extLst>
              <a:ext uri="{FF2B5EF4-FFF2-40B4-BE49-F238E27FC236}">
                <a16:creationId xmlns:a16="http://schemas.microsoft.com/office/drawing/2014/main" id="{E3CCC83C-90C4-C152-6314-5DCF8D36DF5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64088" y="1785868"/>
            <a:ext cx="2850080" cy="2139786"/>
          </a:xfrm>
          <a:prstGeom prst="rect">
            <a:avLst/>
          </a:prstGeom>
        </p:spPr>
      </p:pic>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What is digital entrepreneurship?</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Advantages and opportunities</a:t>
            </a:r>
          </a:p>
        </p:txBody>
      </p:sp>
      <p:sp>
        <p:nvSpPr>
          <p:cNvPr id="6" name="CuadroTexto 5">
            <a:extLst>
              <a:ext uri="{FF2B5EF4-FFF2-40B4-BE49-F238E27FC236}">
                <a16:creationId xmlns:a16="http://schemas.microsoft.com/office/drawing/2014/main" id="{2492C7E3-7782-AEEA-DCF8-14F77F5B32F8}"/>
              </a:ext>
            </a:extLst>
          </p:cNvPr>
          <p:cNvSpPr txBox="1"/>
          <p:nvPr/>
        </p:nvSpPr>
        <p:spPr>
          <a:xfrm>
            <a:off x="323528" y="1412609"/>
            <a:ext cx="4572000" cy="1170513"/>
          </a:xfrm>
          <a:prstGeom prst="rect">
            <a:avLst/>
          </a:prstGeom>
          <a:noFill/>
        </p:spPr>
        <p:txBody>
          <a:bodyPr wrap="square">
            <a:spAutoFit/>
          </a:bodyPr>
          <a:lstStyle/>
          <a:p>
            <a:pPr marL="342900" lvl="0" indent="-342900" algn="just" latinLnBrk="0">
              <a:lnSpc>
                <a:spcPct val="150000"/>
              </a:lnSpc>
              <a:spcAft>
                <a:spcPts val="800"/>
              </a:spcAft>
              <a:buFont typeface="Symbol" panose="05050102010706020507" pitchFamily="18" charset="2"/>
              <a:buChar char=""/>
            </a:pP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Low initial investment</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As you don’t need a physical space to carry out your work, the initial investment is greatly reduced, as you only need a computer and an Internet connection to get started.</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D8071482-2A7D-1AA4-84D0-AFC1F01E6022}"/>
              </a:ext>
            </a:extLst>
          </p:cNvPr>
          <p:cNvSpPr txBox="1"/>
          <p:nvPr/>
        </p:nvSpPr>
        <p:spPr>
          <a:xfrm>
            <a:off x="323528" y="2612298"/>
            <a:ext cx="4572000" cy="1447512"/>
          </a:xfrm>
          <a:prstGeom prst="rect">
            <a:avLst/>
          </a:prstGeom>
          <a:noFill/>
        </p:spPr>
        <p:txBody>
          <a:bodyPr wrap="square">
            <a:spAutoFit/>
          </a:bodyPr>
          <a:lstStyle/>
          <a:p>
            <a:pPr marL="342900" lvl="0" indent="-342900" algn="just" latinLnBrk="0">
              <a:lnSpc>
                <a:spcPct val="150000"/>
              </a:lnSpc>
              <a:spcAft>
                <a:spcPts val="800"/>
              </a:spcAft>
              <a:buFont typeface="Symbol" panose="05050102010706020507" pitchFamily="18" charset="2"/>
              <a:buChar char=""/>
            </a:pP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Greater visibility</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You will be able to reach anyone anywhere in the world, depending on the audience you want to target. Even if your visibility is small at the beginning, if you put your mind to it, you will be able to reach many more people than in non-digital entrepreneurship.</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2324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What is digital entrepreneurship?</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Advantages and opportunities</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4564442" y="1851670"/>
            <a:ext cx="3204356" cy="1724511"/>
          </a:xfrm>
          <a:prstGeom prst="rect">
            <a:avLst/>
          </a:prstGeom>
          <a:noFill/>
        </p:spPr>
        <p:txBody>
          <a:bodyPr wrap="square">
            <a:spAutoFit/>
          </a:bodyPr>
          <a:lstStyle/>
          <a:p>
            <a:pPr algn="just" latinLnBrk="0">
              <a:lnSpc>
                <a:spcPct val="150000"/>
              </a:lnSpc>
              <a:spcAft>
                <a:spcPts val="8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Although despite the advantages of digital entrepreneurship, you should not lose sight of your goals, as success is not guaranteed and there is a lot of competition, and you can quickly lose your way if you do not persevere and stay focused.</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descr="Forma&#10;&#10;Descripción generada automáticamente">
            <a:extLst>
              <a:ext uri="{FF2B5EF4-FFF2-40B4-BE49-F238E27FC236}">
                <a16:creationId xmlns:a16="http://schemas.microsoft.com/office/drawing/2014/main" id="{7D38F8CE-701B-36A1-2D7C-3979BA48D95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71600" y="1635646"/>
            <a:ext cx="3204356" cy="2293118"/>
          </a:xfrm>
          <a:prstGeom prst="rect">
            <a:avLst/>
          </a:prstGeom>
        </p:spPr>
      </p:pic>
    </p:spTree>
    <p:extLst>
      <p:ext uri="{BB962C8B-B14F-4D97-AF65-F5344CB8AC3E}">
        <p14:creationId xmlns:p14="http://schemas.microsoft.com/office/powerpoint/2010/main" val="4155785563"/>
      </p:ext>
    </p:extLst>
  </p:cSld>
  <p:clrMapOvr>
    <a:masterClrMapping/>
  </p:clrMapOvr>
</p:sld>
</file>

<file path=ppt/theme/theme1.xml><?xml version="1.0" encoding="utf-8"?>
<a:theme xmlns:a="http://schemas.openxmlformats.org/drawingml/2006/main" name="Cover and End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s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2AEB8"/>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Section Break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3670</Words>
  <Application>Microsoft Office PowerPoint</Application>
  <PresentationFormat>Presentación en pantalla (16:9)</PresentationFormat>
  <Paragraphs>300</Paragraphs>
  <Slides>44</Slides>
  <Notes>0</Notes>
  <HiddenSlides>0</HiddenSlides>
  <MMClips>0</MMClips>
  <ScaleCrop>false</ScaleCrop>
  <HeadingPairs>
    <vt:vector size="8" baseType="variant">
      <vt:variant>
        <vt:lpstr>Fuentes usadas</vt:lpstr>
      </vt:variant>
      <vt:variant>
        <vt:i4>5</vt:i4>
      </vt:variant>
      <vt:variant>
        <vt:lpstr>Tema</vt:lpstr>
      </vt:variant>
      <vt:variant>
        <vt:i4>3</vt:i4>
      </vt:variant>
      <vt:variant>
        <vt:lpstr>Servidores OLE incrustados</vt:lpstr>
      </vt:variant>
      <vt:variant>
        <vt:i4>0</vt:i4>
      </vt:variant>
      <vt:variant>
        <vt:lpstr>Títulos de diapositiva</vt:lpstr>
      </vt:variant>
      <vt:variant>
        <vt:i4>44</vt:i4>
      </vt:variant>
    </vt:vector>
  </HeadingPairs>
  <TitlesOfParts>
    <vt:vector size="52" baseType="lpstr">
      <vt:lpstr>Public Sans</vt:lpstr>
      <vt:lpstr>Arial</vt:lpstr>
      <vt:lpstr>Calibri</vt:lpstr>
      <vt:lpstr>Segoe UI Emoji</vt:lpstr>
      <vt:lpstr>Symbol</vt:lpstr>
      <vt:lpstr>Cover and End Slide Master</vt:lpstr>
      <vt:lpstr>Contents Slide Master</vt:lpstr>
      <vt:lpstr>Section Break Slide Master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googleslidesppt.com;allppt.com</dc:creator>
  <cp:lastModifiedBy>Miriam Internet Web Solutions</cp:lastModifiedBy>
  <cp:revision>187</cp:revision>
  <dcterms:created xsi:type="dcterms:W3CDTF">2016-12-05T23:26:54Z</dcterms:created>
  <dcterms:modified xsi:type="dcterms:W3CDTF">2022-12-02T09:48:02Z</dcterms:modified>
</cp:coreProperties>
</file>