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handoutMasterIdLst>
    <p:handoutMasterId r:id="rId46"/>
  </p:handoutMasterIdLst>
  <p:sldIdLst>
    <p:sldId id="264" r:id="rId4"/>
    <p:sldId id="261" r:id="rId5"/>
    <p:sldId id="353" r:id="rId6"/>
    <p:sldId id="300" r:id="rId7"/>
    <p:sldId id="323" r:id="rId8"/>
    <p:sldId id="324" r:id="rId9"/>
    <p:sldId id="325" r:id="rId10"/>
    <p:sldId id="326" r:id="rId11"/>
    <p:sldId id="327" r:id="rId12"/>
    <p:sldId id="328" r:id="rId13"/>
    <p:sldId id="329" r:id="rId14"/>
    <p:sldId id="330" r:id="rId15"/>
    <p:sldId id="331" r:id="rId16"/>
    <p:sldId id="363" r:id="rId17"/>
    <p:sldId id="364" r:id="rId18"/>
    <p:sldId id="334" r:id="rId19"/>
    <p:sldId id="335" r:id="rId20"/>
    <p:sldId id="336" r:id="rId21"/>
    <p:sldId id="337" r:id="rId22"/>
    <p:sldId id="338" r:id="rId23"/>
    <p:sldId id="276" r:id="rId24"/>
    <p:sldId id="302" r:id="rId25"/>
    <p:sldId id="343" r:id="rId26"/>
    <p:sldId id="303" r:id="rId27"/>
    <p:sldId id="344" r:id="rId28"/>
    <p:sldId id="304" r:id="rId29"/>
    <p:sldId id="316" r:id="rId30"/>
    <p:sldId id="345" r:id="rId31"/>
    <p:sldId id="346" r:id="rId32"/>
    <p:sldId id="347" r:id="rId33"/>
    <p:sldId id="348" r:id="rId34"/>
    <p:sldId id="349" r:id="rId35"/>
    <p:sldId id="350" r:id="rId36"/>
    <p:sldId id="351" r:id="rId37"/>
    <p:sldId id="352" r:id="rId38"/>
    <p:sldId id="319" r:id="rId39"/>
    <p:sldId id="305" r:id="rId40"/>
    <p:sldId id="314" r:id="rId41"/>
    <p:sldId id="313" r:id="rId42"/>
    <p:sldId id="315" r:id="rId43"/>
    <p:sldId id="278" r:id="rId44"/>
    <p:sldId id="262" r:id="rId4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oana Bistriceanu" initials="IB" lastIdx="1" clrIdx="0">
    <p:extLst>
      <p:ext uri="{19B8F6BF-5375-455C-9EA6-DF929625EA0E}">
        <p15:presenceInfo xmlns:p15="http://schemas.microsoft.com/office/powerpoint/2012/main" userId="Ioana Bistricea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5BA"/>
    <a:srgbClr val="FFFFFF"/>
    <a:srgbClr val="F39E5A"/>
    <a:srgbClr val="86BD70"/>
    <a:srgbClr val="F2A40D"/>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35" autoAdjust="0"/>
    <p:restoredTop sz="94628" autoAdjust="0"/>
  </p:normalViewPr>
  <p:slideViewPr>
    <p:cSldViewPr>
      <p:cViewPr varScale="1">
        <p:scale>
          <a:sx n="107" d="100"/>
          <a:sy n="107" d="100"/>
        </p:scale>
        <p:origin x="173" y="72"/>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06T19:46:16.015" idx="1">
    <p:pos x="5571" y="1251"/>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B73ECD-8E3A-41E8-8741-75888057FC71}" type="datetimeFigureOut">
              <a:rPr lang="en-US" smtClean="0"/>
              <a:t>1/7/2023</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56D15F-7873-46C0-9A65-4AE90812F970}" type="slidenum">
              <a:rPr lang="en-US" smtClean="0"/>
              <a:t>‹#›</a:t>
            </a:fld>
            <a:endParaRPr lang="en-US"/>
          </a:p>
        </p:txBody>
      </p:sp>
    </p:spTree>
    <p:extLst>
      <p:ext uri="{BB962C8B-B14F-4D97-AF65-F5344CB8AC3E}">
        <p14:creationId xmlns:p14="http://schemas.microsoft.com/office/powerpoint/2010/main" val="21726435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stretch>
            <a:fillRect/>
          </a:stretch>
        </p:blipFill>
        <p:spPr>
          <a:xfrm>
            <a:off x="179512" y="0"/>
            <a:ext cx="4320480" cy="4280401"/>
          </a:xfrm>
          <a:prstGeom prst="rect">
            <a:avLst/>
          </a:prstGeom>
        </p:spPr>
      </p:pic>
      <p:sp>
        <p:nvSpPr>
          <p:cNvPr id="10" name="Text Placeholder 9"/>
          <p:cNvSpPr>
            <a:spLocks noGrp="1"/>
          </p:cNvSpPr>
          <p:nvPr>
            <p:ph type="body" sz="quarter" idx="10" hasCustomPrompt="1"/>
          </p:nvPr>
        </p:nvSpPr>
        <p:spPr>
          <a:xfrm>
            <a:off x="4788024" y="1794902"/>
            <a:ext cx="4355976" cy="1080121"/>
          </a:xfrm>
          <a:prstGeom prst="rect">
            <a:avLst/>
          </a:prstGeom>
        </p:spPr>
        <p:txBody>
          <a:bodyPr anchor="ctr"/>
          <a:lstStyle>
            <a:lvl1pPr marL="0" indent="0" algn="l">
              <a:lnSpc>
                <a:spcPct val="100000"/>
              </a:lnSpc>
              <a:buNone/>
              <a:defRPr b="0" baseline="0">
                <a:solidFill>
                  <a:schemeClr val="tx1"/>
                </a:solidFill>
                <a:latin typeface="+mj-lt"/>
                <a:cs typeface="Arial" pitchFamily="34" charset="0"/>
              </a:defRPr>
            </a:lvl1pPr>
          </a:lstStyle>
          <a:p>
            <a:r>
              <a:rPr lang="en-US" altLang="ko-KR" dirty="0">
                <a:ea typeface="맑은 고딕" pitchFamily="50" charset="-127"/>
              </a:rPr>
              <a:t>TITLE</a:t>
            </a:r>
            <a:endParaRPr lang="en-US" altLang="ko-KR" dirty="0"/>
          </a:p>
        </p:txBody>
      </p:sp>
      <p:sp>
        <p:nvSpPr>
          <p:cNvPr id="11" name="Text Placeholder 9"/>
          <p:cNvSpPr>
            <a:spLocks noGrp="1"/>
          </p:cNvSpPr>
          <p:nvPr>
            <p:ph type="body" sz="quarter" idx="11" hasCustomPrompt="1"/>
          </p:nvPr>
        </p:nvSpPr>
        <p:spPr>
          <a:xfrm>
            <a:off x="4788024" y="2947030"/>
            <a:ext cx="4355828" cy="488816"/>
          </a:xfrm>
          <a:prstGeom prst="rect">
            <a:avLst/>
          </a:prstGeom>
        </p:spPr>
        <p:txBody>
          <a:bodyPr anchor="ctr"/>
          <a:lstStyle>
            <a:lvl1pPr marL="0" indent="0" algn="l">
              <a:buNone/>
              <a:defRPr sz="1400" b="0" baseline="0">
                <a:solidFill>
                  <a:schemeClr val="tx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5" name="image2.png"/>
          <p:cNvPicPr/>
          <p:nvPr userDrawn="1"/>
        </p:nvPicPr>
        <p:blipFill>
          <a:blip r:embed="rId3" cstate="print"/>
          <a:stretch>
            <a:fillRect/>
          </a:stretch>
        </p:blipFill>
        <p:spPr>
          <a:xfrm>
            <a:off x="6516216" y="167272"/>
            <a:ext cx="2160240" cy="1051224"/>
          </a:xfrm>
          <a:prstGeom prst="rect">
            <a:avLst/>
          </a:prstGeom>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9" name="image2.png"/>
          <p:cNvPicPr/>
          <p:nvPr userDrawn="1"/>
        </p:nvPicPr>
        <p:blipFill>
          <a:blip r:embed="rId2" cstate="print"/>
          <a:stretch>
            <a:fillRect/>
          </a:stretch>
        </p:blipFill>
        <p:spPr>
          <a:xfrm>
            <a:off x="2566214" y="896186"/>
            <a:ext cx="3678555" cy="1838960"/>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0" name=""/>
                      <p:cNvPicPr/>
                      <p:nvPr/>
                    </p:nvPicPr>
                    <p:blipFill>
                      <a:blip r:embed="rId3"/>
                      <a:stretch>
                        <a:fillRect/>
                      </a:stretch>
                    </p:blipFill>
                    <p:spPr>
                      <a:xfrm>
                        <a:off x="2267744" y="555526"/>
                        <a:ext cx="4429125" cy="2552700"/>
                      </a:xfrm>
                      <a:prstGeom prst="rect">
                        <a:avLst/>
                      </a:prstGeom>
                    </p:spPr>
                  </p:pic>
                </p:oleObj>
              </mc:Fallback>
            </mc:AlternateContent>
          </a:graphicData>
        </a:graphic>
      </p:graphicFrame>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0" name=""/>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 name="Objeto 3"/>
          <p:cNvGraphicFramePr>
            <a:graphicFrameLocks noChangeAspect="1"/>
          </p:cNvGraphicFramePr>
          <p:nvPr userDrawn="1">
            <p:extLst>
              <p:ext uri="{D42A27DB-BD31-4B8C-83A1-F6EECF244321}">
                <p14:modId xmlns:p14="http://schemas.microsoft.com/office/powerpoint/2010/main" val="2779162804"/>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7" name="Objeto 6"/>
          <p:cNvGraphicFramePr>
            <a:graphicFrameLocks noChangeAspect="1"/>
          </p:cNvGraphicFramePr>
          <p:nvPr userDrawn="1">
            <p:extLst>
              <p:ext uri="{D42A27DB-BD31-4B8C-83A1-F6EECF244321}">
                <p14:modId xmlns:p14="http://schemas.microsoft.com/office/powerpoint/2010/main" val="3163372325"/>
              </p:ext>
            </p:extLst>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4218748" y="3077490"/>
                        <a:ext cx="706503" cy="699542"/>
                      </a:xfrm>
                      <a:prstGeom prst="rect">
                        <a:avLst/>
                      </a:prstGeom>
                    </p:spPr>
                  </p:pic>
                </p:oleObj>
              </mc:Fallback>
            </mc:AlternateContent>
          </a:graphicData>
        </a:graphic>
      </p:graphicFrame>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4"/>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18"/>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3"/>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mazon.com/Power-Positive-Team-Principles-Practices/dp/1119430240" TargetMode="External"/><Relationship Id="rId2" Type="http://schemas.openxmlformats.org/officeDocument/2006/relationships/hyperlink" Target="https://www.youtube.com/watch?v=R78pvt9JFNY" TargetMode="External"/><Relationship Id="rId1" Type="http://schemas.openxmlformats.org/officeDocument/2006/relationships/slideLayout" Target="../slideLayouts/slideLayout6.xml"/><Relationship Id="rId5" Type="http://schemas.openxmlformats.org/officeDocument/2006/relationships/hyperlink" Target="https://www.amazon.com/You-Are-Team-Simple-Teammates/dp/1546770852" TargetMode="External"/><Relationship Id="rId4" Type="http://schemas.openxmlformats.org/officeDocument/2006/relationships/hyperlink" Target="https://www.octanner.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Word_Document.docx"/><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Word_Document1.docx"/><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2394012" y="2718765"/>
            <a:ext cx="4355976" cy="1080121"/>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dirty="0">
              <a:solidFill>
                <a:schemeClr val="tx1"/>
              </a:solidFil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382" y="4470780"/>
            <a:ext cx="1512168" cy="317245"/>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3059831" y="4310944"/>
            <a:ext cx="4680521" cy="627580"/>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en-US" altLang="ko-KR" sz="80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altLang="ko-KR" sz="800" dirty="0">
              <a:solidFill>
                <a:schemeClr val="tx1"/>
              </a:solidFill>
            </a:endParaRPr>
          </a:p>
        </p:txBody>
      </p:sp>
      <p:sp>
        <p:nvSpPr>
          <p:cNvPr id="3" name="CasetăText 2">
            <a:extLst>
              <a:ext uri="{FF2B5EF4-FFF2-40B4-BE49-F238E27FC236}">
                <a16:creationId xmlns:a16="http://schemas.microsoft.com/office/drawing/2014/main" id="{2729B455-9229-45FD-E433-1D63A42F587D}"/>
              </a:ext>
            </a:extLst>
          </p:cNvPr>
          <p:cNvSpPr txBox="1"/>
          <p:nvPr/>
        </p:nvSpPr>
        <p:spPr>
          <a:xfrm>
            <a:off x="2771800" y="3027992"/>
            <a:ext cx="3816424" cy="461665"/>
          </a:xfrm>
          <a:prstGeom prst="rect">
            <a:avLst/>
          </a:prstGeom>
          <a:noFill/>
        </p:spPr>
        <p:txBody>
          <a:bodyPr wrap="square">
            <a:spAutoFit/>
          </a:bodyPr>
          <a:lstStyle/>
          <a:p>
            <a:pPr algn="ctr"/>
            <a:r>
              <a:rPr lang="en-GB" sz="2400" b="1" dirty="0">
                <a:effectLst/>
                <a:latin typeface="Arial" panose="020B0604020202020204" pitchFamily="34" charset="0"/>
                <a:ea typeface="Arial" panose="020B0604020202020204" pitchFamily="34" charset="0"/>
              </a:rPr>
              <a:t>Business Management </a:t>
            </a:r>
            <a:endParaRPr lang="ro-RO" sz="2400" b="1" dirty="0"/>
          </a:p>
        </p:txBody>
      </p:sp>
      <p:sp>
        <p:nvSpPr>
          <p:cNvPr id="6" name="Text Placeholder 3">
            <a:extLst>
              <a:ext uri="{FF2B5EF4-FFF2-40B4-BE49-F238E27FC236}">
                <a16:creationId xmlns:a16="http://schemas.microsoft.com/office/drawing/2014/main" id="{5064F17D-A84B-5FB4-0497-FAA8916C1B01}"/>
              </a:ext>
            </a:extLst>
          </p:cNvPr>
          <p:cNvSpPr txBox="1">
            <a:spLocks/>
          </p:cNvSpPr>
          <p:nvPr/>
        </p:nvSpPr>
        <p:spPr>
          <a:xfrm>
            <a:off x="2232396" y="3615801"/>
            <a:ext cx="4355828" cy="488816"/>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altLang="ko-KR" b="1" dirty="0">
                <a:solidFill>
                  <a:schemeClr val="tx1"/>
                </a:solidFill>
              </a:rPr>
              <a:t>By: In</a:t>
            </a:r>
            <a:r>
              <a:rPr lang="ro-RO" altLang="ko-KR" b="1" dirty="0" err="1">
                <a:solidFill>
                  <a:schemeClr val="tx1"/>
                </a:solidFill>
              </a:rPr>
              <a:t>spectoratul</a:t>
            </a:r>
            <a:r>
              <a:rPr lang="ro-RO" altLang="ko-KR" b="1" dirty="0">
                <a:solidFill>
                  <a:schemeClr val="tx1"/>
                </a:solidFill>
              </a:rPr>
              <a:t> Școlar Județean Neamț</a:t>
            </a:r>
            <a:r>
              <a:rPr lang="en-US" altLang="ko-KR" b="1" dirty="0">
                <a:solidFill>
                  <a:schemeClr val="tx1"/>
                </a:solidFill>
              </a:rPr>
              <a:t> (ISJ)</a:t>
            </a:r>
            <a:r>
              <a:rPr lang="ro-RO" altLang="ko-KR" b="1" dirty="0">
                <a:solidFill>
                  <a:schemeClr val="tx1"/>
                </a:solidFill>
              </a:rPr>
              <a:t> </a:t>
            </a:r>
            <a:endParaRPr lang="en-US" altLang="ko-KR" dirty="0">
              <a:solidFill>
                <a:schemeClr val="tx1"/>
              </a:solidFill>
            </a:endParaRP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539552" y="267494"/>
            <a:ext cx="8208912" cy="1134991"/>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2. Intercultural management – the key to successful employability on the European labour market</a:t>
            </a:r>
            <a:endParaRPr lang="ro-RO" sz="20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E2BDB4DF-E751-2A80-8656-2A106B0AE293}"/>
              </a:ext>
            </a:extLst>
          </p:cNvPr>
          <p:cNvSpPr txBox="1"/>
          <p:nvPr/>
        </p:nvSpPr>
        <p:spPr>
          <a:xfrm>
            <a:off x="683568" y="1016997"/>
            <a:ext cx="7632848" cy="2555508"/>
          </a:xfrm>
          <a:prstGeom prst="rect">
            <a:avLst/>
          </a:prstGeom>
          <a:noFill/>
        </p:spPr>
        <p:txBody>
          <a:bodyPr wrap="square">
            <a:spAutoFit/>
          </a:bodyPr>
          <a:lstStyle/>
          <a:p>
            <a:pPr algn="just">
              <a:lnSpc>
                <a:spcPct val="150000"/>
              </a:lnSpc>
            </a:pPr>
            <a:endParaRPr lang="en-US" sz="1200" i="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i="1" dirty="0">
                <a:effectLst/>
                <a:latin typeface="Arial" panose="020B0604020202020204" pitchFamily="34" charset="0"/>
                <a:ea typeface="Calibri" panose="020F0502020204030204" pitchFamily="34" charset="0"/>
                <a:cs typeface="Times New Roman" panose="02020603050405020304" pitchFamily="18" charset="0"/>
              </a:rPr>
              <a:t>It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is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very</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common</a:t>
            </a:r>
            <a:r>
              <a:rPr lang="ro-RO" sz="1200" i="1" dirty="0">
                <a:effectLst/>
                <a:latin typeface="Arial" panose="020B0604020202020204" pitchFamily="34" charset="0"/>
                <a:ea typeface="Calibri" panose="020F0502020204030204" pitchFamily="34" charset="0"/>
                <a:cs typeface="Times New Roman" panose="02020603050405020304" pitchFamily="18" charset="0"/>
              </a:rPr>
              <a:t> for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i="1" dirty="0">
                <a:effectLst/>
                <a:latin typeface="Arial" panose="020B0604020202020204" pitchFamily="34" charset="0"/>
                <a:ea typeface="Calibri" panose="020F0502020204030204" pitchFamily="34" charset="0"/>
                <a:cs typeface="Times New Roman" panose="02020603050405020304" pitchFamily="18" charset="0"/>
              </a:rPr>
              <a:t> English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call</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each</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other</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by</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their</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first</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name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this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all</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levels</a:t>
            </a:r>
            <a:r>
              <a:rPr lang="ro-RO" sz="1200" i="1" dirty="0">
                <a:effectLst/>
                <a:latin typeface="Arial" panose="020B0604020202020204" pitchFamily="34" charset="0"/>
                <a:ea typeface="Calibri" panose="020F0502020204030204" pitchFamily="34" charset="0"/>
                <a:cs typeface="Times New Roman" panose="02020603050405020304" pitchFamily="18" charset="0"/>
              </a:rPr>
              <a:t> of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organization</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chart</a:t>
            </a:r>
            <a:r>
              <a:rPr lang="ro-RO" sz="1200" i="1" dirty="0">
                <a:effectLst/>
                <a:latin typeface="Arial" panose="020B0604020202020204" pitchFamily="34" charset="0"/>
                <a:ea typeface="Calibri" panose="020F0502020204030204" pitchFamily="34" charset="0"/>
                <a:cs typeface="Times New Roman" panose="02020603050405020304" pitchFamily="18" charset="0"/>
              </a:rPr>
              <a:t>.</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Fortunately, a</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solution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exists</a:t>
            </a:r>
            <a:r>
              <a:rPr lang="en-US" sz="1200" dirty="0">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ro-RO" sz="1200" dirty="0">
                <a:effectLst/>
                <a:latin typeface="Arial" panose="020B0604020202020204" pitchFamily="34" charset="0"/>
                <a:ea typeface="Calibri" panose="020F0502020204030204" pitchFamily="34" charset="0"/>
                <a:cs typeface="Times New Roman" panose="02020603050405020304" pitchFamily="18" charset="0"/>
              </a:rPr>
              <a:t>Training in intercultural management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designed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respond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this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type</a:t>
            </a:r>
            <a:r>
              <a:rPr lang="ro-RO" sz="1200" dirty="0">
                <a:effectLst/>
                <a:latin typeface="Arial" panose="020B0604020202020204" pitchFamily="34" charset="0"/>
                <a:ea typeface="Calibri" panose="020F0502020204030204" pitchFamily="34" charset="0"/>
                <a:cs typeface="Times New Roman" panose="02020603050405020304" pitchFamily="18" charset="0"/>
              </a:rPr>
              <a:t> of problem.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make</a:t>
            </a:r>
            <a:r>
              <a:rPr lang="ro-RO" sz="1200" dirty="0">
                <a:effectLst/>
                <a:latin typeface="Arial" panose="020B0604020202020204" pitchFamily="34" charset="0"/>
                <a:ea typeface="Calibri" panose="020F0502020204030204" pitchFamily="34" charset="0"/>
                <a:cs typeface="Times New Roman" panose="02020603050405020304" pitchFamily="18" charset="0"/>
              </a:rPr>
              <a:t> it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possible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become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aware</a:t>
            </a:r>
            <a:r>
              <a:rPr lang="ro-RO" sz="1200" dirty="0">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one's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own</a:t>
            </a:r>
            <a:r>
              <a:rPr lang="ro-RO" sz="1200" dirty="0">
                <a:effectLst/>
                <a:latin typeface="Arial" panose="020B0604020202020204" pitchFamily="34" charset="0"/>
                <a:ea typeface="Calibri" panose="020F0502020204030204" pitchFamily="34" charset="0"/>
                <a:cs typeface="Times New Roman" panose="02020603050405020304" pitchFamily="18" charset="0"/>
              </a:rPr>
              <a:t> cultural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values</a:t>
            </a:r>
            <a:r>
              <a:rPr lang="ro-RO" sz="1200" dirty="0">
                <a:effectLst/>
                <a:latin typeface="Arial" panose="020B0604020202020204" pitchFamily="34" charset="0"/>
                <a:ea typeface="Calibri" panose="020F0502020204030204" pitchFamily="34" charset="0"/>
                <a:cs typeface="Times New Roman" panose="02020603050405020304" pitchFamily="18" charset="0"/>
              </a:rPr>
              <a:t> ​​for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better</a:t>
            </a:r>
            <a:r>
              <a:rPr lang="ro-RO" sz="1200" dirty="0">
                <a:effectLst/>
                <a:latin typeface="Arial" panose="020B0604020202020204" pitchFamily="34" charset="0"/>
                <a:ea typeface="Calibri" panose="020F0502020204030204" pitchFamily="34" charset="0"/>
                <a:cs typeface="Times New Roman" panose="02020603050405020304" pitchFamily="18" charset="0"/>
              </a:rPr>
              <a:t> management of intercultural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teams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This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awareness</a:t>
            </a:r>
            <a:r>
              <a:rPr lang="ro-RO" sz="1200" dirty="0">
                <a:effectLst/>
                <a:latin typeface="Arial" panose="020B0604020202020204" pitchFamily="34" charset="0"/>
                <a:ea typeface="Calibri" panose="020F0502020204030204" pitchFamily="34" charset="0"/>
                <a:cs typeface="Times New Roman" panose="02020603050405020304" pitchFamily="18" charset="0"/>
              </a:rPr>
              <a:t> of </a:t>
            </a: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culture</a:t>
            </a:r>
            <a:r>
              <a:rPr lang="ro-RO" sz="1200" dirty="0">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other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one's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own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culture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brings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people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together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strengthens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professional</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ties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reducing</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misunderstandings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cultural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incidents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that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can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affect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smooth</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running</a:t>
            </a:r>
            <a:r>
              <a:rPr lang="ro-RO" sz="1200" dirty="0">
                <a:effectLst/>
                <a:latin typeface="Arial" panose="020B0604020202020204" pitchFamily="34" charset="0"/>
                <a:ea typeface="Calibri" panose="020F0502020204030204" pitchFamily="34" charset="0"/>
                <a:cs typeface="Times New Roman" panose="02020603050405020304" pitchFamily="18" charset="0"/>
              </a:rPr>
              <a:t> of a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project</a:t>
            </a:r>
            <a:r>
              <a:rPr lang="ro-RO" sz="1200" dirty="0">
                <a:effectLst/>
                <a:latin typeface="Arial" panose="020B0604020202020204" pitchFamily="34" charset="0"/>
                <a:ea typeface="Calibri" panose="020F0502020204030204" pitchFamily="34" charset="0"/>
                <a:cs typeface="Times New Roman" panose="02020603050405020304" pitchFamily="18" charset="0"/>
              </a:rPr>
              <a:t>. More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than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pPr>
            <a:r>
              <a:rPr lang="en-US" sz="1200" dirty="0">
                <a:latin typeface="Arial" panose="020B0604020202020204" pitchFamily="34" charset="0"/>
                <a:ea typeface="Calibri" panose="020F0502020204030204" pitchFamily="34" charset="0"/>
                <a:cs typeface="Times New Roman" panose="02020603050405020304" pitchFamily="18" charset="0"/>
              </a:rPr>
              <a:t>t</a:t>
            </a:r>
            <a:r>
              <a:rPr lang="ro-RO" sz="1200" dirty="0">
                <a:effectLst/>
                <a:latin typeface="Arial" panose="020B0604020202020204" pitchFamily="34" charset="0"/>
                <a:ea typeface="Calibri" panose="020F0502020204030204" pitchFamily="34" charset="0"/>
                <a:cs typeface="Times New Roman" panose="02020603050405020304" pitchFamily="18" charset="0"/>
              </a:rPr>
              <a:t>hat</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r>
              <a:rPr lang="ro-RO" sz="1200" dirty="0">
                <a:effectLst/>
                <a:latin typeface="Arial" panose="020B0604020202020204" pitchFamily="34" charset="0"/>
                <a:ea typeface="Calibri" panose="020F0502020204030204" pitchFamily="34" charset="0"/>
                <a:cs typeface="Times New Roman" panose="02020603050405020304" pitchFamily="18" charset="0"/>
              </a:rPr>
              <a:t> training in intercultural management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brings</a:t>
            </a:r>
            <a:r>
              <a:rPr lang="ro-RO" sz="1200" dirty="0">
                <a:effectLst/>
                <a:latin typeface="Arial" panose="020B0604020202020204" pitchFamily="34" charset="0"/>
                <a:ea typeface="Calibri" panose="020F0502020204030204" pitchFamily="34" charset="0"/>
                <a:cs typeface="Times New Roman" panose="02020603050405020304" pitchFamily="18" charset="0"/>
              </a:rPr>
              <a:t> real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added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value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profit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company for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which</a:t>
            </a:r>
            <a:r>
              <a:rPr lang="ro-RO" sz="1200" dirty="0">
                <a:effectLst/>
                <a:latin typeface="Arial" panose="020B0604020202020204" pitchFamily="34" charset="0"/>
                <a:ea typeface="Calibri" panose="020F0502020204030204" pitchFamily="34" charset="0"/>
                <a:cs typeface="Times New Roman" panose="02020603050405020304" pitchFamily="18" charset="0"/>
              </a:rPr>
              <a:t> cultural </a:t>
            </a: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differences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will</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understood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assimilated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within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their</a:t>
            </a:r>
            <a:r>
              <a:rPr lang="ro-RO" sz="1200" dirty="0">
                <a:effectLst/>
                <a:latin typeface="Arial" panose="020B0604020202020204" pitchFamily="34" charset="0"/>
                <a:ea typeface="Calibri" panose="020F0502020204030204" pitchFamily="34" charset="0"/>
                <a:cs typeface="Times New Roman" panose="02020603050405020304" pitchFamily="18" charset="0"/>
              </a:rPr>
              <a:t> intercultural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teams</a:t>
            </a:r>
            <a:r>
              <a:rPr lang="ro-RO" sz="1200" dirty="0">
                <a:effectLst/>
                <a:latin typeface="Arial" panose="020B0604020202020204" pitchFamily="34" charset="0"/>
                <a:ea typeface="Calibri" panose="020F0502020204030204" pitchFamily="34" charset="0"/>
                <a:cs typeface="Times New Roman" panose="02020603050405020304" pitchFamily="18" charset="0"/>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57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1134991"/>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2. Intercultural management – the key to successful employability on the European labour market</a:t>
            </a:r>
            <a:endParaRPr lang="ro-RO" sz="20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510BB5B8-4CA8-C3E8-8259-43CCC65106A6}"/>
              </a:ext>
            </a:extLst>
          </p:cNvPr>
          <p:cNvSpPr txBox="1"/>
          <p:nvPr/>
        </p:nvSpPr>
        <p:spPr>
          <a:xfrm>
            <a:off x="539552" y="959033"/>
            <a:ext cx="8208912" cy="3453189"/>
          </a:xfrm>
          <a:prstGeom prst="rect">
            <a:avLst/>
          </a:prstGeom>
          <a:noFill/>
        </p:spPr>
        <p:txBody>
          <a:bodyPr wrap="square">
            <a:spAutoFit/>
          </a:bodyPr>
          <a:lstStyle/>
          <a:p>
            <a:pPr>
              <a:lnSpc>
                <a:spcPct val="150000"/>
              </a:lnSpc>
              <a:spcAft>
                <a:spcPts val="800"/>
              </a:spcAft>
            </a:pPr>
            <a:r>
              <a:rPr lang="en-GB" b="1" dirty="0">
                <a:effectLst/>
                <a:latin typeface="Arial" panose="020B0604020202020204" pitchFamily="34" charset="0"/>
                <a:ea typeface="Arial" panose="020B0604020202020204" pitchFamily="34" charset="0"/>
              </a:rPr>
              <a:t>Section 2.2:Advantages and obstacles in intercultural management </a:t>
            </a:r>
            <a:endParaRPr lang="ro-RO" dirty="0">
              <a:effectLst/>
              <a:latin typeface="Calibri" panose="020F0502020204030204" pitchFamily="34" charset="0"/>
              <a:ea typeface="Calibri" panose="020F0502020204030204" pitchFamily="34" charset="0"/>
            </a:endParaRPr>
          </a:p>
          <a:p>
            <a:pPr algn="just">
              <a:lnSpc>
                <a:spcPct val="150000"/>
              </a:lnSpc>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Intercultural management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viewed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as an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asset</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but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also</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as a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great</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challenge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a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multinational</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company. </a:t>
            </a:r>
          </a:p>
          <a:p>
            <a:pPr algn="just">
              <a:lnSpc>
                <a:spcPct val="150000"/>
              </a:lnSpc>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Understanding</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advantages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obstacles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first</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step in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implementing</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good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managerial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practices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Thus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collaboration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richness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 multicultural team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offer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company:</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diverse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perspectives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which</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are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sources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creativity</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innovation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better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understanding</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customers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which</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will</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support</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competitiveness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organization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increased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cultural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sensitivity</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therefore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better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targeted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marketing;</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ability</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better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retain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talent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within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company;</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possibility</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developing</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wider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more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adaptable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range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products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services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Arial" panose="020B0604020202020204" pitchFamily="34" charset="0"/>
                <a:ea typeface="Arial" panose="020B0604020202020204" pitchFamily="34" charset="0"/>
              </a:rPr>
              <a:t>In order to avoid the obstacles which may appear in an intercultural team </a:t>
            </a:r>
            <a:r>
              <a:rPr lang="en-GB" sz="1200" dirty="0">
                <a:latin typeface="Arial" panose="020B0604020202020204" pitchFamily="34" charset="0"/>
                <a:ea typeface="Arial" panose="020B0604020202020204" pitchFamily="34" charset="0"/>
              </a:rPr>
              <a:t>the one</a:t>
            </a:r>
            <a:r>
              <a:rPr lang="en-GB" sz="1200" dirty="0">
                <a:effectLst/>
                <a:latin typeface="Arial" panose="020B0604020202020204" pitchFamily="34" charset="0"/>
                <a:ea typeface="Arial" panose="020B0604020202020204" pitchFamily="34" charset="0"/>
              </a:rPr>
              <a:t> should pay attention to some rules. </a:t>
            </a:r>
          </a:p>
          <a:p>
            <a:pPr>
              <a:lnSpc>
                <a:spcPct val="150000"/>
              </a:lnSpc>
              <a:spcAft>
                <a:spcPts val="800"/>
              </a:spcAft>
            </a:pPr>
            <a:r>
              <a:rPr lang="en-GB" sz="1200" dirty="0">
                <a:effectLst/>
                <a:latin typeface="Arial" panose="020B0604020202020204" pitchFamily="34" charset="0"/>
                <a:ea typeface="Arial" panose="020B0604020202020204" pitchFamily="34" charset="0"/>
              </a:rPr>
              <a:t>Let us follow some tips to avoid obstacles in a multicultural business team:</a:t>
            </a:r>
            <a:endParaRPr lang="ro-RO"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1294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1134991"/>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2. Intercultural management – the key to successful employability on the European labour market</a:t>
            </a:r>
            <a:endParaRPr lang="ro-RO" sz="20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E691A91D-556B-55A3-ED8E-21D76DAAFCF0}"/>
              </a:ext>
            </a:extLst>
          </p:cNvPr>
          <p:cNvSpPr txBox="1"/>
          <p:nvPr/>
        </p:nvSpPr>
        <p:spPr>
          <a:xfrm>
            <a:off x="611560" y="1002090"/>
            <a:ext cx="8280920" cy="3386504"/>
          </a:xfrm>
          <a:prstGeom prst="rect">
            <a:avLst/>
          </a:prstGeom>
          <a:noFill/>
        </p:spPr>
        <p:txBody>
          <a:bodyPr wrap="square">
            <a:spAutoFit/>
          </a:bodyPr>
          <a:lstStyle/>
          <a:p>
            <a:pPr>
              <a:lnSpc>
                <a:spcPct val="150000"/>
              </a:lnSpc>
            </a:pP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Do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ignore cultural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differences</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within</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team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simple act of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learning</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about</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culture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team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members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help</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identify</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differences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especially</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way</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communicate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could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source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stigma.</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Set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up</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multicultural management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allowing</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team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take</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advantage</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their</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differences</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important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plan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times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preparation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employees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need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it. It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also</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shows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them</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respect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their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differences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behavio</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will</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give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them</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feeling</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being</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truly</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valued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by</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their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manager, as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well</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as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by</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members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their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team.</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Actively</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fight</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stereotypes</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often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finer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line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might</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imagine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between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being</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cultural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differences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relying</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on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stereotypes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make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assumptions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about</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behavio</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 of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employees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avoid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them</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usually</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enough</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familiarize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yourself</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each</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collaborators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Encourage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colleagues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do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same.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will</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allow</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longer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them</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as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representatives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culture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but as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individuals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their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own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right</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14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1134991"/>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2. Intercultural management – the key to successful employability on the European labour market</a:t>
            </a:r>
            <a:endParaRPr lang="ro-RO" sz="20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5A6409FA-F32F-DE3C-9817-3358E877FA55}"/>
              </a:ext>
            </a:extLst>
          </p:cNvPr>
          <p:cNvSpPr txBox="1"/>
          <p:nvPr/>
        </p:nvSpPr>
        <p:spPr>
          <a:xfrm>
            <a:off x="539552" y="987574"/>
            <a:ext cx="8136904" cy="2551148"/>
          </a:xfrm>
          <a:prstGeom prst="rect">
            <a:avLst/>
          </a:prstGeom>
          <a:noFill/>
        </p:spPr>
        <p:txBody>
          <a:bodyPr wrap="square">
            <a:spAutoFit/>
          </a:bodyPr>
          <a:lstStyle/>
          <a:p>
            <a:pPr>
              <a:lnSpc>
                <a:spcPct val="150000"/>
              </a:lnSpc>
            </a:pPr>
            <a:endPar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Practice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empathetic</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management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simple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fact</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worrying</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about</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well-being</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employees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their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integration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within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team,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allows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both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defuse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blockages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when</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they</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arise</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whether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they</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are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cultural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differences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or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promote</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mutual respect </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among</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employees</a:t>
            </a:r>
            <a:r>
              <a:rPr lang="ro-RO"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Get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inspired</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by</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intercultural management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practices</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a:t>
            </a:r>
            <a:r>
              <a:rPr lang="ro-RO"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companies</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ro-RO" sz="1200" dirty="0" err="1">
                <a:effectLst/>
                <a:latin typeface="Arial" panose="020B0604020202020204" pitchFamily="34" charset="0"/>
                <a:ea typeface="Calibri" panose="020F0502020204030204" pitchFamily="34" charset="0"/>
              </a:rPr>
              <a:t>Many</a:t>
            </a:r>
            <a:r>
              <a:rPr lang="ro-RO" sz="1200" dirty="0">
                <a:effectLst/>
                <a:latin typeface="Arial" panose="020B0604020202020204" pitchFamily="34" charset="0"/>
                <a:ea typeface="Calibri" panose="020F0502020204030204" pitchFamily="34" charset="0"/>
              </a:rPr>
              <a:t> concrete </a:t>
            </a:r>
            <a:r>
              <a:rPr lang="ro-RO" sz="1200" dirty="0" err="1">
                <a:effectLst/>
                <a:latin typeface="Arial" panose="020B0604020202020204" pitchFamily="34" charset="0"/>
                <a:ea typeface="Calibri" panose="020F0502020204030204" pitchFamily="34" charset="0"/>
              </a:rPr>
              <a:t>initiatives</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can</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allow</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you</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to</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value</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the</a:t>
            </a:r>
            <a:r>
              <a:rPr lang="ro-RO" sz="1200" dirty="0">
                <a:effectLst/>
                <a:latin typeface="Arial" panose="020B0604020202020204" pitchFamily="34" charset="0"/>
                <a:ea typeface="Calibri" panose="020F0502020204030204" pitchFamily="34" charset="0"/>
              </a:rPr>
              <a:t> cultural </a:t>
            </a:r>
            <a:r>
              <a:rPr lang="ro-RO" sz="1200" dirty="0" err="1">
                <a:effectLst/>
                <a:latin typeface="Arial" panose="020B0604020202020204" pitchFamily="34" charset="0"/>
                <a:ea typeface="Calibri" panose="020F0502020204030204" pitchFamily="34" charset="0"/>
              </a:rPr>
              <a:t>differences</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within</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your</a:t>
            </a:r>
            <a:r>
              <a:rPr lang="ro-RO" sz="1200" dirty="0">
                <a:effectLst/>
                <a:latin typeface="Arial" panose="020B0604020202020204" pitchFamily="34" charset="0"/>
                <a:ea typeface="Calibri" panose="020F0502020204030204" pitchFamily="34" charset="0"/>
              </a:rPr>
              <a:t> team, </a:t>
            </a:r>
            <a:r>
              <a:rPr lang="ro-RO" sz="1200" dirty="0" err="1">
                <a:effectLst/>
                <a:latin typeface="Arial" panose="020B0604020202020204" pitchFamily="34" charset="0"/>
                <a:ea typeface="Calibri" panose="020F0502020204030204" pitchFamily="34" charset="0"/>
              </a:rPr>
              <a:t>promote</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good</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understanding</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and</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collaboration</a:t>
            </a:r>
            <a:r>
              <a:rPr lang="ro-RO" sz="1200"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Some good advice is to l</a:t>
            </a:r>
            <a:r>
              <a:rPr lang="ro-RO" sz="1200" dirty="0" err="1">
                <a:effectLst/>
                <a:latin typeface="Arial" panose="020B0604020202020204" pitchFamily="34" charset="0"/>
                <a:ea typeface="Calibri" panose="020F0502020204030204" pitchFamily="34" charset="0"/>
              </a:rPr>
              <a:t>ook</a:t>
            </a:r>
            <a:r>
              <a:rPr lang="ro-RO" sz="1200" dirty="0">
                <a:effectLst/>
                <a:latin typeface="Arial" panose="020B0604020202020204" pitchFamily="34" charset="0"/>
                <a:ea typeface="Calibri" panose="020F0502020204030204" pitchFamily="34" charset="0"/>
              </a:rPr>
              <a:t> for </a:t>
            </a:r>
            <a:r>
              <a:rPr lang="ro-RO" sz="1200" dirty="0" err="1">
                <a:effectLst/>
                <a:latin typeface="Arial" panose="020B0604020202020204" pitchFamily="34" charset="0"/>
                <a:ea typeface="Calibri" panose="020F0502020204030204" pitchFamily="34" charset="0"/>
              </a:rPr>
              <a:t>companies</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which</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have</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already</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experimented</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with</a:t>
            </a:r>
            <a:r>
              <a:rPr lang="ro-RO" sz="1200" dirty="0">
                <a:effectLst/>
                <a:latin typeface="Arial" panose="020B0604020202020204" pitchFamily="34" charset="0"/>
                <a:ea typeface="Calibri" panose="020F0502020204030204" pitchFamily="34" charset="0"/>
              </a:rPr>
              <a:t> intercultural </a:t>
            </a:r>
            <a:endParaRPr lang="en-US" sz="1200" dirty="0">
              <a:effectLst/>
              <a:latin typeface="Arial" panose="020B0604020202020204" pitchFamily="34" charset="0"/>
              <a:ea typeface="Calibri" panose="020F0502020204030204" pitchFamily="34" charset="0"/>
            </a:endParaRPr>
          </a:p>
          <a:p>
            <a:pPr algn="just">
              <a:lnSpc>
                <a:spcPct val="150000"/>
              </a:lnSpc>
            </a:pPr>
            <a:r>
              <a:rPr lang="ro-RO" sz="1200" dirty="0">
                <a:effectLst/>
                <a:latin typeface="Arial" panose="020B0604020202020204" pitchFamily="34" charset="0"/>
                <a:ea typeface="Calibri" panose="020F0502020204030204" pitchFamily="34" charset="0"/>
              </a:rPr>
              <a:t>management </a:t>
            </a:r>
            <a:r>
              <a:rPr lang="ro-RO" sz="1200" dirty="0" err="1">
                <a:effectLst/>
                <a:latin typeface="Arial" panose="020B0604020202020204" pitchFamily="34" charset="0"/>
                <a:ea typeface="Calibri" panose="020F0502020204030204" pitchFamily="34" charset="0"/>
              </a:rPr>
              <a:t>and</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adapt</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the</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ideas</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to</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your</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own</a:t>
            </a:r>
            <a:r>
              <a:rPr lang="ro-RO" sz="1200" dirty="0">
                <a:effectLst/>
                <a:latin typeface="Arial" panose="020B0604020202020204" pitchFamily="34" charset="0"/>
                <a:ea typeface="Calibri" panose="020F0502020204030204" pitchFamily="34" charset="0"/>
              </a:rPr>
              <a:t> company. </a:t>
            </a:r>
            <a:endParaRPr lang="ro-RO" sz="1200" dirty="0"/>
          </a:p>
        </p:txBody>
      </p:sp>
    </p:spTree>
    <p:extLst>
      <p:ext uri="{BB962C8B-B14F-4D97-AF65-F5344CB8AC3E}">
        <p14:creationId xmlns:p14="http://schemas.microsoft.com/office/powerpoint/2010/main" val="424889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endParaRPr lang="ro-RO" sz="2800" b="1" dirty="0">
              <a:effectLst/>
              <a:latin typeface="Arial" panose="020B0604020202020204" pitchFamily="34" charset="0"/>
              <a:ea typeface="Arial" panose="020B0604020202020204" pitchFamily="34" charset="0"/>
            </a:endParaRPr>
          </a:p>
          <a:p>
            <a:endParaRPr lang="en-GB" sz="2000" b="1" dirty="0">
              <a:effectLst/>
              <a:latin typeface="+mn-lt"/>
              <a:ea typeface="Arial" panose="020B0604020202020204" pitchFamily="34" charset="0"/>
            </a:endParaRPr>
          </a:p>
          <a:p>
            <a:r>
              <a:rPr lang="en-GB" sz="2000" b="1" dirty="0">
                <a:effectLst/>
                <a:latin typeface="+mn-lt"/>
                <a:ea typeface="Arial" panose="020B0604020202020204" pitchFamily="34" charset="0"/>
              </a:rPr>
              <a:t>3. A profitable business in the digital era </a:t>
            </a:r>
            <a:endParaRPr lang="ro-RO" sz="2000" dirty="0">
              <a:effectLst/>
              <a:latin typeface="+mn-lt"/>
              <a:ea typeface="Calibri" panose="020F0502020204030204" pitchFamily="34" charset="0"/>
            </a:endParaRPr>
          </a:p>
          <a:p>
            <a:endParaRPr lang="es-E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a:xfrm>
            <a:off x="323528" y="699542"/>
            <a:ext cx="7920880" cy="432048"/>
          </a:xfrm>
        </p:spPr>
        <p:txBody>
          <a:bodyPr/>
          <a:lstStyle/>
          <a:p>
            <a:endParaRPr lang="ro-RO" sz="1800" dirty="0"/>
          </a:p>
          <a:p>
            <a:endParaRPr lang="en-US" sz="1800" b="1" dirty="0"/>
          </a:p>
          <a:p>
            <a:r>
              <a:rPr lang="en-US" sz="1800" b="1" dirty="0"/>
              <a:t>Section 3.1: Steps to follow in order to start a profitable e-business </a:t>
            </a:r>
          </a:p>
          <a:p>
            <a:endParaRPr lang="es-ES" sz="1800" dirty="0"/>
          </a:p>
        </p:txBody>
      </p:sp>
      <p:sp>
        <p:nvSpPr>
          <p:cNvPr id="4" name="TextBox 15">
            <a:extLst>
              <a:ext uri="{FF2B5EF4-FFF2-40B4-BE49-F238E27FC236}">
                <a16:creationId xmlns:a16="http://schemas.microsoft.com/office/drawing/2014/main" id="{A4EC8DF6-3118-6A03-CDDF-70A85F135774}"/>
              </a:ext>
            </a:extLst>
          </p:cNvPr>
          <p:cNvSpPr txBox="1"/>
          <p:nvPr/>
        </p:nvSpPr>
        <p:spPr>
          <a:xfrm>
            <a:off x="578456" y="1122844"/>
            <a:ext cx="7665952" cy="3105145"/>
          </a:xfrm>
          <a:prstGeom prst="rect">
            <a:avLst/>
          </a:prstGeom>
          <a:noFill/>
        </p:spPr>
        <p:txBody>
          <a:bodyPr wrap="square" rtlCol="0">
            <a:spAutoFit/>
          </a:bodyPr>
          <a:lstStyle/>
          <a:p>
            <a:pPr algn="just">
              <a:lnSpc>
                <a:spcPct val="150000"/>
              </a:lnSpc>
            </a:pPr>
            <a:endParaRPr lang="en-US" altLang="ko-KR" sz="1200" dirty="0">
              <a:solidFill>
                <a:schemeClr val="tx1">
                  <a:lumMod val="75000"/>
                  <a:lumOff val="25000"/>
                </a:schemeClr>
              </a:solidFill>
              <a:cs typeface="Arial" pitchFamily="34" charset="0"/>
            </a:endParaRPr>
          </a:p>
          <a:p>
            <a:pPr algn="just">
              <a:lnSpc>
                <a:spcPct val="150000"/>
              </a:lnSpc>
            </a:pPr>
            <a:r>
              <a:rPr lang="en-US" altLang="ko-KR" sz="1200" dirty="0">
                <a:cs typeface="Arial" pitchFamily="34" charset="0"/>
              </a:rPr>
              <a:t>Starting any business, online one included,  is not as simple as it may seem at first sight. However, when you are determined to enter the market, some steps are mandatory to be taken into account. </a:t>
            </a:r>
          </a:p>
          <a:p>
            <a:pPr algn="just">
              <a:lnSpc>
                <a:spcPct val="150000"/>
              </a:lnSpc>
            </a:pPr>
            <a:r>
              <a:rPr lang="en-US" altLang="ko-KR" sz="1200" dirty="0">
                <a:cs typeface="Arial" pitchFamily="34" charset="0"/>
              </a:rPr>
              <a:t>Here are some ideas you may follow to launch your business on the internet:</a:t>
            </a:r>
            <a:br>
              <a:rPr lang="en-US" altLang="ko-KR" sz="1200" dirty="0">
                <a:cs typeface="Arial" pitchFamily="34" charset="0"/>
              </a:rPr>
            </a:br>
            <a:r>
              <a:rPr lang="en-US" altLang="ko-KR" sz="1200" b="1" dirty="0">
                <a:cs typeface="Arial" pitchFamily="34" charset="0"/>
              </a:rPr>
              <a:t>1. Sell your creations online</a:t>
            </a:r>
          </a:p>
          <a:p>
            <a:pPr algn="just">
              <a:lnSpc>
                <a:spcPct val="150000"/>
              </a:lnSpc>
            </a:pPr>
            <a:r>
              <a:rPr lang="en-US" altLang="ko-KR" sz="1200" dirty="0">
                <a:cs typeface="Arial" pitchFamily="34" charset="0"/>
              </a:rPr>
              <a:t>In order to achieve this step, it is necessary to lay down a few basics: the tools you need (computer, website host, a domain name), questions to ask yourself before getting started (Is the project really interesting for me?, Are my skills appropriate and/or sufficient?, Are my resources sufficient? etc.), the process to create your business (to ensure an e-commerce respectful of legislation, it is mandatory to create your company to sell your creations online.), actions to make yourself known (to hope to make your e-commerce store profitable to sell your own products, you have to go through the “</a:t>
            </a:r>
            <a:r>
              <a:rPr lang="en-US" altLang="ko-KR" sz="1200" dirty="0" err="1">
                <a:cs typeface="Arial" pitchFamily="34" charset="0"/>
              </a:rPr>
              <a:t>webmarketing</a:t>
            </a:r>
            <a:r>
              <a:rPr lang="en-US" altLang="ko-KR" sz="1200" dirty="0">
                <a:cs typeface="Arial" pitchFamily="34" charset="0"/>
              </a:rPr>
              <a:t>” box). </a:t>
            </a:r>
          </a:p>
        </p:txBody>
      </p:sp>
    </p:spTree>
    <p:extLst>
      <p:ext uri="{BB962C8B-B14F-4D97-AF65-F5344CB8AC3E}">
        <p14:creationId xmlns:p14="http://schemas.microsoft.com/office/powerpoint/2010/main" val="416083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323528" y="267494"/>
            <a:ext cx="8136904" cy="576064"/>
          </a:xfrm>
        </p:spPr>
        <p:txBody>
          <a:bodyPr/>
          <a:lstStyle/>
          <a:p>
            <a:endParaRPr lang="ro-RO" sz="2800" dirty="0"/>
          </a:p>
          <a:p>
            <a:r>
              <a:rPr lang="en-US" sz="2000" b="1" dirty="0"/>
              <a:t>3. A profitable business in the digital era </a:t>
            </a:r>
          </a:p>
          <a:p>
            <a:endParaRPr lang="es-ES" sz="2800" dirty="0"/>
          </a:p>
        </p:txBody>
      </p:sp>
      <p:sp>
        <p:nvSpPr>
          <p:cNvPr id="4" name="TextBox 15">
            <a:extLst>
              <a:ext uri="{FF2B5EF4-FFF2-40B4-BE49-F238E27FC236}">
                <a16:creationId xmlns:a16="http://schemas.microsoft.com/office/drawing/2014/main" id="{A4EC8DF6-3118-6A03-CDDF-70A85F135774}"/>
              </a:ext>
            </a:extLst>
          </p:cNvPr>
          <p:cNvSpPr txBox="1"/>
          <p:nvPr/>
        </p:nvSpPr>
        <p:spPr>
          <a:xfrm>
            <a:off x="827584" y="955923"/>
            <a:ext cx="7488832" cy="3416320"/>
          </a:xfrm>
          <a:prstGeom prst="rect">
            <a:avLst/>
          </a:prstGeom>
          <a:noFill/>
        </p:spPr>
        <p:txBody>
          <a:bodyPr wrap="square" rtlCol="0">
            <a:spAutoFit/>
          </a:bodyPr>
          <a:lstStyle/>
          <a:p>
            <a:pPr algn="just"/>
            <a:r>
              <a:rPr lang="en-US" altLang="ko-KR" sz="1200" b="1" dirty="0">
                <a:solidFill>
                  <a:schemeClr val="tx1">
                    <a:lumMod val="75000"/>
                    <a:lumOff val="25000"/>
                  </a:schemeClr>
                </a:solidFill>
                <a:cs typeface="Arial" pitchFamily="34" charset="0"/>
              </a:rPr>
              <a:t>2. Create a drop-shipping store</a:t>
            </a:r>
          </a:p>
          <a:p>
            <a:pPr algn="just"/>
            <a:r>
              <a:rPr lang="en-US" altLang="ko-KR" sz="1200" dirty="0">
                <a:solidFill>
                  <a:schemeClr val="tx1">
                    <a:lumMod val="75000"/>
                    <a:lumOff val="25000"/>
                  </a:schemeClr>
                </a:solidFill>
                <a:cs typeface="Arial" pitchFamily="34" charset="0"/>
              </a:rPr>
              <a:t>The principle of what is called </a:t>
            </a:r>
            <a:r>
              <a:rPr lang="en-US" altLang="ko-KR" sz="1200" i="1" dirty="0">
                <a:solidFill>
                  <a:schemeClr val="tx1">
                    <a:lumMod val="75000"/>
                    <a:lumOff val="25000"/>
                  </a:schemeClr>
                </a:solidFill>
                <a:cs typeface="Arial" pitchFamily="34" charset="0"/>
              </a:rPr>
              <a:t>drop-shipping</a:t>
            </a:r>
            <a:r>
              <a:rPr lang="en-US" altLang="ko-KR" sz="1200" dirty="0">
                <a:solidFill>
                  <a:schemeClr val="tx1">
                    <a:lumMod val="75000"/>
                    <a:lumOff val="25000"/>
                  </a:schemeClr>
                </a:solidFill>
                <a:cs typeface="Arial" pitchFamily="34" charset="0"/>
              </a:rPr>
              <a:t> is to sell a product without taking care of stock management. Very profitable, this type of online business does not require a lot of investment since it is enough to open a web platform to sell the articles put forward.</a:t>
            </a:r>
          </a:p>
          <a:p>
            <a:pPr algn="just"/>
            <a:r>
              <a:rPr lang="en-US" altLang="ko-KR" sz="1200" b="1" dirty="0">
                <a:solidFill>
                  <a:schemeClr val="tx1">
                    <a:lumMod val="75000"/>
                    <a:lumOff val="25000"/>
                  </a:schemeClr>
                </a:solidFill>
                <a:cs typeface="Arial" pitchFamily="34" charset="0"/>
              </a:rPr>
              <a:t>3. Launch your brand</a:t>
            </a:r>
          </a:p>
          <a:p>
            <a:pPr algn="just"/>
            <a:r>
              <a:rPr lang="en-US" altLang="ko-KR" sz="1200" dirty="0">
                <a:solidFill>
                  <a:schemeClr val="tx1">
                    <a:lumMod val="75000"/>
                    <a:lumOff val="25000"/>
                  </a:schemeClr>
                </a:solidFill>
                <a:cs typeface="Arial" pitchFamily="34" charset="0"/>
              </a:rPr>
              <a:t>It is important to establish a strategy to stand out and thus create a brand that speaks to potential future buyers: create your style and target your customers, focus on quality, build customer loyalty. </a:t>
            </a:r>
          </a:p>
          <a:p>
            <a:pPr algn="just"/>
            <a:r>
              <a:rPr lang="en-US" altLang="ko-KR" sz="1200" b="1" dirty="0">
                <a:solidFill>
                  <a:schemeClr val="tx1">
                    <a:lumMod val="75000"/>
                    <a:lumOff val="25000"/>
                  </a:schemeClr>
                </a:solidFill>
                <a:cs typeface="Arial" pitchFamily="34" charset="0"/>
              </a:rPr>
              <a:t>4. Become a freelancer</a:t>
            </a:r>
          </a:p>
          <a:p>
            <a:pPr algn="just"/>
            <a:r>
              <a:rPr lang="en-US" altLang="ko-KR" sz="1200" dirty="0">
                <a:solidFill>
                  <a:schemeClr val="tx1">
                    <a:lumMod val="75000"/>
                    <a:lumOff val="25000"/>
                  </a:schemeClr>
                </a:solidFill>
                <a:cs typeface="Arial" pitchFamily="34" charset="0"/>
              </a:rPr>
              <a:t>There are many jobs which allow you to work as a freelancer, that is to say a micro-entrepreneur. By engaging in this project, you then become your own boss, arrange your schedules as you wish, establish your own professional framework and, above all, give yourself every chance to make your project a successful business. </a:t>
            </a:r>
          </a:p>
          <a:p>
            <a:pPr algn="just"/>
            <a:r>
              <a:rPr lang="en-US" altLang="ko-KR" sz="1200" b="1" dirty="0">
                <a:solidFill>
                  <a:schemeClr val="tx1">
                    <a:lumMod val="75000"/>
                    <a:lumOff val="25000"/>
                  </a:schemeClr>
                </a:solidFill>
                <a:cs typeface="Arial" pitchFamily="34" charset="0"/>
              </a:rPr>
              <a:t>5. Start blogging</a:t>
            </a:r>
          </a:p>
          <a:p>
            <a:pPr algn="just"/>
            <a:r>
              <a:rPr lang="en-US" altLang="ko-KR" sz="1200" dirty="0">
                <a:solidFill>
                  <a:schemeClr val="tx1">
                    <a:lumMod val="75000"/>
                    <a:lumOff val="25000"/>
                  </a:schemeClr>
                </a:solidFill>
                <a:cs typeface="Arial" pitchFamily="34" charset="0"/>
              </a:rPr>
              <a:t>Big trend of the moment, blogs are flourishing on the internet and are proving to be the ideal plan for certain profiles. Thus, create a website, define your target, find the right keywords and build customer loyalty.</a:t>
            </a:r>
          </a:p>
          <a:p>
            <a:pPr algn="just"/>
            <a:r>
              <a:rPr lang="en-US" altLang="ko-KR" sz="1200" b="1" dirty="0">
                <a:solidFill>
                  <a:schemeClr val="tx1">
                    <a:lumMod val="75000"/>
                    <a:lumOff val="25000"/>
                  </a:schemeClr>
                </a:solidFill>
                <a:cs typeface="Arial" pitchFamily="34" charset="0"/>
              </a:rPr>
              <a:t>6. Publish your e-book</a:t>
            </a:r>
          </a:p>
          <a:p>
            <a:pPr algn="just"/>
            <a:r>
              <a:rPr lang="en-US" altLang="ko-KR" sz="1200" dirty="0">
                <a:solidFill>
                  <a:schemeClr val="tx1">
                    <a:lumMod val="75000"/>
                    <a:lumOff val="25000"/>
                  </a:schemeClr>
                </a:solidFill>
                <a:cs typeface="Arial" pitchFamily="34" charset="0"/>
              </a:rPr>
              <a:t>The publication of an e-book can be very profitable in the long run and may take you one step ahead your competitors on the e-market.    </a:t>
            </a:r>
          </a:p>
        </p:txBody>
      </p:sp>
    </p:spTree>
    <p:extLst>
      <p:ext uri="{BB962C8B-B14F-4D97-AF65-F5344CB8AC3E}">
        <p14:creationId xmlns:p14="http://schemas.microsoft.com/office/powerpoint/2010/main" val="1361731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1030077" y="267494"/>
            <a:ext cx="6939830" cy="1204625"/>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3. A profitable business in the digital era </a:t>
            </a:r>
            <a:endParaRPr lang="ro-RO" sz="2000" dirty="0">
              <a:effectLst/>
              <a:latin typeface="Calibri" panose="020F0502020204030204" pitchFamily="34" charset="0"/>
              <a:ea typeface="Calibri" panose="020F0502020204030204" pitchFamily="34" charset="0"/>
            </a:endParaRPr>
          </a:p>
          <a:p>
            <a:pPr>
              <a:lnSpc>
                <a:spcPct val="107000"/>
              </a:lnSpc>
              <a:spcAft>
                <a:spcPts val="800"/>
              </a:spcAft>
            </a:pPr>
            <a:r>
              <a:rPr lang="en-GB" sz="1800" b="1" dirty="0">
                <a:effectLst/>
                <a:latin typeface="Arial" panose="020B0604020202020204" pitchFamily="34" charset="0"/>
                <a:ea typeface="Arial" panose="020B0604020202020204" pitchFamily="34" charset="0"/>
              </a:rPr>
              <a:t> </a:t>
            </a:r>
            <a:endParaRPr lang="ro-RO"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7" name="CasetăText 6">
            <a:extLst>
              <a:ext uri="{FF2B5EF4-FFF2-40B4-BE49-F238E27FC236}">
                <a16:creationId xmlns:a16="http://schemas.microsoft.com/office/drawing/2014/main" id="{3FAEDB3E-301C-6F3A-A517-DF7495943DE0}"/>
              </a:ext>
            </a:extLst>
          </p:cNvPr>
          <p:cNvSpPr txBox="1"/>
          <p:nvPr/>
        </p:nvSpPr>
        <p:spPr>
          <a:xfrm>
            <a:off x="611560" y="791135"/>
            <a:ext cx="7920880" cy="3991862"/>
          </a:xfrm>
          <a:prstGeom prst="rect">
            <a:avLst/>
          </a:prstGeom>
          <a:noFill/>
        </p:spPr>
        <p:txBody>
          <a:bodyPr wrap="square">
            <a:spAutoFit/>
          </a:bodyPr>
          <a:lstStyle/>
          <a:p>
            <a:pPr>
              <a:lnSpc>
                <a:spcPct val="107000"/>
              </a:lnSpc>
              <a:spcAft>
                <a:spcPts val="800"/>
              </a:spcAft>
            </a:pPr>
            <a:r>
              <a:rPr lang="en-GB" b="1" i="1" dirty="0">
                <a:effectLst/>
                <a:latin typeface="Arial" panose="020B0604020202020204" pitchFamily="34" charset="0"/>
                <a:ea typeface="Arial" panose="020B0604020202020204" pitchFamily="34" charset="0"/>
              </a:rPr>
              <a:t>Section 3.2: Businesses in high demand </a:t>
            </a:r>
            <a:endParaRPr lang="ro-RO" dirty="0">
              <a:effectLst/>
              <a:latin typeface="Calibri" panose="020F0502020204030204" pitchFamily="34" charset="0"/>
              <a:ea typeface="Calibri" panose="020F0502020204030204" pitchFamily="34" charset="0"/>
            </a:endParaRPr>
          </a:p>
          <a:p>
            <a:pPr>
              <a:lnSpc>
                <a:spcPct val="150000"/>
              </a:lnSpc>
              <a:spcAft>
                <a:spcPts val="800"/>
              </a:spcAft>
            </a:pPr>
            <a:r>
              <a:rPr lang="en-GB" sz="1200" i="1" dirty="0">
                <a:effectLst/>
                <a:latin typeface="Arial" panose="020B0604020202020204" pitchFamily="34" charset="0"/>
                <a:ea typeface="Arial" panose="020B0604020202020204" pitchFamily="34" charset="0"/>
              </a:rPr>
              <a:t>There are quite many opportunities to start an e-business which can turn into a profitable and long-term activity. </a:t>
            </a:r>
          </a:p>
          <a:p>
            <a:pPr>
              <a:lnSpc>
                <a:spcPct val="150000"/>
              </a:lnSpc>
              <a:spcAft>
                <a:spcPts val="800"/>
              </a:spcAft>
            </a:pPr>
            <a:r>
              <a:rPr lang="en-GB" sz="1200" i="1" dirty="0">
                <a:effectLst/>
                <a:latin typeface="Arial" panose="020B0604020202020204" pitchFamily="34" charset="0"/>
                <a:ea typeface="Arial" panose="020B0604020202020204" pitchFamily="34" charset="0"/>
              </a:rPr>
              <a:t>Here are some ideas of such jobs which can be performed from the cosiness of your home:</a:t>
            </a:r>
            <a:endParaRPr lang="ro-RO" sz="1200" dirty="0">
              <a:effectLst/>
              <a:latin typeface="Calibri" panose="020F0502020204030204" pitchFamily="34" charset="0"/>
              <a:ea typeface="Calibri" panose="020F0502020204030204" pitchFamily="34" charset="0"/>
            </a:endParaRPr>
          </a:p>
          <a:p>
            <a:pPr>
              <a:lnSpc>
                <a:spcPct val="150000"/>
              </a:lnSpc>
            </a:pPr>
            <a:r>
              <a:rPr lang="ro-RO" sz="1200" b="1" i="1" dirty="0">
                <a:effectLst/>
                <a:latin typeface="Arial" panose="020B0604020202020204" pitchFamily="34" charset="0"/>
                <a:ea typeface="Calibri" panose="020F0502020204030204" pitchFamily="34" charset="0"/>
                <a:cs typeface="Times New Roman" panose="02020603050405020304" pitchFamily="18" charset="0"/>
              </a:rPr>
              <a:t>1. Start a blog</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Thousands</a:t>
            </a:r>
            <a:r>
              <a:rPr lang="ro-RO" sz="1200" i="1" dirty="0">
                <a:effectLst/>
                <a:latin typeface="Arial" panose="020B0604020202020204" pitchFamily="34" charset="0"/>
                <a:ea typeface="Calibri" panose="020F0502020204030204" pitchFamily="34" charset="0"/>
                <a:cs typeface="Times New Roman" panose="02020603050405020304" pitchFamily="18" charset="0"/>
              </a:rPr>
              <a:t> or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even</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hundreds</a:t>
            </a:r>
            <a:r>
              <a:rPr lang="ro-RO" sz="1200" i="1" dirty="0">
                <a:effectLst/>
                <a:latin typeface="Arial" panose="020B0604020202020204" pitchFamily="34" charset="0"/>
                <a:ea typeface="Calibri" panose="020F0502020204030204" pitchFamily="34" charset="0"/>
                <a:cs typeface="Times New Roman" panose="02020603050405020304" pitchFamily="18" charset="0"/>
              </a:rPr>
              <a:t> of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thousands</a:t>
            </a:r>
            <a:r>
              <a:rPr lang="ro-RO" sz="1200" i="1" dirty="0">
                <a:effectLst/>
                <a:latin typeface="Arial" panose="020B0604020202020204" pitchFamily="34" charset="0"/>
                <a:ea typeface="Calibri" panose="020F0502020204030204" pitchFamily="34" charset="0"/>
                <a:cs typeface="Times New Roman" panose="02020603050405020304" pitchFamily="18" charset="0"/>
              </a:rPr>
              <a:t> of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people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around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world</a:t>
            </a:r>
            <a:r>
              <a:rPr lang="ro-RO" sz="1200" i="1" dirty="0">
                <a:effectLst/>
                <a:latin typeface="Arial" panose="020B0604020202020204" pitchFamily="34" charset="0"/>
                <a:ea typeface="Calibri" panose="020F0502020204030204" pitchFamily="34" charset="0"/>
                <a:cs typeface="Times New Roman" panose="02020603050405020304" pitchFamily="18" charset="0"/>
              </a:rPr>
              <a:t> create quality content on a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variety</a:t>
            </a:r>
            <a:r>
              <a:rPr lang="ro-RO" sz="1200" i="1" dirty="0">
                <a:effectLst/>
                <a:latin typeface="Arial" panose="020B0604020202020204" pitchFamily="34" charset="0"/>
                <a:ea typeface="Calibri" panose="020F0502020204030204" pitchFamily="34" charset="0"/>
                <a:cs typeface="Times New Roman" panose="02020603050405020304" pitchFamily="18" charset="0"/>
              </a:rPr>
              <a:t> of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topics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every</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day</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generating</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substantial</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income</a:t>
            </a:r>
            <a:r>
              <a:rPr lang="ro-RO" sz="1200" i="1" dirty="0">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b="1" i="1" dirty="0">
                <a:effectLst/>
                <a:latin typeface="Arial" panose="020B0604020202020204" pitchFamily="34" charset="0"/>
                <a:ea typeface="Calibri" panose="020F0502020204030204" pitchFamily="34" charset="0"/>
                <a:cs typeface="Times New Roman" panose="02020603050405020304" pitchFamily="18" charset="0"/>
              </a:rPr>
              <a:t>2. </a:t>
            </a:r>
            <a:r>
              <a:rPr lang="ro-RO" sz="1200" b="1" i="1" dirty="0" err="1">
                <a:effectLst/>
                <a:latin typeface="Arial" panose="020B0604020202020204" pitchFamily="34" charset="0"/>
                <a:ea typeface="Calibri" panose="020F0502020204030204" pitchFamily="34" charset="0"/>
                <a:cs typeface="Times New Roman" panose="02020603050405020304" pitchFamily="18" charset="0"/>
              </a:rPr>
              <a:t>Graphic</a:t>
            </a:r>
            <a:r>
              <a:rPr lang="ro-RO" sz="1200" b="1" i="1" dirty="0">
                <a:effectLst/>
                <a:latin typeface="Arial" panose="020B0604020202020204" pitchFamily="34" charset="0"/>
                <a:ea typeface="Calibri" panose="020F0502020204030204" pitchFamily="34" charset="0"/>
                <a:cs typeface="Times New Roman" panose="02020603050405020304" pitchFamily="18" charset="0"/>
              </a:rPr>
              <a:t> design</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i="1" dirty="0" err="1">
                <a:effectLst/>
                <a:latin typeface="Arial" panose="020B0604020202020204" pitchFamily="34" charset="0"/>
                <a:ea typeface="Calibri" panose="020F0502020204030204" pitchFamily="34" charset="0"/>
                <a:cs typeface="Times New Roman" panose="02020603050405020304" pitchFamily="18" charset="0"/>
              </a:rPr>
              <a:t>All</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you</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need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is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 computer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powerful</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enough</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run</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featured</a:t>
            </a:r>
            <a:r>
              <a:rPr lang="ro-RO" sz="1200" i="1" dirty="0">
                <a:effectLst/>
                <a:latin typeface="Arial" panose="020B0604020202020204" pitchFamily="34" charset="0"/>
                <a:ea typeface="Calibri" panose="020F0502020204030204" pitchFamily="34" charset="0"/>
                <a:cs typeface="Times New Roman" panose="02020603050405020304" pitchFamily="18" charset="0"/>
              </a:rPr>
              <a:t> software,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some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imagination</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motivation</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i="1" dirty="0" err="1">
                <a:effectLst/>
                <a:latin typeface="Arial" panose="020B0604020202020204" pitchFamily="34" charset="0"/>
                <a:ea typeface="Calibri" panose="020F0502020204030204" pitchFamily="34" charset="0"/>
                <a:cs typeface="Times New Roman" panose="02020603050405020304" pitchFamily="18" charset="0"/>
              </a:rPr>
              <a:t>Graphic</a:t>
            </a:r>
            <a:r>
              <a:rPr lang="ro-RO" sz="1200" i="1" dirty="0">
                <a:effectLst/>
                <a:latin typeface="Arial" panose="020B0604020202020204" pitchFamily="34" charset="0"/>
                <a:ea typeface="Calibri" panose="020F0502020204030204" pitchFamily="34" charset="0"/>
                <a:cs typeface="Times New Roman" panose="02020603050405020304" pitchFamily="18" charset="0"/>
              </a:rPr>
              <a:t> design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professionals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are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very</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well</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paid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can</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work</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from</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privacy</a:t>
            </a:r>
            <a:r>
              <a:rPr lang="ro-RO" sz="1200" i="1" dirty="0">
                <a:effectLst/>
                <a:latin typeface="Arial" panose="020B0604020202020204" pitchFamily="34" charset="0"/>
                <a:ea typeface="Calibri" panose="020F0502020204030204" pitchFamily="34" charset="0"/>
                <a:cs typeface="Times New Roman" panose="02020603050405020304" pitchFamily="18" charset="0"/>
              </a:rPr>
              <a:t> of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their</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own</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home</a:t>
            </a:r>
            <a:r>
              <a:rPr lang="ro-RO" sz="1200" i="1" dirty="0">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b="1" i="1" dirty="0">
                <a:effectLst/>
                <a:latin typeface="Arial" panose="020B0604020202020204" pitchFamily="34" charset="0"/>
                <a:ea typeface="Calibri" panose="020F0502020204030204" pitchFamily="34" charset="0"/>
                <a:cs typeface="Times New Roman" panose="02020603050405020304" pitchFamily="18" charset="0"/>
              </a:rPr>
              <a:t>3. Web design</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i="1" dirty="0" err="1">
                <a:effectLst/>
                <a:latin typeface="Arial" panose="020B0604020202020204" pitchFamily="34" charset="0"/>
                <a:ea typeface="Calibri" panose="020F0502020204030204" pitchFamily="34" charset="0"/>
                <a:cs typeface="Times New Roman" panose="02020603050405020304" pitchFamily="18" charset="0"/>
              </a:rPr>
              <a:t>People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who</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work</a:t>
            </a:r>
            <a:r>
              <a:rPr lang="ro-RO" sz="1200" i="1" dirty="0">
                <a:effectLst/>
                <a:latin typeface="Arial" panose="020B0604020202020204" pitchFamily="34" charset="0"/>
                <a:ea typeface="Calibri" panose="020F0502020204030204" pitchFamily="34" charset="0"/>
                <a:cs typeface="Times New Roman" panose="02020603050405020304" pitchFamily="18" charset="0"/>
              </a:rPr>
              <a:t> in web design are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incredibly</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valuable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all</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companies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that</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own</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websites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regardless</a:t>
            </a:r>
            <a:r>
              <a:rPr lang="ro-RO" sz="1200" i="1" dirty="0">
                <a:effectLst/>
                <a:latin typeface="Arial" panose="020B0604020202020204" pitchFamily="34" charset="0"/>
                <a:ea typeface="Calibri" panose="020F0502020204030204" pitchFamily="34" charset="0"/>
                <a:cs typeface="Times New Roman" panose="02020603050405020304" pitchFamily="18" charset="0"/>
              </a:rPr>
              <a:t> of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i="1" dirty="0" err="1">
                <a:effectLst/>
                <a:latin typeface="Arial" panose="020B0604020202020204" pitchFamily="34" charset="0"/>
                <a:ea typeface="Calibri" panose="020F0502020204030204" pitchFamily="34" charset="0"/>
                <a:cs typeface="Times New Roman" panose="02020603050405020304" pitchFamily="18" charset="0"/>
              </a:rPr>
              <a:t>company's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field</a:t>
            </a:r>
            <a:r>
              <a:rPr lang="ro-RO" sz="1200" i="1" dirty="0">
                <a:effectLst/>
                <a:latin typeface="Arial" panose="020B0604020202020204" pitchFamily="34" charset="0"/>
                <a:ea typeface="Calibri" panose="020F0502020204030204" pitchFamily="34" charset="0"/>
                <a:cs typeface="Times New Roman" panose="02020603050405020304" pitchFamily="18" charset="0"/>
              </a:rPr>
              <a:t> of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activity</a:t>
            </a:r>
            <a:r>
              <a:rPr lang="ro-RO" sz="1200" i="1" dirty="0">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865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1187624" y="339502"/>
            <a:ext cx="6912768" cy="1204625"/>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3. A profitable business in the digital era </a:t>
            </a:r>
            <a:endParaRPr lang="ro-RO" sz="2000" dirty="0">
              <a:effectLst/>
              <a:latin typeface="Calibri" panose="020F0502020204030204" pitchFamily="34" charset="0"/>
              <a:ea typeface="Calibri" panose="020F0502020204030204" pitchFamily="34" charset="0"/>
            </a:endParaRPr>
          </a:p>
          <a:p>
            <a:pPr>
              <a:lnSpc>
                <a:spcPct val="107000"/>
              </a:lnSpc>
              <a:spcAft>
                <a:spcPts val="800"/>
              </a:spcAft>
            </a:pPr>
            <a:r>
              <a:rPr lang="en-GB" sz="1800" b="1" dirty="0">
                <a:effectLst/>
                <a:latin typeface="Arial" panose="020B0604020202020204" pitchFamily="34" charset="0"/>
                <a:ea typeface="Arial" panose="020B0604020202020204" pitchFamily="34" charset="0"/>
              </a:rPr>
              <a:t> </a:t>
            </a:r>
            <a:endParaRPr lang="ro-RO"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5" name="CasetăText 4">
            <a:extLst>
              <a:ext uri="{FF2B5EF4-FFF2-40B4-BE49-F238E27FC236}">
                <a16:creationId xmlns:a16="http://schemas.microsoft.com/office/drawing/2014/main" id="{76347088-3427-6B8F-3050-7B6BFCF788F4}"/>
              </a:ext>
            </a:extLst>
          </p:cNvPr>
          <p:cNvSpPr txBox="1"/>
          <p:nvPr/>
        </p:nvSpPr>
        <p:spPr>
          <a:xfrm>
            <a:off x="539552" y="997784"/>
            <a:ext cx="7560840" cy="3109506"/>
          </a:xfrm>
          <a:prstGeom prst="rect">
            <a:avLst/>
          </a:prstGeom>
          <a:noFill/>
        </p:spPr>
        <p:txBody>
          <a:bodyPr wrap="square">
            <a:spAutoFit/>
          </a:bodyPr>
          <a:lstStyle/>
          <a:p>
            <a:pPr>
              <a:lnSpc>
                <a:spcPct val="150000"/>
              </a:lnSpc>
            </a:pPr>
            <a:r>
              <a:rPr lang="ro-RO" sz="1200" b="1" i="1" dirty="0">
                <a:effectLst/>
                <a:latin typeface="Arial" panose="020B0604020202020204" pitchFamily="34" charset="0"/>
                <a:ea typeface="Calibri" panose="020F0502020204030204" pitchFamily="34" charset="0"/>
                <a:cs typeface="Times New Roman" panose="02020603050405020304" pitchFamily="18" charset="0"/>
              </a:rPr>
              <a:t>4. Online </a:t>
            </a:r>
            <a:r>
              <a:rPr lang="ro-RO" sz="1200" b="1" i="1" dirty="0" err="1">
                <a:effectLst/>
                <a:latin typeface="Arial" panose="020B0604020202020204" pitchFamily="34" charset="0"/>
                <a:ea typeface="Calibri" panose="020F0502020204030204" pitchFamily="34" charset="0"/>
                <a:cs typeface="Times New Roman" panose="02020603050405020304" pitchFamily="18" charset="0"/>
              </a:rPr>
              <a:t>courses</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i="1" dirty="0" err="1">
                <a:effectLst/>
                <a:latin typeface="Arial" panose="020B0604020202020204" pitchFamily="34" charset="0"/>
                <a:ea typeface="Calibri" panose="020F0502020204030204" pitchFamily="34" charset="0"/>
                <a:cs typeface="Times New Roman" panose="02020603050405020304" pitchFamily="18" charset="0"/>
              </a:rPr>
              <a:t>If</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you</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have</a:t>
            </a:r>
            <a:r>
              <a:rPr lang="ro-RO" sz="1200" i="1" dirty="0">
                <a:effectLst/>
                <a:latin typeface="Arial" panose="020B0604020202020204" pitchFamily="34" charset="0"/>
                <a:ea typeface="Calibri" panose="020F0502020204030204" pitchFamily="34" charset="0"/>
                <a:cs typeface="Times New Roman" panose="02020603050405020304" pitchFamily="18" charset="0"/>
              </a:rPr>
              <a:t> got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enough</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experience</a:t>
            </a:r>
            <a:r>
              <a:rPr lang="ro-RO" sz="1200" i="1" dirty="0">
                <a:effectLst/>
                <a:latin typeface="Arial" panose="020B0604020202020204" pitchFamily="34" charset="0"/>
                <a:ea typeface="Calibri" panose="020F0502020204030204" pitchFamily="34" charset="0"/>
                <a:cs typeface="Times New Roman" panose="02020603050405020304" pitchFamily="18" charset="0"/>
              </a:rPr>
              <a:t> in a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field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that</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is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somewhat</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interesting</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you</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have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useful</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knowledge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i="1" dirty="0" err="1">
                <a:effectLst/>
                <a:latin typeface="Arial" panose="020B0604020202020204" pitchFamily="34" charset="0"/>
                <a:ea typeface="Calibri" panose="020F0502020204030204" pitchFamily="34" charset="0"/>
                <a:cs typeface="Times New Roman" panose="02020603050405020304" pitchFamily="18" charset="0"/>
              </a:rPr>
              <a:t>share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with</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others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then</a:t>
            </a:r>
            <a:r>
              <a:rPr lang="ro-RO" sz="1200" i="1" dirty="0">
                <a:effectLst/>
                <a:latin typeface="Arial" panose="020B0604020202020204" pitchFamily="34" charset="0"/>
                <a:ea typeface="Calibri" panose="020F0502020204030204" pitchFamily="34" charset="0"/>
                <a:cs typeface="Times New Roman" panose="02020603050405020304" pitchFamily="18" charset="0"/>
              </a:rPr>
              <a:t> online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courses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are a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good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solution</a:t>
            </a:r>
            <a:r>
              <a:rPr lang="ro-RO" sz="1200" i="1" dirty="0">
                <a:effectLst/>
                <a:latin typeface="Arial" panose="020B0604020202020204" pitchFamily="34" charset="0"/>
                <a:ea typeface="Calibri" panose="020F0502020204030204" pitchFamily="34" charset="0"/>
                <a:cs typeface="Times New Roman" panose="02020603050405020304" pitchFamily="18" charset="0"/>
              </a:rPr>
              <a:t> for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your</a:t>
            </a:r>
            <a:r>
              <a:rPr lang="ro-RO" sz="1200" i="1" dirty="0">
                <a:effectLst/>
                <a:latin typeface="Arial" panose="020B0604020202020204" pitchFamily="34" charset="0"/>
                <a:ea typeface="Calibri" panose="020F0502020204030204" pitchFamily="34" charset="0"/>
                <a:cs typeface="Times New Roman" panose="02020603050405020304" pitchFamily="18" charset="0"/>
              </a:rPr>
              <a:t> business.</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1200" b="1"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b="1" i="1" dirty="0">
                <a:effectLst/>
                <a:latin typeface="Arial" panose="020B0604020202020204" pitchFamily="34" charset="0"/>
                <a:ea typeface="Calibri" panose="020F0502020204030204" pitchFamily="34" charset="0"/>
                <a:cs typeface="Times New Roman" panose="02020603050405020304" pitchFamily="18" charset="0"/>
              </a:rPr>
              <a:t>5. </a:t>
            </a:r>
            <a:r>
              <a:rPr lang="ro-RO" sz="1200" b="1" i="1" dirty="0" err="1">
                <a:effectLst/>
                <a:latin typeface="Arial" panose="020B0604020202020204" pitchFamily="34" charset="0"/>
                <a:ea typeface="Calibri" panose="020F0502020204030204" pitchFamily="34" charset="0"/>
                <a:cs typeface="Times New Roman" panose="02020603050405020304" pitchFamily="18" charset="0"/>
              </a:rPr>
              <a:t>Instagram</a:t>
            </a:r>
            <a:r>
              <a:rPr lang="ro-RO" sz="1200" b="1" i="1" dirty="0">
                <a:effectLst/>
                <a:latin typeface="Arial" panose="020B0604020202020204" pitchFamily="34" charset="0"/>
                <a:ea typeface="Calibri" panose="020F0502020204030204" pitchFamily="34" charset="0"/>
                <a:cs typeface="Times New Roman" panose="02020603050405020304" pitchFamily="18" charset="0"/>
              </a:rPr>
              <a:t> marketing</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i="1" dirty="0">
                <a:effectLst/>
                <a:latin typeface="Arial" panose="020B0604020202020204" pitchFamily="34" charset="0"/>
                <a:ea typeface="Calibri" panose="020F0502020204030204" pitchFamily="34" charset="0"/>
                <a:cs typeface="Times New Roman" panose="02020603050405020304" pitchFamily="18" charset="0"/>
              </a:rPr>
              <a:t>An individual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with</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experience</a:t>
            </a:r>
            <a:r>
              <a:rPr lang="ro-RO" sz="1200" i="1" dirty="0">
                <a:effectLst/>
                <a:latin typeface="Arial" panose="020B0604020202020204" pitchFamily="34" charset="0"/>
                <a:ea typeface="Calibri" panose="020F0502020204030204" pitchFamily="34" charset="0"/>
                <a:cs typeface="Times New Roman" panose="02020603050405020304" pitchFamily="18" charset="0"/>
              </a:rPr>
              <a:t> in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Instagram</a:t>
            </a:r>
            <a:r>
              <a:rPr lang="ro-RO" sz="1200" i="1" dirty="0">
                <a:effectLst/>
                <a:latin typeface="Arial" panose="020B0604020202020204" pitchFamily="34" charset="0"/>
                <a:ea typeface="Calibri" panose="020F0502020204030204" pitchFamily="34" charset="0"/>
                <a:cs typeface="Times New Roman" panose="02020603050405020304" pitchFamily="18" charset="0"/>
              </a:rPr>
              <a:t> marketing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can</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be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basis</a:t>
            </a:r>
            <a:r>
              <a:rPr lang="ro-RO" sz="1200" i="1" dirty="0">
                <a:effectLst/>
                <a:latin typeface="Arial" panose="020B0604020202020204" pitchFamily="34" charset="0"/>
                <a:ea typeface="Calibri" panose="020F0502020204030204" pitchFamily="34" charset="0"/>
                <a:cs typeface="Times New Roman" panose="02020603050405020304" pitchFamily="18" charset="0"/>
              </a:rPr>
              <a:t> of a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very</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profitable</a:t>
            </a:r>
            <a:r>
              <a:rPr lang="ro-RO" sz="1200" i="1" dirty="0">
                <a:effectLst/>
                <a:latin typeface="Arial" panose="020B0604020202020204" pitchFamily="34" charset="0"/>
                <a:ea typeface="Calibri" panose="020F0502020204030204" pitchFamily="34" charset="0"/>
                <a:cs typeface="Times New Roman" panose="02020603050405020304" pitchFamily="18" charset="0"/>
              </a:rPr>
              <a:t> modern business </a:t>
            </a:r>
            <a:endParaRPr lang="en-US" sz="1200"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i="1" dirty="0">
                <a:effectLst/>
                <a:latin typeface="Arial" panose="020B0604020202020204" pitchFamily="34" charset="0"/>
                <a:ea typeface="Calibri" panose="020F0502020204030204" pitchFamily="34" charset="0"/>
                <a:cs typeface="Times New Roman" panose="02020603050405020304" pitchFamily="18" charset="0"/>
              </a:rPr>
              <a:t>idea.</a:t>
            </a:r>
            <a:br>
              <a:rPr lang="ro-RO" sz="1200" i="1" dirty="0">
                <a:effectLst/>
                <a:latin typeface="Arial" panose="020B0604020202020204" pitchFamily="34" charset="0"/>
                <a:ea typeface="Calibri" panose="020F0502020204030204" pitchFamily="34" charset="0"/>
                <a:cs typeface="Times New Roman" panose="02020603050405020304" pitchFamily="18" charset="0"/>
              </a:rPr>
            </a:br>
            <a:endParaRPr lang="en-US" sz="1200"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b="1" i="1" dirty="0">
                <a:effectLst/>
                <a:latin typeface="Arial" panose="020B0604020202020204" pitchFamily="34" charset="0"/>
                <a:ea typeface="Calibri" panose="020F0502020204030204" pitchFamily="34" charset="0"/>
                <a:cs typeface="Times New Roman" panose="02020603050405020304" pitchFamily="18" charset="0"/>
              </a:rPr>
              <a:t>6. </a:t>
            </a:r>
            <a:r>
              <a:rPr lang="ro-RO" sz="1200" b="1" i="1" dirty="0" err="1">
                <a:effectLst/>
                <a:latin typeface="Arial" panose="020B0604020202020204" pitchFamily="34" charset="0"/>
                <a:ea typeface="Calibri" panose="020F0502020204030204" pitchFamily="34" charset="0"/>
                <a:cs typeface="Times New Roman" panose="02020603050405020304" pitchFamily="18" charset="0"/>
              </a:rPr>
              <a:t>Resale</a:t>
            </a:r>
            <a:r>
              <a:rPr lang="ro-RO" sz="1200" b="1" i="1" dirty="0">
                <a:effectLst/>
                <a:latin typeface="Arial" panose="020B0604020202020204" pitchFamily="34" charset="0"/>
                <a:ea typeface="Calibri" panose="020F0502020204030204" pitchFamily="34" charset="0"/>
                <a:cs typeface="Times New Roman" panose="02020603050405020304" pitchFamily="18" charset="0"/>
              </a:rPr>
              <a:t> of </a:t>
            </a:r>
            <a:r>
              <a:rPr lang="ro-RO" sz="1200" b="1" i="1" dirty="0" err="1">
                <a:effectLst/>
                <a:latin typeface="Arial" panose="020B0604020202020204" pitchFamily="34" charset="0"/>
                <a:ea typeface="Calibri" panose="020F0502020204030204" pitchFamily="34" charset="0"/>
                <a:cs typeface="Times New Roman" panose="02020603050405020304" pitchFamily="18" charset="0"/>
              </a:rPr>
              <a:t>products</a:t>
            </a:r>
            <a:r>
              <a:rPr lang="ro-RO" sz="1200" b="1" i="1" dirty="0">
                <a:effectLst/>
                <a:latin typeface="Arial" panose="020B0604020202020204" pitchFamily="34" charset="0"/>
                <a:ea typeface="Calibri" panose="020F0502020204030204" pitchFamily="34" charset="0"/>
                <a:cs typeface="Times New Roman" panose="02020603050405020304" pitchFamily="18" charset="0"/>
              </a:rPr>
              <a:t> in online </a:t>
            </a:r>
            <a:r>
              <a:rPr lang="ro-RO" sz="1200" b="1" i="1" dirty="0" err="1">
                <a:effectLst/>
                <a:latin typeface="Arial" panose="020B0604020202020204" pitchFamily="34" charset="0"/>
                <a:ea typeface="Calibri" panose="020F0502020204030204" pitchFamily="34" charset="0"/>
                <a:cs typeface="Times New Roman" panose="02020603050405020304" pitchFamily="18" charset="0"/>
              </a:rPr>
              <a:t>stores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i="1" dirty="0" err="1">
                <a:effectLst/>
                <a:latin typeface="Arial" panose="020B0604020202020204" pitchFamily="34" charset="0"/>
                <a:ea typeface="Calibri" panose="020F0502020204030204" pitchFamily="34" charset="0"/>
                <a:cs typeface="Times New Roman" panose="02020603050405020304" pitchFamily="18" charset="0"/>
              </a:rPr>
              <a:t>Anyone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can</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sell</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products</a:t>
            </a:r>
            <a:r>
              <a:rPr lang="ro-RO" sz="1200" i="1" dirty="0">
                <a:effectLst/>
                <a:latin typeface="Arial" panose="020B0604020202020204" pitchFamily="34" charset="0"/>
                <a:ea typeface="Calibri" panose="020F0502020204030204" pitchFamily="34" charset="0"/>
                <a:cs typeface="Times New Roman" panose="02020603050405020304" pitchFamily="18" charset="0"/>
              </a:rPr>
              <a:t> on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various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sites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You</a:t>
            </a:r>
            <a:r>
              <a:rPr lang="ro-RO" sz="1200" i="1" dirty="0">
                <a:effectLst/>
                <a:latin typeface="Arial" panose="020B0604020202020204" pitchFamily="34" charset="0"/>
                <a:ea typeface="Calibri" panose="020F0502020204030204" pitchFamily="34" charset="0"/>
                <a:cs typeface="Times New Roman" panose="02020603050405020304" pitchFamily="18" charset="0"/>
              </a:rPr>
              <a:t> just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need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find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factories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either</a:t>
            </a:r>
            <a:r>
              <a:rPr lang="ro-RO" sz="1200" i="1" dirty="0">
                <a:effectLst/>
                <a:latin typeface="Arial" panose="020B0604020202020204" pitchFamily="34" charset="0"/>
                <a:ea typeface="Calibri" panose="020F0502020204030204" pitchFamily="34" charset="0"/>
                <a:cs typeface="Times New Roman" panose="02020603050405020304" pitchFamily="18" charset="0"/>
              </a:rPr>
              <a:t> local or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international</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that</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ro-RO" sz="1200" i="1" dirty="0">
                <a:effectLst/>
                <a:latin typeface="Arial" panose="020B0604020202020204" pitchFamily="34" charset="0"/>
                <a:ea typeface="Calibri" panose="020F0502020204030204" pitchFamily="34" charset="0"/>
                <a:cs typeface="Times New Roman" panose="02020603050405020304" pitchFamily="18" charset="0"/>
              </a:rPr>
              <a:t>create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items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which</a:t>
            </a:r>
            <a:r>
              <a:rPr lang="ro-RO" sz="1200" i="1" dirty="0">
                <a:effectLst/>
                <a:latin typeface="Arial" panose="020B0604020202020204" pitchFamily="34" charset="0"/>
                <a:ea typeface="Calibri" panose="020F0502020204030204" pitchFamily="34" charset="0"/>
                <a:cs typeface="Times New Roman" panose="02020603050405020304" pitchFamily="18" charset="0"/>
              </a:rPr>
              <a:t> are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not</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that</a:t>
            </a:r>
            <a:r>
              <a:rPr lang="ro-RO" sz="1200" i="1" dirty="0">
                <a:effectLst/>
                <a:latin typeface="Arial" panose="020B0604020202020204" pitchFamily="34" charset="0"/>
                <a:ea typeface="Calibri" panose="020F0502020204030204" pitchFamily="34" charset="0"/>
                <a:cs typeface="Times New Roman" panose="02020603050405020304" pitchFamily="18" charset="0"/>
              </a:rPr>
              <a:t> popular, but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which</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you</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think</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would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be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 real hit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once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they</a:t>
            </a:r>
            <a:r>
              <a:rPr lang="ro-RO" sz="1200" i="1" dirty="0">
                <a:effectLst/>
                <a:latin typeface="Arial" panose="020B0604020202020204" pitchFamily="34" charset="0"/>
                <a:ea typeface="Calibri" panose="020F0502020204030204" pitchFamily="34" charset="0"/>
                <a:cs typeface="Times New Roman" panose="02020603050405020304" pitchFamily="18" charset="0"/>
              </a:rPr>
              <a:t> get on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marke</a:t>
            </a:r>
            <a:r>
              <a:rPr lang="en-US" sz="1200" i="1" dirty="0">
                <a:effectLst/>
                <a:latin typeface="Arial" panose="020B0604020202020204" pitchFamily="34" charset="0"/>
                <a:ea typeface="Calibri" panose="020F0502020204030204" pitchFamily="34" charset="0"/>
                <a:cs typeface="Times New Roman" panose="02020603050405020304" pitchFamily="18" charset="0"/>
              </a:rPr>
              <a:t>t</a:t>
            </a:r>
            <a:r>
              <a:rPr lang="ro-RO" sz="1200" i="1" dirty="0">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80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1403648" y="339502"/>
            <a:ext cx="7344816" cy="1204625"/>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3. A profitable business in the digital era </a:t>
            </a:r>
            <a:endParaRPr lang="ro-RO" sz="2000" dirty="0">
              <a:effectLst/>
              <a:latin typeface="Calibri" panose="020F0502020204030204" pitchFamily="34" charset="0"/>
              <a:ea typeface="Calibri" panose="020F0502020204030204" pitchFamily="34" charset="0"/>
            </a:endParaRPr>
          </a:p>
          <a:p>
            <a:pPr>
              <a:lnSpc>
                <a:spcPct val="107000"/>
              </a:lnSpc>
              <a:spcAft>
                <a:spcPts val="800"/>
              </a:spcAft>
            </a:pPr>
            <a:r>
              <a:rPr lang="en-GB" sz="1800" b="1" dirty="0">
                <a:effectLst/>
                <a:latin typeface="Arial" panose="020B0604020202020204" pitchFamily="34" charset="0"/>
                <a:ea typeface="Arial" panose="020B0604020202020204" pitchFamily="34" charset="0"/>
              </a:rPr>
              <a:t> </a:t>
            </a:r>
            <a:endParaRPr lang="ro-RO"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6" name="CasetăText 5">
            <a:extLst>
              <a:ext uri="{FF2B5EF4-FFF2-40B4-BE49-F238E27FC236}">
                <a16:creationId xmlns:a16="http://schemas.microsoft.com/office/drawing/2014/main" id="{4428C319-55BB-AA54-A27B-2BFEB5DE57EF}"/>
              </a:ext>
            </a:extLst>
          </p:cNvPr>
          <p:cNvSpPr txBox="1"/>
          <p:nvPr/>
        </p:nvSpPr>
        <p:spPr>
          <a:xfrm>
            <a:off x="1043608" y="1203598"/>
            <a:ext cx="7344816" cy="2278509"/>
          </a:xfrm>
          <a:prstGeom prst="rect">
            <a:avLst/>
          </a:prstGeom>
          <a:noFill/>
        </p:spPr>
        <p:txBody>
          <a:bodyPr wrap="square">
            <a:spAutoFit/>
          </a:bodyPr>
          <a:lstStyle/>
          <a:p>
            <a:pPr>
              <a:lnSpc>
                <a:spcPct val="150000"/>
              </a:lnSpc>
            </a:pPr>
            <a:r>
              <a:rPr lang="ro-RO" sz="1200" b="1" i="1" dirty="0">
                <a:effectLst/>
                <a:latin typeface="Arial" panose="020B0604020202020204" pitchFamily="34" charset="0"/>
                <a:ea typeface="Calibri" panose="020F0502020204030204" pitchFamily="34" charset="0"/>
                <a:cs typeface="Times New Roman" panose="02020603050405020304" pitchFamily="18" charset="0"/>
              </a:rPr>
              <a:t>7. Virtual </a:t>
            </a:r>
            <a:r>
              <a:rPr lang="ro-RO" sz="1200" b="1" i="1" dirty="0" err="1">
                <a:effectLst/>
                <a:latin typeface="Arial" panose="020B0604020202020204" pitchFamily="34" charset="0"/>
                <a:ea typeface="Calibri" panose="020F0502020204030204" pitchFamily="34" charset="0"/>
                <a:cs typeface="Times New Roman" panose="02020603050405020304" pitchFamily="18" charset="0"/>
              </a:rPr>
              <a:t>assistant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i="1" dirty="0" err="1">
                <a:effectLst/>
                <a:latin typeface="Arial" panose="020B0604020202020204" pitchFamily="34" charset="0"/>
                <a:ea typeface="Calibri" panose="020F0502020204030204" pitchFamily="34" charset="0"/>
                <a:cs typeface="Times New Roman" panose="02020603050405020304" pitchFamily="18" charset="0"/>
              </a:rPr>
              <a:t>Many</a:t>
            </a:r>
            <a:r>
              <a:rPr lang="ro-RO" sz="1200" i="1" dirty="0">
                <a:effectLst/>
                <a:latin typeface="Arial" panose="020B0604020202020204" pitchFamily="34" charset="0"/>
                <a:ea typeface="Calibri" panose="020F0502020204030204" pitchFamily="34" charset="0"/>
                <a:cs typeface="Times New Roman" panose="02020603050405020304" pitchFamily="18" charset="0"/>
              </a:rPr>
              <a:t> important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people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who</a:t>
            </a:r>
            <a:r>
              <a:rPr lang="ro-RO" sz="1200" i="1" dirty="0">
                <a:effectLst/>
                <a:latin typeface="Arial" panose="020B0604020202020204" pitchFamily="34" charset="0"/>
                <a:ea typeface="Calibri" panose="020F0502020204030204" pitchFamily="34" charset="0"/>
                <a:cs typeface="Times New Roman" panose="02020603050405020304" pitchFamily="18" charset="0"/>
              </a:rPr>
              <a:t> do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not</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want</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hire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an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assistant</a:t>
            </a:r>
            <a:r>
              <a:rPr lang="ro-RO" sz="1200" i="1" dirty="0">
                <a:effectLst/>
                <a:latin typeface="Arial" panose="020B0604020202020204" pitchFamily="34" charset="0"/>
                <a:ea typeface="Calibri" panose="020F0502020204030204" pitchFamily="34" charset="0"/>
                <a:cs typeface="Times New Roman" panose="02020603050405020304" pitchFamily="18" charset="0"/>
              </a:rPr>
              <a:t> manager, turn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such</a:t>
            </a:r>
            <a:r>
              <a:rPr lang="ro-RO" sz="1200" i="1" dirty="0">
                <a:effectLst/>
                <a:latin typeface="Arial" panose="020B0604020202020204" pitchFamily="34" charset="0"/>
                <a:ea typeface="Calibri" panose="020F0502020204030204" pitchFamily="34" charset="0"/>
                <a:cs typeface="Times New Roman" panose="02020603050405020304" pitchFamily="18" charset="0"/>
              </a:rPr>
              <a:t> business</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ideas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find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people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willing</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help</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them</a:t>
            </a:r>
            <a:r>
              <a:rPr lang="ro-RO" sz="1200" i="1" dirty="0">
                <a:effectLst/>
                <a:latin typeface="Arial" panose="020B0604020202020204" pitchFamily="34" charset="0"/>
                <a:ea typeface="Calibri" panose="020F0502020204030204" pitchFamily="34" charset="0"/>
                <a:cs typeface="Times New Roman" panose="02020603050405020304" pitchFamily="18" charset="0"/>
              </a:rPr>
              <a:t> in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their</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daily</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life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 virtual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assistant</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will</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have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quite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different</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duties</a:t>
            </a:r>
            <a:r>
              <a:rPr lang="ro-RO" sz="1200" i="1" dirty="0">
                <a:effectLst/>
                <a:latin typeface="Arial" panose="020B0604020202020204" pitchFamily="34" charset="0"/>
                <a:ea typeface="Calibri" panose="020F0502020204030204" pitchFamily="34" charset="0"/>
                <a:cs typeface="Times New Roman" panose="02020603050405020304" pitchFamily="18" charset="0"/>
              </a:rPr>
              <a:t> –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from</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i="1" dirty="0" err="1">
                <a:effectLst/>
                <a:latin typeface="Arial" panose="020B0604020202020204" pitchFamily="34" charset="0"/>
                <a:ea typeface="Calibri" panose="020F0502020204030204" pitchFamily="34" charset="0"/>
                <a:cs typeface="Times New Roman" panose="02020603050405020304" pitchFamily="18" charset="0"/>
              </a:rPr>
              <a:t>booking</a:t>
            </a:r>
            <a:r>
              <a:rPr lang="ro-RO" sz="1200" i="1" dirty="0">
                <a:effectLst/>
                <a:latin typeface="Arial" panose="020B0604020202020204" pitchFamily="34" charset="0"/>
                <a:ea typeface="Calibri" panose="020F0502020204030204" pitchFamily="34" charset="0"/>
                <a:cs typeface="Times New Roman" panose="02020603050405020304" pitchFamily="18" charset="0"/>
              </a:rPr>
              <a:t> plane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tickets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managing</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emails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documents</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so</a:t>
            </a:r>
            <a:r>
              <a:rPr lang="ro-RO" sz="1200" i="1" dirty="0">
                <a:effectLst/>
                <a:latin typeface="Arial" panose="020B0604020202020204" pitchFamily="34" charset="0"/>
                <a:ea typeface="Calibri" panose="020F0502020204030204" pitchFamily="34" charset="0"/>
                <a:cs typeface="Times New Roman" panose="02020603050405020304" pitchFamily="18" charset="0"/>
              </a:rPr>
              <a:t> on.</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1200" b="1"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b="1" i="1" dirty="0">
                <a:effectLst/>
                <a:latin typeface="Arial" panose="020B0604020202020204" pitchFamily="34" charset="0"/>
                <a:ea typeface="Calibri" panose="020F0502020204030204" pitchFamily="34" charset="0"/>
                <a:cs typeface="Times New Roman" panose="02020603050405020304" pitchFamily="18" charset="0"/>
              </a:rPr>
              <a:t>8.</a:t>
            </a:r>
            <a:r>
              <a:rPr lang="en-US" sz="1200" b="1" i="1" dirty="0">
                <a:effectLst/>
                <a:latin typeface="Arial" panose="020B0604020202020204" pitchFamily="34" charset="0"/>
                <a:ea typeface="Calibri" panose="020F0502020204030204" pitchFamily="34" charset="0"/>
                <a:cs typeface="Times New Roman" panose="02020603050405020304" pitchFamily="18" charset="0"/>
              </a:rPr>
              <a:t> </a:t>
            </a:r>
            <a:r>
              <a:rPr lang="ro-RO" sz="1200" b="1" i="1" dirty="0" err="1">
                <a:effectLst/>
                <a:latin typeface="Arial" panose="020B0604020202020204" pitchFamily="34" charset="0"/>
                <a:ea typeface="Calibri" panose="020F0502020204030204" pitchFamily="34" charset="0"/>
                <a:cs typeface="Times New Roman" panose="02020603050405020304" pitchFamily="18" charset="0"/>
              </a:rPr>
              <a:t>Resume</a:t>
            </a:r>
            <a:r>
              <a:rPr lang="ro-RO" sz="1200" b="1" i="1" dirty="0">
                <a:effectLst/>
                <a:latin typeface="Arial" panose="020B0604020202020204" pitchFamily="34" charset="0"/>
                <a:ea typeface="Calibri" panose="020F0502020204030204" pitchFamily="34" charset="0"/>
                <a:cs typeface="Times New Roman" panose="02020603050405020304" pitchFamily="18" charset="0"/>
              </a:rPr>
              <a:t> </a:t>
            </a:r>
            <a:r>
              <a:rPr lang="ro-RO" sz="1200" b="1" i="1" dirty="0" err="1">
                <a:effectLst/>
                <a:latin typeface="Arial" panose="020B0604020202020204" pitchFamily="34" charset="0"/>
                <a:ea typeface="Calibri" panose="020F0502020204030204" pitchFamily="34" charset="0"/>
                <a:cs typeface="Times New Roman" panose="02020603050405020304" pitchFamily="18" charset="0"/>
              </a:rPr>
              <a:t>Writer</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i="1" dirty="0" err="1">
                <a:effectLst/>
                <a:latin typeface="Arial" panose="020B0604020202020204" pitchFamily="34" charset="0"/>
                <a:ea typeface="Calibri" panose="020F0502020204030204" pitchFamily="34" charset="0"/>
                <a:cs typeface="Times New Roman" panose="02020603050405020304" pitchFamily="18" charset="0"/>
              </a:rPr>
              <a:t>Such</a:t>
            </a:r>
            <a:r>
              <a:rPr lang="ro-RO" sz="1200" i="1" dirty="0">
                <a:effectLst/>
                <a:latin typeface="Arial" panose="020B0604020202020204" pitchFamily="34" charset="0"/>
                <a:ea typeface="Calibri" panose="020F0502020204030204" pitchFamily="34" charset="0"/>
                <a:cs typeface="Times New Roman" panose="02020603050405020304" pitchFamily="18" charset="0"/>
              </a:rPr>
              <a:t> online business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ideas</a:t>
            </a:r>
            <a:r>
              <a:rPr lang="ro-RO" sz="1200" i="1" dirty="0">
                <a:effectLst/>
                <a:latin typeface="Arial" panose="020B0604020202020204" pitchFamily="34" charset="0"/>
                <a:ea typeface="Calibri" panose="020F0502020204030204" pitchFamily="34" charset="0"/>
                <a:cs typeface="Times New Roman" panose="02020603050405020304" pitchFamily="18" charset="0"/>
              </a:rPr>
              <a:t> deal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with</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creation</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writing</a:t>
            </a:r>
            <a:r>
              <a:rPr lang="ro-RO" sz="1200" i="1" dirty="0">
                <a:effectLst/>
                <a:latin typeface="Arial" panose="020B0604020202020204" pitchFamily="34" charset="0"/>
                <a:ea typeface="Calibri" panose="020F0502020204030204" pitchFamily="34" charset="0"/>
                <a:cs typeface="Times New Roman" panose="02020603050405020304" pitchFamily="18" charset="0"/>
              </a:rPr>
              <a:t> of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CVs</a:t>
            </a:r>
            <a:r>
              <a:rPr lang="ro-RO" sz="1200" i="1" dirty="0">
                <a:effectLst/>
                <a:latin typeface="Arial" panose="020B0604020202020204" pitchFamily="34" charset="0"/>
                <a:ea typeface="Calibri" panose="020F0502020204030204" pitchFamily="34" charset="0"/>
                <a:cs typeface="Times New Roman" panose="02020603050405020304" pitchFamily="18" charset="0"/>
              </a:rPr>
              <a:t> for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individuals</a:t>
            </a:r>
            <a:r>
              <a:rPr lang="ro-RO" sz="1200" i="1" dirty="0">
                <a:effectLst/>
                <a:latin typeface="Arial" panose="020B0604020202020204" pitchFamily="34" charset="0"/>
                <a:ea typeface="Calibri" panose="020F0502020204030204" pitchFamily="34" charset="0"/>
                <a:cs typeface="Times New Roman" panose="02020603050405020304" pitchFamily="18" charset="0"/>
              </a:rPr>
              <a:t>, for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some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money</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i="1" dirty="0">
                <a:effectLst/>
                <a:latin typeface="Arial" panose="020B0604020202020204" pitchFamily="34" charset="0"/>
                <a:ea typeface="Calibri" panose="020F0502020204030204" pitchFamily="34" charset="0"/>
                <a:cs typeface="Times New Roman" panose="02020603050405020304" pitchFamily="18" charset="0"/>
              </a:rPr>
              <a:t>of </a:t>
            </a:r>
            <a:r>
              <a:rPr lang="ro-RO" sz="1200" i="1" dirty="0" err="1">
                <a:effectLst/>
                <a:latin typeface="Arial" panose="020B0604020202020204" pitchFamily="34" charset="0"/>
                <a:ea typeface="Calibri" panose="020F0502020204030204" pitchFamily="34" charset="0"/>
                <a:cs typeface="Times New Roman" panose="02020603050405020304" pitchFamily="18" charset="0"/>
              </a:rPr>
              <a:t>course</a:t>
            </a: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016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B76D9A40-5FAF-4F8C-DE35-9B10F754FE04}"/>
              </a:ext>
            </a:extLst>
          </p:cNvPr>
          <p:cNvGraphicFramePr>
            <a:graphicFrameLocks noGrp="1"/>
          </p:cNvGraphicFramePr>
          <p:nvPr>
            <p:extLst>
              <p:ext uri="{D42A27DB-BD31-4B8C-83A1-F6EECF244321}">
                <p14:modId xmlns:p14="http://schemas.microsoft.com/office/powerpoint/2010/main" val="2210728240"/>
              </p:ext>
            </p:extLst>
          </p:nvPr>
        </p:nvGraphicFramePr>
        <p:xfrm>
          <a:off x="323528" y="632822"/>
          <a:ext cx="7848872" cy="3877855"/>
        </p:xfrm>
        <a:graphic>
          <a:graphicData uri="http://schemas.openxmlformats.org/drawingml/2006/table">
            <a:tbl>
              <a:tblPr bandRow="1">
                <a:tableStyleId>{5C22544A-7EE6-4342-B048-85BDC9FD1C3A}</a:tableStyleId>
              </a:tblPr>
              <a:tblGrid>
                <a:gridCol w="7848872">
                  <a:extLst>
                    <a:ext uri="{9D8B030D-6E8A-4147-A177-3AD203B41FA5}">
                      <a16:colId xmlns:a16="http://schemas.microsoft.com/office/drawing/2014/main" val="2299156018"/>
                    </a:ext>
                  </a:extLst>
                </a:gridCol>
              </a:tblGrid>
              <a:tr h="219916">
                <a:tc>
                  <a:txBody>
                    <a:bodyPr/>
                    <a:lstStyle/>
                    <a:p>
                      <a:pPr>
                        <a:lnSpc>
                          <a:spcPct val="150000"/>
                        </a:lnSpc>
                        <a:spcAft>
                          <a:spcPts val="800"/>
                        </a:spcAft>
                      </a:pPr>
                      <a:r>
                        <a:rPr lang="en-GB" sz="1200" dirty="0">
                          <a:effectLst/>
                        </a:rPr>
                        <a:t>5 glossary entries</a:t>
                      </a:r>
                      <a:endParaRPr lang="ro-RO" sz="1200" dirty="0">
                        <a:effectLst/>
                        <a:latin typeface="Calibri" panose="020F0502020204030204" pitchFamily="34" charset="0"/>
                        <a:ea typeface="Calibri" panose="020F0502020204030204" pitchFamily="34" charset="0"/>
                      </a:endParaRPr>
                    </a:p>
                  </a:txBody>
                  <a:tcPr marL="43717" marR="43717" marT="0" marB="0"/>
                </a:tc>
                <a:extLst>
                  <a:ext uri="{0D108BD9-81ED-4DB2-BD59-A6C34878D82A}">
                    <a16:rowId xmlns:a16="http://schemas.microsoft.com/office/drawing/2014/main" val="3786610346"/>
                  </a:ext>
                </a:extLst>
              </a:tr>
              <a:tr h="3633062">
                <a:tc>
                  <a:txBody>
                    <a:bodyPr/>
                    <a:lstStyle/>
                    <a:p>
                      <a:pPr algn="just">
                        <a:lnSpc>
                          <a:spcPct val="150000"/>
                        </a:lnSpc>
                      </a:pPr>
                      <a:r>
                        <a:rPr lang="en-US" sz="1200" b="1" dirty="0">
                          <a:effectLst/>
                        </a:rPr>
                        <a:t>Intercultural management</a:t>
                      </a:r>
                      <a:r>
                        <a:rPr lang="en-US" sz="1200" dirty="0">
                          <a:effectLst/>
                        </a:rPr>
                        <a:t>. It means understanding and managing the effects of cultural influence on organization, team, and business to optimize organizational performance. Its purpose is to create an environment where there is awareness and respect for each culture.</a:t>
                      </a:r>
                      <a:endParaRPr lang="ro-RO" sz="1200" dirty="0">
                        <a:effectLst/>
                      </a:endParaRPr>
                    </a:p>
                    <a:p>
                      <a:pPr>
                        <a:lnSpc>
                          <a:spcPct val="150000"/>
                        </a:lnSpc>
                      </a:pPr>
                      <a:r>
                        <a:rPr lang="en-US" sz="1200" b="1" dirty="0">
                          <a:effectLst/>
                        </a:rPr>
                        <a:t>S</a:t>
                      </a:r>
                      <a:r>
                        <a:rPr lang="ro-RO" sz="1200" b="1" dirty="0" err="1">
                          <a:effectLst/>
                        </a:rPr>
                        <a:t>tereotypes</a:t>
                      </a:r>
                      <a:r>
                        <a:rPr lang="ro-RO" sz="1200" dirty="0">
                          <a:effectLst/>
                        </a:rPr>
                        <a:t>. </a:t>
                      </a:r>
                      <a:r>
                        <a:rPr lang="en-US" sz="1200" dirty="0">
                          <a:effectLst/>
                        </a:rPr>
                        <a:t>They are often unfair and untrue beliefs which many people have about all people or things with a particular characteristic. </a:t>
                      </a:r>
                      <a:endParaRPr lang="ro-RO" sz="1200" dirty="0">
                        <a:effectLst/>
                      </a:endParaRPr>
                    </a:p>
                    <a:p>
                      <a:pPr>
                        <a:lnSpc>
                          <a:spcPct val="150000"/>
                        </a:lnSpc>
                        <a:spcAft>
                          <a:spcPts val="800"/>
                        </a:spcAft>
                      </a:pPr>
                      <a:r>
                        <a:rPr lang="en-GB" sz="1200" b="1" dirty="0">
                          <a:effectLst/>
                        </a:rPr>
                        <a:t>Website</a:t>
                      </a:r>
                      <a:r>
                        <a:rPr lang="en-GB" sz="1200" dirty="0">
                          <a:effectLst/>
                        </a:rPr>
                        <a:t>. A website is composed of all the web pages of the same domain stored on a server. Colloquially, the terms website and web page are used interchangeably, although they are not exactly the same.</a:t>
                      </a:r>
                      <a:endParaRPr lang="ro-RO" sz="1200" dirty="0">
                        <a:effectLst/>
                      </a:endParaRPr>
                    </a:p>
                    <a:p>
                      <a:pPr>
                        <a:lnSpc>
                          <a:spcPct val="150000"/>
                        </a:lnSpc>
                      </a:pPr>
                      <a:r>
                        <a:rPr lang="ro-RO" sz="1200" b="1" dirty="0" err="1">
                          <a:effectLst/>
                        </a:rPr>
                        <a:t>Drop-shipping</a:t>
                      </a:r>
                      <a:r>
                        <a:rPr lang="ro-RO" sz="1200" b="1" dirty="0">
                          <a:effectLst/>
                        </a:rPr>
                        <a:t> </a:t>
                      </a:r>
                      <a:r>
                        <a:rPr lang="ro-RO" sz="1200" b="1" dirty="0" err="1">
                          <a:effectLst/>
                        </a:rPr>
                        <a:t>store</a:t>
                      </a:r>
                      <a:r>
                        <a:rPr lang="ro-RO" sz="1200" dirty="0">
                          <a:effectLst/>
                        </a:rPr>
                        <a:t>. </a:t>
                      </a:r>
                      <a:r>
                        <a:rPr lang="en-US" sz="1200" dirty="0">
                          <a:effectLst/>
                        </a:rPr>
                        <a:t>It is a store that ships goods from a manufacturer or wholesaler directly to a customer instead of to the retailer who took the order.</a:t>
                      </a:r>
                      <a:endParaRPr lang="ro-RO" sz="1200" dirty="0">
                        <a:effectLst/>
                      </a:endParaRPr>
                    </a:p>
                    <a:p>
                      <a:pPr>
                        <a:lnSpc>
                          <a:spcPct val="150000"/>
                        </a:lnSpc>
                      </a:pPr>
                      <a:r>
                        <a:rPr lang="ro-RO" sz="1200" b="1" dirty="0">
                          <a:effectLst/>
                        </a:rPr>
                        <a:t>Blog. </a:t>
                      </a:r>
                      <a:r>
                        <a:rPr lang="en-US" sz="1200" dirty="0">
                          <a:effectLst/>
                        </a:rPr>
                        <a:t>Shortened from weblog, a blog is a frequently updated website that is used for personal commentary or business content. It can take the form of posts or articles and usually has specific topics, such as sport, travel, entertainment, food, IT, etc. </a:t>
                      </a:r>
                      <a:endParaRPr lang="ro-RO" sz="1200" dirty="0">
                        <a:effectLst/>
                      </a:endParaRPr>
                    </a:p>
                  </a:txBody>
                  <a:tcPr marL="43717" marR="43717" marT="0" marB="0"/>
                </a:tc>
                <a:extLst>
                  <a:ext uri="{0D108BD9-81ED-4DB2-BD59-A6C34878D82A}">
                    <a16:rowId xmlns:a16="http://schemas.microsoft.com/office/drawing/2014/main" val="2564785012"/>
                  </a:ext>
                </a:extLst>
              </a:tr>
            </a:tbl>
          </a:graphicData>
        </a:graphic>
      </p:graphicFrame>
    </p:spTree>
    <p:extLst>
      <p:ext uri="{BB962C8B-B14F-4D97-AF65-F5344CB8AC3E}">
        <p14:creationId xmlns:p14="http://schemas.microsoft.com/office/powerpoint/2010/main" val="114818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691680" y="339502"/>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a:cs typeface="Arial" pitchFamily="34" charset="0"/>
              </a:rPr>
              <a:t>Index</a:t>
            </a:r>
            <a:endParaRPr lang="en-US" sz="3600" dirty="0">
              <a:cs typeface="Arial" pitchFamily="34" charset="0"/>
            </a:endParaRPr>
          </a:p>
        </p:txBody>
      </p:sp>
      <p:grpSp>
        <p:nvGrpSpPr>
          <p:cNvPr id="6" name="Group 5"/>
          <p:cNvGrpSpPr/>
          <p:nvPr/>
        </p:nvGrpSpPr>
        <p:grpSpPr>
          <a:xfrm>
            <a:off x="2267744" y="1275606"/>
            <a:ext cx="5256584" cy="72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7" name="Group 16"/>
          <p:cNvGrpSpPr/>
          <p:nvPr/>
        </p:nvGrpSpPr>
        <p:grpSpPr>
          <a:xfrm>
            <a:off x="2261989" y="2163705"/>
            <a:ext cx="5256584"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2252001" y="3051724"/>
            <a:ext cx="5256584" cy="72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ight Triangle 21"/>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2267744" y="1275606"/>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27" name="TextBox 26"/>
          <p:cNvSpPr txBox="1"/>
          <p:nvPr/>
        </p:nvSpPr>
        <p:spPr>
          <a:xfrm>
            <a:off x="2256234" y="2163705"/>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sp>
        <p:nvSpPr>
          <p:cNvPr id="28" name="TextBox 27"/>
          <p:cNvSpPr txBox="1"/>
          <p:nvPr/>
        </p:nvSpPr>
        <p:spPr>
          <a:xfrm>
            <a:off x="2240491" y="3051724"/>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03</a:t>
            </a:r>
            <a:endParaRPr lang="ko-KR" altLang="en-US" sz="2000" b="1" dirty="0">
              <a:solidFill>
                <a:schemeClr val="bg1"/>
              </a:solidFill>
              <a:cs typeface="Arial" pitchFamily="34" charset="0"/>
            </a:endParaRPr>
          </a:p>
        </p:txBody>
      </p:sp>
      <p:sp>
        <p:nvSpPr>
          <p:cNvPr id="8" name="CasetăText 7">
            <a:extLst>
              <a:ext uri="{FF2B5EF4-FFF2-40B4-BE49-F238E27FC236}">
                <a16:creationId xmlns:a16="http://schemas.microsoft.com/office/drawing/2014/main" id="{D0A4C014-FA3F-BB8B-3363-26BC2A0DA239}"/>
              </a:ext>
            </a:extLst>
          </p:cNvPr>
          <p:cNvSpPr txBox="1"/>
          <p:nvPr/>
        </p:nvSpPr>
        <p:spPr>
          <a:xfrm>
            <a:off x="2758530" y="1384208"/>
            <a:ext cx="4750055" cy="461665"/>
          </a:xfrm>
          <a:prstGeom prst="rect">
            <a:avLst/>
          </a:prstGeom>
          <a:noFill/>
        </p:spPr>
        <p:txBody>
          <a:bodyPr wrap="square">
            <a:spAutoFit/>
          </a:bodyPr>
          <a:lstStyle/>
          <a:p>
            <a:r>
              <a:rPr lang="en-GB" sz="1200" b="1" dirty="0">
                <a:latin typeface="Arial" panose="020B0604020202020204" pitchFamily="34" charset="0"/>
              </a:rPr>
              <a:t>Business</a:t>
            </a:r>
            <a:r>
              <a:rPr lang="en-GB" sz="1200" b="1" dirty="0">
                <a:effectLst/>
                <a:latin typeface="Arial" panose="020B0604020202020204" pitchFamily="34" charset="0"/>
                <a:ea typeface="Arial" panose="020B0604020202020204" pitchFamily="34" charset="0"/>
              </a:rPr>
              <a:t> management in terms of effective teamwork</a:t>
            </a:r>
            <a:endParaRPr lang="ro-RO" sz="1200" b="1" dirty="0">
              <a:effectLst/>
              <a:latin typeface="Arial" panose="020B0604020202020204" pitchFamily="34" charset="0"/>
              <a:ea typeface="Arial" panose="020B0604020202020204" pitchFamily="34" charset="0"/>
            </a:endParaRPr>
          </a:p>
          <a:p>
            <a:r>
              <a:rPr lang="en-GB" sz="1200" dirty="0">
                <a:effectLst/>
                <a:latin typeface="Arial" panose="020B0604020202020204" pitchFamily="34" charset="0"/>
                <a:ea typeface="Arial" panose="020B0604020202020204" pitchFamily="34" charset="0"/>
              </a:rPr>
              <a:t>Definitions</a:t>
            </a:r>
            <a:r>
              <a:rPr lang="ro-RO" sz="1200" dirty="0">
                <a:effectLst/>
                <a:latin typeface="Arial" panose="020B0604020202020204" pitchFamily="34" charset="0"/>
                <a:ea typeface="Arial" panose="020B0604020202020204" pitchFamily="34" charset="0"/>
              </a:rPr>
              <a:t>,</a:t>
            </a:r>
            <a:r>
              <a:rPr lang="en-GB" sz="1200" dirty="0">
                <a:solidFill>
                  <a:srgbClr val="202124"/>
                </a:solidFill>
                <a:effectLst/>
                <a:latin typeface="Arial" panose="020B0604020202020204" pitchFamily="34" charset="0"/>
                <a:ea typeface="Calibri" panose="020F0502020204030204" pitchFamily="34" charset="0"/>
              </a:rPr>
              <a:t> </a:t>
            </a:r>
            <a:r>
              <a:rPr lang="ro-RO" sz="1200" dirty="0">
                <a:solidFill>
                  <a:srgbClr val="202124"/>
                </a:solidFill>
                <a:effectLst/>
                <a:latin typeface="Arial" panose="020B0604020202020204" pitchFamily="34" charset="0"/>
                <a:ea typeface="Calibri" panose="020F0502020204030204" pitchFamily="34" charset="0"/>
              </a:rPr>
              <a:t>b</a:t>
            </a:r>
            <a:r>
              <a:rPr lang="en-GB" sz="1200" dirty="0" err="1">
                <a:solidFill>
                  <a:srgbClr val="202124"/>
                </a:solidFill>
                <a:effectLst/>
                <a:latin typeface="Arial" panose="020B0604020202020204" pitchFamily="34" charset="0"/>
                <a:ea typeface="Calibri" panose="020F0502020204030204" pitchFamily="34" charset="0"/>
              </a:rPr>
              <a:t>enefits</a:t>
            </a:r>
            <a:r>
              <a:rPr lang="ro-RO" sz="1200" dirty="0">
                <a:solidFill>
                  <a:srgbClr val="202124"/>
                </a:solidFill>
                <a:effectLst/>
                <a:latin typeface="Arial" panose="020B0604020202020204" pitchFamily="34" charset="0"/>
                <a:ea typeface="Calibri" panose="020F0502020204030204" pitchFamily="34" charset="0"/>
              </a:rPr>
              <a:t>,</a:t>
            </a:r>
            <a:r>
              <a:rPr lang="ro-RO" sz="1200" dirty="0">
                <a:effectLst/>
                <a:latin typeface="Arial" panose="020B0604020202020204" pitchFamily="34" charset="0"/>
                <a:ea typeface="Arial" panose="020B0604020202020204" pitchFamily="34" charset="0"/>
              </a:rPr>
              <a:t> w</a:t>
            </a:r>
            <a:r>
              <a:rPr lang="en-US" sz="1200" dirty="0" err="1"/>
              <a:t>ays</a:t>
            </a:r>
            <a:r>
              <a:rPr lang="en-US" sz="1200" dirty="0"/>
              <a:t> of encouraging the team spirit </a:t>
            </a:r>
            <a:endParaRPr lang="ro-RO" sz="1200" dirty="0"/>
          </a:p>
        </p:txBody>
      </p:sp>
      <p:sp>
        <p:nvSpPr>
          <p:cNvPr id="10" name="CasetăText 9">
            <a:extLst>
              <a:ext uri="{FF2B5EF4-FFF2-40B4-BE49-F238E27FC236}">
                <a16:creationId xmlns:a16="http://schemas.microsoft.com/office/drawing/2014/main" id="{F06C4EDB-A33C-822B-39E9-462539734550}"/>
              </a:ext>
            </a:extLst>
          </p:cNvPr>
          <p:cNvSpPr txBox="1"/>
          <p:nvPr/>
        </p:nvSpPr>
        <p:spPr>
          <a:xfrm>
            <a:off x="2784009" y="2173746"/>
            <a:ext cx="4890789" cy="1065292"/>
          </a:xfrm>
          <a:prstGeom prst="rect">
            <a:avLst/>
          </a:prstGeom>
          <a:noFill/>
        </p:spPr>
        <p:txBody>
          <a:bodyPr wrap="square">
            <a:spAutoFit/>
          </a:bodyPr>
          <a:lstStyle/>
          <a:p>
            <a:pPr>
              <a:spcAft>
                <a:spcPts val="800"/>
              </a:spcAft>
            </a:pPr>
            <a:r>
              <a:rPr lang="en-GB" sz="1200" b="1" dirty="0">
                <a:latin typeface="Arial" panose="020B0604020202020204" pitchFamily="34" charset="0"/>
              </a:rPr>
              <a:t>Intercultural management – the key to successful employability on the European labour market</a:t>
            </a:r>
            <a:endParaRPr lang="ro-RO" sz="1200" b="1" dirty="0">
              <a:latin typeface="Arial" panose="020B0604020202020204" pitchFamily="34" charset="0"/>
            </a:endParaRPr>
          </a:p>
          <a:p>
            <a:pPr>
              <a:spcAft>
                <a:spcPts val="800"/>
              </a:spcAft>
            </a:pP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Cultural diversity</a:t>
            </a:r>
            <a:r>
              <a:rPr kumimoji="0" lang="ro-RO" sz="120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t>
            </a:r>
            <a:r>
              <a:rPr lang="en-GB" sz="1200" b="1" dirty="0">
                <a:effectLst/>
                <a:latin typeface="Arial" panose="020B0604020202020204" pitchFamily="34" charset="0"/>
                <a:ea typeface="Arial" panose="020B0604020202020204" pitchFamily="34" charset="0"/>
              </a:rPr>
              <a:t> </a:t>
            </a:r>
            <a:r>
              <a:rPr lang="ro-RO" sz="1200" dirty="0">
                <a:solidFill>
                  <a:prstClr val="black"/>
                </a:solidFill>
                <a:latin typeface="Arial" panose="020B0604020202020204" pitchFamily="34" charset="0"/>
              </a:rPr>
              <a:t>a</a:t>
            </a:r>
            <a:r>
              <a:rPr lang="en-GB" sz="1200" dirty="0" err="1">
                <a:solidFill>
                  <a:prstClr val="black"/>
                </a:solidFill>
                <a:latin typeface="Arial" panose="020B0604020202020204" pitchFamily="34" charset="0"/>
              </a:rPr>
              <a:t>dvantages</a:t>
            </a:r>
            <a:r>
              <a:rPr lang="en-GB" sz="1200" dirty="0">
                <a:solidFill>
                  <a:prstClr val="black"/>
                </a:solidFill>
                <a:latin typeface="Arial" panose="020B0604020202020204" pitchFamily="34" charset="0"/>
              </a:rPr>
              <a:t> and obstacles</a:t>
            </a:r>
            <a:endParaRPr lang="ro-RO" sz="1200" dirty="0">
              <a:solidFill>
                <a:prstClr val="black"/>
              </a:solidFill>
              <a:latin typeface="Arial" panose="020B0604020202020204" pitchFamily="34" charset="0"/>
            </a:endParaRPr>
          </a:p>
          <a:p>
            <a:pPr>
              <a:lnSpc>
                <a:spcPct val="107000"/>
              </a:lnSpc>
              <a:spcAft>
                <a:spcPts val="800"/>
              </a:spcAft>
            </a:pPr>
            <a:endParaRPr lang="ro-RO" sz="1400" b="1" dirty="0">
              <a:latin typeface="Arial" panose="020B0604020202020204" pitchFamily="34" charset="0"/>
            </a:endParaRPr>
          </a:p>
        </p:txBody>
      </p:sp>
      <p:sp>
        <p:nvSpPr>
          <p:cNvPr id="12" name="CasetăText 11">
            <a:extLst>
              <a:ext uri="{FF2B5EF4-FFF2-40B4-BE49-F238E27FC236}">
                <a16:creationId xmlns:a16="http://schemas.microsoft.com/office/drawing/2014/main" id="{8EDE35F3-BBEC-CD56-7CCE-CEC6CD82CB4B}"/>
              </a:ext>
            </a:extLst>
          </p:cNvPr>
          <p:cNvSpPr txBox="1"/>
          <p:nvPr/>
        </p:nvSpPr>
        <p:spPr>
          <a:xfrm>
            <a:off x="2847557" y="3067156"/>
            <a:ext cx="4572000" cy="608756"/>
          </a:xfrm>
          <a:prstGeom prst="rect">
            <a:avLst/>
          </a:prstGeom>
          <a:noFill/>
        </p:spPr>
        <p:txBody>
          <a:bodyPr wrap="square">
            <a:spAutoFit/>
          </a:bodyPr>
          <a:lstStyle/>
          <a:p>
            <a:pPr>
              <a:lnSpc>
                <a:spcPct val="107000"/>
              </a:lnSpc>
              <a:spcAft>
                <a:spcPts val="800"/>
              </a:spcAft>
            </a:pPr>
            <a:r>
              <a:rPr lang="en-GB" sz="1400" b="1" dirty="0">
                <a:latin typeface="Arial" panose="020B0604020202020204" pitchFamily="34" charset="0"/>
              </a:rPr>
              <a:t>A profitable business in the digital era</a:t>
            </a:r>
            <a:endParaRPr lang="ro-RO" sz="1400" b="1" dirty="0">
              <a:latin typeface="Arial" panose="020B0604020202020204" pitchFamily="34" charset="0"/>
            </a:endParaRPr>
          </a:p>
          <a:p>
            <a:pPr>
              <a:lnSpc>
                <a:spcPct val="107000"/>
              </a:lnSpc>
              <a:spcAft>
                <a:spcPts val="800"/>
              </a:spcAft>
            </a:pPr>
            <a:r>
              <a:rPr lang="en-US" sz="1200" dirty="0"/>
              <a:t>Steps to follow</a:t>
            </a:r>
            <a:r>
              <a:rPr lang="ro-RO" sz="1200" dirty="0"/>
              <a:t>, b</a:t>
            </a:r>
            <a:r>
              <a:rPr lang="en-GB" sz="1200" dirty="0" err="1"/>
              <a:t>usinesses</a:t>
            </a:r>
            <a:r>
              <a:rPr lang="en-GB" sz="1200" dirty="0"/>
              <a:t> in high demand </a:t>
            </a:r>
            <a:endParaRPr lang="ro-RO" sz="1200" dirty="0"/>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A92EAA0D-C011-021A-9A47-C6249B643C37}"/>
              </a:ext>
            </a:extLst>
          </p:cNvPr>
          <p:cNvGraphicFramePr>
            <a:graphicFrameLocks noGrp="1"/>
          </p:cNvGraphicFramePr>
          <p:nvPr>
            <p:extLst>
              <p:ext uri="{D42A27DB-BD31-4B8C-83A1-F6EECF244321}">
                <p14:modId xmlns:p14="http://schemas.microsoft.com/office/powerpoint/2010/main" val="599288949"/>
              </p:ext>
            </p:extLst>
          </p:nvPr>
        </p:nvGraphicFramePr>
        <p:xfrm>
          <a:off x="539552" y="339502"/>
          <a:ext cx="8208912" cy="3872866"/>
        </p:xfrm>
        <a:graphic>
          <a:graphicData uri="http://schemas.openxmlformats.org/drawingml/2006/table">
            <a:tbl>
              <a:tblPr bandRow="1"/>
              <a:tblGrid>
                <a:gridCol w="8208912">
                  <a:extLst>
                    <a:ext uri="{9D8B030D-6E8A-4147-A177-3AD203B41FA5}">
                      <a16:colId xmlns:a16="http://schemas.microsoft.com/office/drawing/2014/main" val="3849659731"/>
                    </a:ext>
                  </a:extLst>
                </a:gridCol>
              </a:tblGrid>
              <a:tr h="168878">
                <a:tc>
                  <a:txBody>
                    <a:bodyPr/>
                    <a:lstStyle/>
                    <a:p>
                      <a:pPr>
                        <a:lnSpc>
                          <a:spcPct val="150000"/>
                        </a:lnSpc>
                        <a:spcAft>
                          <a:spcPts val="800"/>
                        </a:spcAft>
                      </a:pPr>
                      <a:r>
                        <a:rPr lang="en-GB" sz="1200" b="1">
                          <a:solidFill>
                            <a:srgbClr val="000000"/>
                          </a:solidFill>
                          <a:effectLst/>
                          <a:latin typeface="Arial" panose="020B0604020202020204" pitchFamily="34" charset="0"/>
                          <a:ea typeface="Arial" panose="020B0604020202020204" pitchFamily="34" charset="0"/>
                        </a:rPr>
                        <a:t>Bibliography and further references</a:t>
                      </a:r>
                      <a:endParaRPr lang="ro-RO" sz="1200">
                        <a:effectLst/>
                        <a:latin typeface="Calibri" panose="020F0502020204030204" pitchFamily="34" charset="0"/>
                        <a:ea typeface="Calibri" panose="020F0502020204030204" pitchFamily="34" charset="0"/>
                      </a:endParaRPr>
                    </a:p>
                  </a:txBody>
                  <a:tcPr marL="47871" marR="4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BCF"/>
                    </a:solidFill>
                  </a:tcPr>
                </a:tc>
                <a:extLst>
                  <a:ext uri="{0D108BD9-81ED-4DB2-BD59-A6C34878D82A}">
                    <a16:rowId xmlns:a16="http://schemas.microsoft.com/office/drawing/2014/main" val="3382840429"/>
                  </a:ext>
                </a:extLst>
              </a:tr>
              <a:tr h="3093434">
                <a:tc>
                  <a:txBody>
                    <a:bodyPr/>
                    <a:lstStyle/>
                    <a:p>
                      <a:pPr marL="0" indent="0">
                        <a:lnSpc>
                          <a:spcPct val="150000"/>
                        </a:lnSpc>
                        <a:spcAft>
                          <a:spcPts val="800"/>
                        </a:spcAft>
                        <a:buFont typeface="Arial" panose="020B0604020202020204" pitchFamily="34" charset="0"/>
                        <a:buNone/>
                      </a:pPr>
                      <a:r>
                        <a:rPr lang="en-US" sz="1200" kern="1800" dirty="0">
                          <a:solidFill>
                            <a:srgbClr val="0F0F0F"/>
                          </a:solidFill>
                          <a:effectLst/>
                          <a:latin typeface="Arial" panose="020B0604020202020204" pitchFamily="34" charset="0"/>
                          <a:ea typeface="Times New Roman" panose="02020603050405020304" pitchFamily="18" charset="0"/>
                        </a:rPr>
                        <a:t>Bryant, A.</a:t>
                      </a:r>
                      <a:r>
                        <a:rPr lang="en-US" sz="1200" i="1" kern="1800" dirty="0">
                          <a:solidFill>
                            <a:srgbClr val="0F0F0F"/>
                          </a:solidFill>
                          <a:effectLst/>
                          <a:latin typeface="Arial" panose="020B0604020202020204" pitchFamily="34" charset="0"/>
                          <a:ea typeface="Times New Roman" panose="02020603050405020304" pitchFamily="18" charset="0"/>
                        </a:rPr>
                        <a:t> Key Elements of Effective Workplaces:</a:t>
                      </a:r>
                      <a:r>
                        <a:rPr lang="en-US" sz="1200" kern="1800" dirty="0">
                          <a:solidFill>
                            <a:srgbClr val="0F0F0F"/>
                          </a:solidFill>
                          <a:effectLst/>
                          <a:latin typeface="Arial" panose="020B0604020202020204" pitchFamily="34" charset="0"/>
                          <a:ea typeface="Times New Roman" panose="02020603050405020304" pitchFamily="18" charset="0"/>
                        </a:rPr>
                        <a:t> </a:t>
                      </a:r>
                      <a:r>
                        <a:rPr lang="en-GB" sz="1200" u="sng" dirty="0">
                          <a:solidFill>
                            <a:srgbClr val="0563C1"/>
                          </a:solidFill>
                          <a:effectLst/>
                          <a:latin typeface="Arial" panose="020B0604020202020204" pitchFamily="34" charset="0"/>
                          <a:ea typeface="Arial" panose="020B0604020202020204" pitchFamily="34" charset="0"/>
                          <a:hlinkClick r:id="rId2"/>
                        </a:rPr>
                        <a:t>https://www.youtube.com/watch?v=R78pvt9JFNY</a:t>
                      </a:r>
                      <a:endParaRPr lang="en-GB" sz="1200" u="sng" dirty="0">
                        <a:solidFill>
                          <a:srgbClr val="0563C1"/>
                        </a:solidFill>
                        <a:effectLst/>
                        <a:latin typeface="Arial" panose="020B0604020202020204" pitchFamily="34" charset="0"/>
                        <a:ea typeface="Arial" panose="020B0604020202020204" pitchFamily="34" charset="0"/>
                      </a:endParaRPr>
                    </a:p>
                    <a:p>
                      <a:pPr marL="0" indent="0">
                        <a:lnSpc>
                          <a:spcPct val="150000"/>
                        </a:lnSpc>
                        <a:spcAft>
                          <a:spcPts val="800"/>
                        </a:spcAft>
                        <a:buFont typeface="Arial" panose="020B0604020202020204" pitchFamily="34" charset="0"/>
                        <a:buNone/>
                      </a:pPr>
                      <a:r>
                        <a:rPr lang="en-GB" sz="1200" dirty="0">
                          <a:effectLst/>
                          <a:latin typeface="Arial" panose="020B0604020202020204" pitchFamily="34" charset="0"/>
                          <a:ea typeface="Arial" panose="020B0604020202020204" pitchFamily="34" charset="0"/>
                        </a:rPr>
                        <a:t>Gordon, J. (2018). </a:t>
                      </a:r>
                      <a:r>
                        <a:rPr lang="en-GB" sz="1200" i="1" dirty="0">
                          <a:effectLst/>
                          <a:latin typeface="Arial" panose="020B0604020202020204" pitchFamily="34" charset="0"/>
                          <a:ea typeface="Arial" panose="020B0604020202020204" pitchFamily="34" charset="0"/>
                        </a:rPr>
                        <a:t>The Power of a positive team: Proven principles and Practices that Make Great Teams Great:</a:t>
                      </a:r>
                      <a:r>
                        <a:rPr lang="en-GB" sz="1200" dirty="0">
                          <a:effectLst/>
                          <a:latin typeface="Arial" panose="020B0604020202020204" pitchFamily="34" charset="0"/>
                          <a:ea typeface="Arial" panose="020B0604020202020204" pitchFamily="34" charset="0"/>
                        </a:rPr>
                        <a:t>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u="sng" dirty="0">
                          <a:solidFill>
                            <a:srgbClr val="0563C1"/>
                          </a:solidFill>
                          <a:effectLst/>
                          <a:latin typeface="Arial" panose="020B0604020202020204" pitchFamily="34" charset="0"/>
                          <a:ea typeface="Arial" panose="020B0604020202020204" pitchFamily="34" charset="0"/>
                          <a:hlinkClick r:id="rId3"/>
                        </a:rPr>
                        <a:t>https://www.amazon.com/Power-Positive-Team-Principles-Practices/dp/1119430240</a:t>
                      </a:r>
                      <a:endParaRPr lang="en-GB" sz="1200" u="sng" dirty="0">
                        <a:solidFill>
                          <a:srgbClr val="0563C1"/>
                        </a:solidFill>
                        <a:effectLst/>
                        <a:latin typeface="Arial" panose="020B0604020202020204" pitchFamily="34" charset="0"/>
                        <a:ea typeface="Arial" panose="020B0604020202020204" pitchFamily="34" charset="0"/>
                      </a:endParaRPr>
                    </a:p>
                    <a:p>
                      <a:pPr>
                        <a:lnSpc>
                          <a:spcPct val="150000"/>
                        </a:lnSpc>
                        <a:spcAft>
                          <a:spcPts val="800"/>
                        </a:spcAft>
                      </a:pPr>
                      <a:r>
                        <a:rPr lang="en-GB" sz="1200" u="sng" dirty="0">
                          <a:solidFill>
                            <a:srgbClr val="0563C1"/>
                          </a:solidFill>
                          <a:effectLst/>
                          <a:latin typeface="Arial" panose="020B0604020202020204" pitchFamily="34" charset="0"/>
                          <a:ea typeface="Arial" panose="020B0604020202020204" pitchFamily="34" charset="0"/>
                          <a:hlinkClick r:id="rId4"/>
                        </a:rPr>
                        <a:t>https://www.octanner.com</a:t>
                      </a:r>
                      <a:r>
                        <a:rPr lang="en-GB" sz="1200" u="sng" dirty="0">
                          <a:effectLst/>
                          <a:latin typeface="Arial" panose="020B0604020202020204" pitchFamily="34" charset="0"/>
                          <a:ea typeface="Arial" panose="020B0604020202020204" pitchFamily="34" charset="0"/>
                        </a:rPr>
                        <a:t> </a:t>
                      </a:r>
                      <a:endParaRPr lang="ro-RO" sz="1200" u="sng"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Times New Roman" panose="02020603050405020304" pitchFamily="18" charset="0"/>
                        </a:rPr>
                        <a:t>Mead, R. and Andrews, T.G. (2009). </a:t>
                      </a:r>
                      <a:r>
                        <a:rPr lang="en-GB" sz="1200" i="1" dirty="0">
                          <a:effectLst/>
                          <a:latin typeface="Arial" panose="020B0604020202020204" pitchFamily="34" charset="0"/>
                          <a:ea typeface="Times New Roman" panose="02020603050405020304" pitchFamily="18" charset="0"/>
                        </a:rPr>
                        <a:t>International Management: Culture and Beyond</a:t>
                      </a:r>
                      <a:r>
                        <a:rPr lang="en-GB" sz="1200" dirty="0">
                          <a:effectLst/>
                          <a:latin typeface="Arial" panose="020B0604020202020204" pitchFamily="34" charset="0"/>
                          <a:ea typeface="Times New Roman" panose="02020603050405020304" pitchFamily="18" charset="0"/>
                        </a:rPr>
                        <a:t>, Fourth Edition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Arial" panose="020B0604020202020204" pitchFamily="34" charset="0"/>
                        </a:rPr>
                        <a:t>Rogers, M.G. (2017). </a:t>
                      </a:r>
                      <a:r>
                        <a:rPr lang="en-GB" sz="1200" i="1" dirty="0">
                          <a:effectLst/>
                          <a:latin typeface="Arial" panose="020B0604020202020204" pitchFamily="34" charset="0"/>
                          <a:ea typeface="Arial" panose="020B0604020202020204" pitchFamily="34" charset="0"/>
                        </a:rPr>
                        <a:t>You Are the Team: 6 Simple Ways Teammates Can Go from Good to Great</a:t>
                      </a:r>
                      <a:r>
                        <a:rPr lang="en-GB" sz="1200" dirty="0">
                          <a:effectLst/>
                          <a:latin typeface="Arial" panose="020B0604020202020204" pitchFamily="34" charset="0"/>
                          <a:ea typeface="Arial" panose="020B0604020202020204" pitchFamily="34" charset="0"/>
                        </a:rPr>
                        <a:t>.</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Arial" panose="020B0604020202020204" pitchFamily="34" charset="0"/>
                        </a:rPr>
                        <a:t> </a:t>
                      </a:r>
                      <a:r>
                        <a:rPr lang="en-GB" sz="1200" u="sng" dirty="0">
                          <a:solidFill>
                            <a:srgbClr val="0563C1"/>
                          </a:solidFill>
                          <a:effectLst/>
                          <a:latin typeface="Arial" panose="020B0604020202020204" pitchFamily="34" charset="0"/>
                          <a:ea typeface="Arial" panose="020B0604020202020204" pitchFamily="34" charset="0"/>
                          <a:hlinkClick r:id="rId5"/>
                        </a:rPr>
                        <a:t>https://www.amazon.com/You-Are-Team-Simple-Teammates/dp/1546770852</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Times New Roman" panose="02020603050405020304" pitchFamily="18" charset="0"/>
                        </a:rPr>
                        <a:t>Spencer-</a:t>
                      </a:r>
                      <a:r>
                        <a:rPr lang="en-GB" sz="1200" dirty="0" err="1">
                          <a:effectLst/>
                          <a:latin typeface="Arial" panose="020B0604020202020204" pitchFamily="34" charset="0"/>
                          <a:ea typeface="Times New Roman" panose="02020603050405020304" pitchFamily="18" charset="0"/>
                        </a:rPr>
                        <a:t>Oatey</a:t>
                      </a:r>
                      <a:r>
                        <a:rPr lang="en-GB" sz="1200" dirty="0">
                          <a:effectLst/>
                          <a:latin typeface="Arial" panose="020B0604020202020204" pitchFamily="34" charset="0"/>
                          <a:ea typeface="Times New Roman" panose="02020603050405020304" pitchFamily="18" charset="0"/>
                        </a:rPr>
                        <a:t>, H. &amp; Franklin, P. (2009). </a:t>
                      </a:r>
                      <a:r>
                        <a:rPr lang="en-GB" sz="1200" i="1" dirty="0">
                          <a:effectLst/>
                          <a:latin typeface="Arial" panose="020B0604020202020204" pitchFamily="34" charset="0"/>
                          <a:ea typeface="Times New Roman" panose="02020603050405020304" pitchFamily="18" charset="0"/>
                        </a:rPr>
                        <a:t>Intercultural Interaction: A Multidisciplinary Approach to Intercultural </a:t>
                      </a:r>
                    </a:p>
                    <a:p>
                      <a:pPr>
                        <a:lnSpc>
                          <a:spcPct val="150000"/>
                        </a:lnSpc>
                        <a:spcAft>
                          <a:spcPts val="800"/>
                        </a:spcAft>
                      </a:pPr>
                      <a:r>
                        <a:rPr lang="en-GB" sz="1200" i="1" dirty="0">
                          <a:effectLst/>
                          <a:latin typeface="Arial" panose="020B0604020202020204" pitchFamily="34" charset="0"/>
                          <a:ea typeface="Times New Roman" panose="02020603050405020304" pitchFamily="18" charset="0"/>
                        </a:rPr>
                        <a:t>Communication</a:t>
                      </a:r>
                      <a:r>
                        <a:rPr lang="en-GB" sz="1200" dirty="0">
                          <a:effectLst/>
                          <a:latin typeface="Arial" panose="020B0604020202020204" pitchFamily="34" charset="0"/>
                          <a:ea typeface="Times New Roman" panose="02020603050405020304" pitchFamily="18" charset="0"/>
                        </a:rPr>
                        <a:t>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US" sz="1200" dirty="0">
                          <a:effectLst/>
                          <a:latin typeface="Arial" panose="020B0604020202020204" pitchFamily="34" charset="0"/>
                          <a:ea typeface="Times New Roman" panose="02020603050405020304" pitchFamily="18" charset="0"/>
                        </a:rPr>
                        <a:t> </a:t>
                      </a:r>
                      <a:endParaRPr lang="ro-RO" sz="1200" dirty="0">
                        <a:effectLst/>
                        <a:latin typeface="Calibri" panose="020F0502020204030204" pitchFamily="34" charset="0"/>
                        <a:ea typeface="Calibri" panose="020F0502020204030204" pitchFamily="34" charset="0"/>
                      </a:endParaRPr>
                    </a:p>
                  </a:txBody>
                  <a:tcPr marL="47871" marR="4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905852"/>
                  </a:ext>
                </a:extLst>
              </a:tr>
            </a:tbl>
          </a:graphicData>
        </a:graphic>
      </p:graphicFrame>
    </p:spTree>
    <p:extLst>
      <p:ext uri="{BB962C8B-B14F-4D97-AF65-F5344CB8AC3E}">
        <p14:creationId xmlns:p14="http://schemas.microsoft.com/office/powerpoint/2010/main" val="2145015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Quests</a:t>
            </a:r>
            <a:endParaRPr lang="ko-KR" altLang="en-US" sz="2800" dirty="0"/>
          </a:p>
        </p:txBody>
      </p:sp>
      <p:sp>
        <p:nvSpPr>
          <p:cNvPr id="3" name="Text Placeholder 2"/>
          <p:cNvSpPr>
            <a:spLocks noGrp="1"/>
          </p:cNvSpPr>
          <p:nvPr>
            <p:ph type="body" sz="quarter" idx="11"/>
          </p:nvPr>
        </p:nvSpPr>
        <p:spPr/>
        <p:txBody>
          <a:bodyPr/>
          <a:lstStyle/>
          <a:p>
            <a:pPr lvl="0"/>
            <a:r>
              <a:rPr lang="en-US" altLang="ko-KR"/>
              <a:t>Based on what you have studied in this unit, can you solve the exercises in the following slides?</a:t>
            </a:r>
            <a:endParaRPr lang="en-US" altLang="ko-KR" dirty="0"/>
          </a:p>
        </p:txBody>
      </p:sp>
      <p:grpSp>
        <p:nvGrpSpPr>
          <p:cNvPr id="5" name="Group 4"/>
          <p:cNvGrpSpPr/>
          <p:nvPr/>
        </p:nvGrpSpPr>
        <p:grpSpPr>
          <a:xfrm>
            <a:off x="1758855" y="1399721"/>
            <a:ext cx="5642572" cy="2726588"/>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6" name="Isosceles Triangle 15"/>
          <p:cNvSpPr/>
          <p:nvPr/>
        </p:nvSpPr>
        <p:spPr>
          <a:xfrm>
            <a:off x="4072185" y="2325122"/>
            <a:ext cx="1015912" cy="875786"/>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Round Same Side Corner Rectangle 8"/>
          <p:cNvSpPr/>
          <p:nvPr/>
        </p:nvSpPr>
        <p:spPr>
          <a:xfrm>
            <a:off x="4414226" y="2721165"/>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4644008" y="1101973"/>
            <a:ext cx="432048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will have to make decisions about challenging situations in which you will use the knowledge you have acquired.</a:t>
            </a:r>
          </a:p>
        </p:txBody>
      </p:sp>
      <p:sp>
        <p:nvSpPr>
          <p:cNvPr id="26" name="TextBox 25"/>
          <p:cNvSpPr txBox="1"/>
          <p:nvPr/>
        </p:nvSpPr>
        <p:spPr>
          <a:xfrm>
            <a:off x="382331" y="3982293"/>
            <a:ext cx="4031895" cy="461665"/>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You will have to open your mind and think as if you were really in that situation, using your best tool: your brain.</a:t>
            </a:r>
            <a:endParaRPr lang="en-US" altLang="ko-KR" sz="1200" dirty="0">
              <a:solidFill>
                <a:schemeClr val="tx1">
                  <a:lumMod val="75000"/>
                  <a:lumOff val="25000"/>
                </a:schemeClr>
              </a:solidFill>
              <a:cs typeface="Arial" pitchFamily="34" charset="0"/>
            </a:endParaRPr>
          </a:p>
        </p:txBody>
      </p:sp>
      <p:sp>
        <p:nvSpPr>
          <p:cNvPr id="27" name="TextBox 26"/>
          <p:cNvSpPr txBox="1"/>
          <p:nvPr/>
        </p:nvSpPr>
        <p:spPr>
          <a:xfrm>
            <a:off x="2144843" y="3574869"/>
            <a:ext cx="2336966" cy="276999"/>
          </a:xfrm>
          <a:prstGeom prst="rect">
            <a:avLst/>
          </a:prstGeom>
          <a:noFill/>
        </p:spPr>
        <p:txBody>
          <a:bodyPr wrap="square" rtlCol="0">
            <a:spAutoFit/>
          </a:bodyPr>
          <a:lstStyle/>
          <a:p>
            <a:pPr algn="r"/>
            <a:r>
              <a:rPr lang="en-US" altLang="ko-KR" sz="1200" b="1">
                <a:solidFill>
                  <a:schemeClr val="bg1"/>
                </a:solidFill>
                <a:cs typeface="Arial" pitchFamily="34" charset="0"/>
              </a:rPr>
              <a:t>Expand your thinking</a:t>
            </a:r>
            <a:endParaRPr lang="ko-KR" altLang="en-US" sz="1200" b="1" dirty="0">
              <a:solidFill>
                <a:schemeClr val="bg1"/>
              </a:solidFill>
              <a:cs typeface="Arial" pitchFamily="34" charset="0"/>
            </a:endParaRPr>
          </a:p>
        </p:txBody>
      </p:sp>
      <p:sp>
        <p:nvSpPr>
          <p:cNvPr id="28" name="TextBox 27"/>
          <p:cNvSpPr txBox="1"/>
          <p:nvPr/>
        </p:nvSpPr>
        <p:spPr>
          <a:xfrm>
            <a:off x="4669945" y="1674160"/>
            <a:ext cx="2336966" cy="276999"/>
          </a:xfrm>
          <a:prstGeom prst="rect">
            <a:avLst/>
          </a:prstGeom>
          <a:noFill/>
        </p:spPr>
        <p:txBody>
          <a:bodyPr wrap="square" rtlCol="0">
            <a:spAutoFit/>
          </a:bodyPr>
          <a:lstStyle/>
          <a:p>
            <a:r>
              <a:rPr lang="en-US" altLang="ko-KR" sz="1200" b="1">
                <a:solidFill>
                  <a:schemeClr val="bg1"/>
                </a:solidFill>
                <a:cs typeface="Arial" pitchFamily="34" charset="0"/>
              </a:rPr>
              <a:t>Take decisions</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18847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0" y="123478"/>
            <a:ext cx="8964488" cy="503597"/>
          </a:xfrm>
        </p:spPr>
        <p:txBody>
          <a:bodyPr anchor="t"/>
          <a:lstStyle/>
          <a:p>
            <a:r>
              <a:rPr lang="es-ES" sz="2000" b="1" dirty="0" err="1">
                <a:latin typeface="Arial" panose="020B0604020202020204" pitchFamily="34" charset="0"/>
              </a:rPr>
              <a:t>Quest</a:t>
            </a:r>
            <a:r>
              <a:rPr lang="es-ES" sz="2000" b="1" dirty="0">
                <a:latin typeface="Arial" panose="020B0604020202020204" pitchFamily="34" charset="0"/>
              </a:rPr>
              <a:t> 1:</a:t>
            </a:r>
            <a:r>
              <a:rPr lang="es-ES" sz="2800" b="1" dirty="0"/>
              <a:t> </a:t>
            </a:r>
            <a:r>
              <a:rPr lang="en-GB" sz="2000" b="1" dirty="0">
                <a:effectLst/>
                <a:latin typeface="Arial" panose="020B0604020202020204" pitchFamily="34" charset="0"/>
                <a:ea typeface="Arial" panose="020B0604020202020204" pitchFamily="34" charset="0"/>
              </a:rPr>
              <a:t>Team work skills can turn you into a successful employee </a:t>
            </a:r>
            <a:endParaRPr lang="es-ES" sz="2000" b="1" dirty="0"/>
          </a:p>
        </p:txBody>
      </p:sp>
      <p:sp>
        <p:nvSpPr>
          <p:cNvPr id="18" name="Rectangle 1">
            <a:extLst>
              <a:ext uri="{FF2B5EF4-FFF2-40B4-BE49-F238E27FC236}">
                <a16:creationId xmlns:a16="http://schemas.microsoft.com/office/drawing/2014/main" id="{A53FAEA7-C47A-B133-DF94-DC09E55CAB1F}"/>
              </a:ext>
            </a:extLst>
          </p:cNvPr>
          <p:cNvSpPr/>
          <p:nvPr/>
        </p:nvSpPr>
        <p:spPr>
          <a:xfrm>
            <a:off x="467544" y="1180916"/>
            <a:ext cx="8280920" cy="319103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400" dirty="0">
                <a:solidFill>
                  <a:schemeClr val="tx1">
                    <a:lumMod val="75000"/>
                    <a:lumOff val="25000"/>
                  </a:schemeClr>
                </a:solidFill>
              </a:rPr>
              <a:t>Let’s talk about teamwork and its role in making any individual a successful candidate on the </a:t>
            </a:r>
            <a:r>
              <a:rPr lang="en-US" altLang="ko-KR" sz="1400" dirty="0" err="1">
                <a:solidFill>
                  <a:schemeClr val="tx1">
                    <a:lumMod val="75000"/>
                    <a:lumOff val="25000"/>
                  </a:schemeClr>
                </a:solidFill>
              </a:rPr>
              <a:t>labour</a:t>
            </a:r>
            <a:r>
              <a:rPr lang="en-US" altLang="ko-KR" sz="1400" dirty="0">
                <a:solidFill>
                  <a:schemeClr val="tx1">
                    <a:lumMod val="75000"/>
                    <a:lumOff val="25000"/>
                  </a:schemeClr>
                </a:solidFill>
              </a:rPr>
              <a:t> market! Nowadays employers seek people which have the competency to efficiently work together in order to achieve the tasks of the company. The employee of the future needs this skill not only to become part of the team but also to get to higher professional levels. Among the many advantages teamwork has we can mention: </a:t>
            </a:r>
          </a:p>
          <a:p>
            <a:pPr algn="just">
              <a:lnSpc>
                <a:spcPct val="150000"/>
              </a:lnSpc>
            </a:pPr>
            <a:r>
              <a:rPr lang="en-US" altLang="ko-KR" sz="1400" dirty="0">
                <a:solidFill>
                  <a:schemeClr val="tx1">
                    <a:lumMod val="75000"/>
                    <a:lumOff val="25000"/>
                  </a:schemeClr>
                </a:solidFill>
              </a:rPr>
              <a:t>-it promotes creativity and learning</a:t>
            </a:r>
          </a:p>
          <a:p>
            <a:pPr algn="just">
              <a:lnSpc>
                <a:spcPct val="150000"/>
              </a:lnSpc>
            </a:pPr>
            <a:r>
              <a:rPr lang="en-US" altLang="ko-KR" sz="1400" dirty="0">
                <a:solidFill>
                  <a:schemeClr val="tx1">
                    <a:lumMod val="75000"/>
                    <a:lumOff val="25000"/>
                  </a:schemeClr>
                </a:solidFill>
              </a:rPr>
              <a:t>-it mixes complementary strengths</a:t>
            </a:r>
          </a:p>
          <a:p>
            <a:pPr algn="just">
              <a:lnSpc>
                <a:spcPct val="150000"/>
              </a:lnSpc>
            </a:pPr>
            <a:r>
              <a:rPr lang="en-US" altLang="ko-KR" sz="1400" dirty="0">
                <a:solidFill>
                  <a:schemeClr val="tx1">
                    <a:lumMod val="75000"/>
                    <a:lumOff val="25000"/>
                  </a:schemeClr>
                </a:solidFill>
              </a:rPr>
              <a:t>-it reduces stress</a:t>
            </a:r>
          </a:p>
          <a:p>
            <a:pPr algn="just">
              <a:lnSpc>
                <a:spcPct val="150000"/>
              </a:lnSpc>
            </a:pPr>
            <a:r>
              <a:rPr lang="en-US" altLang="ko-KR" sz="1400" dirty="0">
                <a:solidFill>
                  <a:schemeClr val="tx1">
                    <a:lumMod val="75000"/>
                    <a:lumOff val="25000"/>
                  </a:schemeClr>
                </a:solidFill>
              </a:rPr>
              <a:t>-it improves performance</a:t>
            </a:r>
          </a:p>
          <a:p>
            <a:pPr algn="just">
              <a:lnSpc>
                <a:spcPct val="150000"/>
              </a:lnSpc>
            </a:pPr>
            <a:r>
              <a:rPr lang="en-US" altLang="ko-KR" sz="1400" dirty="0">
                <a:solidFill>
                  <a:schemeClr val="tx1">
                    <a:lumMod val="75000"/>
                    <a:lumOff val="25000"/>
                  </a:schemeClr>
                </a:solidFill>
              </a:rPr>
              <a:t>-it increases efficiency and productivity</a:t>
            </a:r>
          </a:p>
        </p:txBody>
      </p:sp>
      <p:sp>
        <p:nvSpPr>
          <p:cNvPr id="9" name="Oval 35">
            <a:extLst>
              <a:ext uri="{FF2B5EF4-FFF2-40B4-BE49-F238E27FC236}">
                <a16:creationId xmlns:a16="http://schemas.microsoft.com/office/drawing/2014/main" id="{B436F422-2D1F-4575-85EC-8666E4819862}"/>
              </a:ext>
            </a:extLst>
          </p:cNvPr>
          <p:cNvSpPr/>
          <p:nvPr/>
        </p:nvSpPr>
        <p:spPr>
          <a:xfrm>
            <a:off x="683568" y="627075"/>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15616" y="709837"/>
            <a:ext cx="4176464" cy="276939"/>
          </a:xfrm>
        </p:spPr>
        <p:txBody>
          <a:bodyPr/>
          <a:lstStyle/>
          <a:p>
            <a:pPr lvl="0" algn="l"/>
            <a:r>
              <a:rPr lang="en-US" altLang="ko-KR" sz="1800" b="1" dirty="0"/>
              <a:t>Introduction: What’s this all about?</a:t>
            </a:r>
          </a:p>
        </p:txBody>
      </p:sp>
      <p:pic>
        <p:nvPicPr>
          <p:cNvPr id="3" name="Imagine 2" descr="Brainstorming - Fotografie de stoc Activitate corporatistă fără redevențe">
            <a:extLst>
              <a:ext uri="{FF2B5EF4-FFF2-40B4-BE49-F238E27FC236}">
                <a16:creationId xmlns:a16="http://schemas.microsoft.com/office/drawing/2014/main" id="{7A0A67CD-BD0B-1F5C-2C08-2DE21CF2E3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643758"/>
            <a:ext cx="3744416" cy="1564892"/>
          </a:xfrm>
          <a:prstGeom prst="rect">
            <a:avLst/>
          </a:prstGeom>
          <a:noFill/>
          <a:ln>
            <a:noFill/>
          </a:ln>
        </p:spPr>
      </p:pic>
    </p:spTree>
    <p:extLst>
      <p:ext uri="{BB962C8B-B14F-4D97-AF65-F5344CB8AC3E}">
        <p14:creationId xmlns:p14="http://schemas.microsoft.com/office/powerpoint/2010/main" val="118456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431540" y="1419622"/>
            <a:ext cx="5364596" cy="29523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On this occasion there will be a plenary activity, commonly known as icebreaking. You will have to split each other into pairs and I will hand each pair a piece of paper. Each pair is responsible for finding a 10 things they have in common with one another (remember: easy cop-outs are not allowed, such as ”we both have legs”). After 5 minutes every two pairs join together and try to find from the two lists as many things in common. After another 10 minutes the 4 people join another group of four and write down at least one thing in common for all the 8 people, the time allowed being 12-15 minutes. This technique is quite usual before starting to work together as it promotes team bonding being very useful for the success of the team management.</a:t>
            </a:r>
            <a:endParaRPr lang="ko-KR" altLang="en-US" sz="1200" dirty="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734260" y="643793"/>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15616" y="700088"/>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a:t>Task: What’s the activity?</a:t>
            </a:r>
          </a:p>
        </p:txBody>
      </p:sp>
      <p:sp>
        <p:nvSpPr>
          <p:cNvPr id="13" name="Marcador de texto 1">
            <a:extLst>
              <a:ext uri="{FF2B5EF4-FFF2-40B4-BE49-F238E27FC236}">
                <a16:creationId xmlns:a16="http://schemas.microsoft.com/office/drawing/2014/main" id="{731ED697-D511-1685-A7C5-657235365334}"/>
              </a:ext>
            </a:extLst>
          </p:cNvPr>
          <p:cNvSpPr>
            <a:spLocks noGrp="1"/>
          </p:cNvSpPr>
          <p:nvPr>
            <p:ph type="body" sz="quarter" idx="10"/>
          </p:nvPr>
        </p:nvSpPr>
        <p:spPr>
          <a:xfrm>
            <a:off x="0" y="123825"/>
            <a:ext cx="9144000" cy="576263"/>
          </a:xfrm>
        </p:spPr>
        <p:txBody>
          <a:bodyPr anchor="t"/>
          <a:lstStyle/>
          <a:p>
            <a:r>
              <a:rPr lang="es-ES" sz="2000" b="1" dirty="0" err="1">
                <a:latin typeface="Arial" panose="020B0604020202020204" pitchFamily="34" charset="0"/>
              </a:rPr>
              <a:t>Quest</a:t>
            </a:r>
            <a:r>
              <a:rPr lang="es-ES" sz="2000" b="1" dirty="0">
                <a:latin typeface="Arial" panose="020B0604020202020204" pitchFamily="34" charset="0"/>
              </a:rPr>
              <a:t> 1:</a:t>
            </a:r>
            <a:r>
              <a:rPr lang="es-ES" sz="2800" b="1" dirty="0"/>
              <a:t> </a:t>
            </a:r>
            <a:r>
              <a:rPr lang="en-GB" sz="2000" b="1" dirty="0">
                <a:effectLst/>
                <a:latin typeface="Arial" panose="020B0604020202020204" pitchFamily="34" charset="0"/>
                <a:ea typeface="Arial" panose="020B0604020202020204" pitchFamily="34" charset="0"/>
              </a:rPr>
              <a:t>Team work skills can turn you into a successful employee </a:t>
            </a:r>
            <a:endParaRPr lang="es-ES" sz="2000" b="1" dirty="0"/>
          </a:p>
        </p:txBody>
      </p:sp>
      <p:pic>
        <p:nvPicPr>
          <p:cNvPr id="2" name="Imagine 1">
            <a:extLst>
              <a:ext uri="{FF2B5EF4-FFF2-40B4-BE49-F238E27FC236}">
                <a16:creationId xmlns:a16="http://schemas.microsoft.com/office/drawing/2014/main" id="{67A75CEC-6EFC-5A7A-D8AB-0A45B07F73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010913"/>
            <a:ext cx="2652395" cy="1769745"/>
          </a:xfrm>
          <a:prstGeom prst="rect">
            <a:avLst/>
          </a:prstGeom>
          <a:noFill/>
          <a:ln>
            <a:noFill/>
          </a:ln>
        </p:spPr>
      </p:pic>
    </p:spTree>
    <p:extLst>
      <p:ext uri="{BB962C8B-B14F-4D97-AF65-F5344CB8AC3E}">
        <p14:creationId xmlns:p14="http://schemas.microsoft.com/office/powerpoint/2010/main" val="347010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899592" y="1779663"/>
            <a:ext cx="6539246" cy="158417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US" altLang="ko-KR" sz="1200" dirty="0">
                <a:solidFill>
                  <a:schemeClr val="tx1">
                    <a:lumMod val="75000"/>
                    <a:lumOff val="25000"/>
                  </a:schemeClr>
                </a:solidFill>
              </a:rPr>
              <a:t>Now that you introduced yourselves and discovered common points it is time to perform a task together. You will work in groups of six and starting from the image provided in the Task  section you will discuss about the meanings of the 3 words written in bold in the crossword and their relevance to create a successful team. It is also useful to use the materials in the Resource section. Choose a group leader who will speak for you. </a:t>
            </a:r>
            <a:endParaRPr lang="ko-KR" altLang="en-US" sz="12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4320480" cy="285999"/>
          </a:xfrm>
        </p:spPr>
        <p:txBody>
          <a:bodyPr/>
          <a:lstStyle/>
          <a:p>
            <a:pPr lvl="0" algn="l"/>
            <a:r>
              <a:rPr lang="en-US" altLang="ko-KR" sz="1800" b="1" dirty="0"/>
              <a:t>Process: What am I going to do?</a:t>
            </a:r>
          </a:p>
        </p:txBody>
      </p:sp>
      <p:sp>
        <p:nvSpPr>
          <p:cNvPr id="6" name="Marcador de texto 1">
            <a:extLst>
              <a:ext uri="{FF2B5EF4-FFF2-40B4-BE49-F238E27FC236}">
                <a16:creationId xmlns:a16="http://schemas.microsoft.com/office/drawing/2014/main" id="{5B3C5DB7-A490-BADD-DC8C-CADBD9BB992A}"/>
              </a:ext>
            </a:extLst>
          </p:cNvPr>
          <p:cNvSpPr>
            <a:spLocks noGrp="1"/>
          </p:cNvSpPr>
          <p:nvPr>
            <p:ph type="body" sz="quarter" idx="10"/>
          </p:nvPr>
        </p:nvSpPr>
        <p:spPr>
          <a:xfrm>
            <a:off x="-36513" y="398463"/>
            <a:ext cx="9144001" cy="576262"/>
          </a:xfrm>
        </p:spPr>
        <p:txBody>
          <a:bodyPr anchor="t"/>
          <a:lstStyle/>
          <a:p>
            <a:r>
              <a:rPr lang="es-ES" sz="2000" b="1" dirty="0" err="1">
                <a:latin typeface="Arial" panose="020B0604020202020204" pitchFamily="34" charset="0"/>
              </a:rPr>
              <a:t>Quest</a:t>
            </a:r>
            <a:r>
              <a:rPr lang="es-ES" sz="2000" b="1" dirty="0">
                <a:latin typeface="Arial" panose="020B0604020202020204" pitchFamily="34" charset="0"/>
              </a:rPr>
              <a:t> 1:</a:t>
            </a:r>
            <a:r>
              <a:rPr lang="es-ES" sz="2800" b="1" dirty="0"/>
              <a:t> </a:t>
            </a:r>
            <a:r>
              <a:rPr lang="en-GB" sz="2000" b="1" dirty="0">
                <a:effectLst/>
                <a:latin typeface="Arial" panose="020B0604020202020204" pitchFamily="34" charset="0"/>
                <a:ea typeface="Arial" panose="020B0604020202020204" pitchFamily="34" charset="0"/>
              </a:rPr>
              <a:t>Team work skills can turn you into a successful employee </a:t>
            </a:r>
            <a:endParaRPr lang="es-ES" sz="2000" b="1" dirty="0"/>
          </a:p>
        </p:txBody>
      </p:sp>
    </p:spTree>
    <p:extLst>
      <p:ext uri="{BB962C8B-B14F-4D97-AF65-F5344CB8AC3E}">
        <p14:creationId xmlns:p14="http://schemas.microsoft.com/office/powerpoint/2010/main" val="2328693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899592" y="1160931"/>
            <a:ext cx="7272808" cy="32938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87624" y="741253"/>
            <a:ext cx="4392488" cy="27337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a:t>Learning outcomes: What will I learn?</a:t>
            </a:r>
          </a:p>
        </p:txBody>
      </p:sp>
      <p:sp>
        <p:nvSpPr>
          <p:cNvPr id="11" name="Marcador de texto 1">
            <a:extLst>
              <a:ext uri="{FF2B5EF4-FFF2-40B4-BE49-F238E27FC236}">
                <a16:creationId xmlns:a16="http://schemas.microsoft.com/office/drawing/2014/main" id="{2730C2D6-1666-A976-BA27-DC2DCD84BB90}"/>
              </a:ext>
            </a:extLst>
          </p:cNvPr>
          <p:cNvSpPr>
            <a:spLocks noGrp="1"/>
          </p:cNvSpPr>
          <p:nvPr>
            <p:ph type="body" sz="quarter" idx="10"/>
          </p:nvPr>
        </p:nvSpPr>
        <p:spPr>
          <a:xfrm>
            <a:off x="19050" y="206375"/>
            <a:ext cx="9144000" cy="576263"/>
          </a:xfrm>
        </p:spPr>
        <p:txBody>
          <a:bodyPr anchor="t"/>
          <a:lstStyle/>
          <a:p>
            <a:r>
              <a:rPr lang="es-ES" sz="2000" b="1" dirty="0" err="1">
                <a:latin typeface="Arial" panose="020B0604020202020204" pitchFamily="34" charset="0"/>
              </a:rPr>
              <a:t>Quest</a:t>
            </a:r>
            <a:r>
              <a:rPr lang="es-ES" sz="2000" b="1" dirty="0">
                <a:latin typeface="Arial" panose="020B0604020202020204" pitchFamily="34" charset="0"/>
              </a:rPr>
              <a:t> 1:</a:t>
            </a:r>
            <a:r>
              <a:rPr lang="es-ES" sz="2800" b="1" dirty="0"/>
              <a:t> </a:t>
            </a:r>
            <a:r>
              <a:rPr lang="en-GB" sz="2000" b="1" dirty="0">
                <a:effectLst/>
                <a:latin typeface="Arial" panose="020B0604020202020204" pitchFamily="34" charset="0"/>
                <a:ea typeface="Arial" panose="020B0604020202020204" pitchFamily="34" charset="0"/>
              </a:rPr>
              <a:t>Team work skills can turn you into a successful employee </a:t>
            </a:r>
            <a:endParaRPr lang="es-ES" sz="2000" b="1" dirty="0"/>
          </a:p>
        </p:txBody>
      </p:sp>
      <p:pic>
        <p:nvPicPr>
          <p:cNvPr id="12" name="Imagine 11">
            <a:extLst>
              <a:ext uri="{FF2B5EF4-FFF2-40B4-BE49-F238E27FC236}">
                <a16:creationId xmlns:a16="http://schemas.microsoft.com/office/drawing/2014/main" id="{A3C823E2-1113-99E8-07D9-26213B41EBD3}"/>
              </a:ext>
            </a:extLst>
          </p:cNvPr>
          <p:cNvPicPr>
            <a:picLocks noChangeAspect="1"/>
          </p:cNvPicPr>
          <p:nvPr/>
        </p:nvPicPr>
        <p:blipFill>
          <a:blip r:embed="rId2"/>
          <a:stretch>
            <a:fillRect/>
          </a:stretch>
        </p:blipFill>
        <p:spPr>
          <a:xfrm>
            <a:off x="891600" y="1182665"/>
            <a:ext cx="7280800" cy="3219582"/>
          </a:xfrm>
          <a:prstGeom prst="rect">
            <a:avLst/>
          </a:prstGeom>
        </p:spPr>
      </p:pic>
    </p:spTree>
    <p:extLst>
      <p:ext uri="{BB962C8B-B14F-4D97-AF65-F5344CB8AC3E}">
        <p14:creationId xmlns:p14="http://schemas.microsoft.com/office/powerpoint/2010/main" val="147766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What is your impression about teamworking now after you have made the first steps into this challenging world? If you have found it quite difficult before, the activities performed together with your group mates definitely enlightened you and provided you with more courage. And this is not all, just stay focused because this is only the beginning! You have seen how important it is to know each of your team members, to socialize with them and to find common characteristics so as to be aware of what strategies the team may use to complete the task successfully. </a:t>
            </a:r>
          </a:p>
          <a:p>
            <a:pPr algn="just">
              <a:lnSpc>
                <a:spcPct val="150000"/>
              </a:lnSpc>
            </a:pPr>
            <a:r>
              <a:rPr lang="en-US" altLang="ko-KR" sz="1200" dirty="0">
                <a:solidFill>
                  <a:schemeClr val="tx1">
                    <a:lumMod val="75000"/>
                    <a:lumOff val="25000"/>
                  </a:schemeClr>
                </a:solidFill>
              </a:rPr>
              <a:t>Last but not least we recommend you to consider the Resources section of this task where you can enlarge your knowledge about the topic. </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a:t>Conclusion: What will I take home?</a:t>
            </a:r>
            <a:endParaRPr lang="en-US" altLang="ko-KR" sz="1800" b="1" dirty="0"/>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Marcador de texto 1">
            <a:extLst>
              <a:ext uri="{FF2B5EF4-FFF2-40B4-BE49-F238E27FC236}">
                <a16:creationId xmlns:a16="http://schemas.microsoft.com/office/drawing/2014/main" id="{DC40BE1C-ED6F-06B7-07D9-59D9E8494497}"/>
              </a:ext>
            </a:extLst>
          </p:cNvPr>
          <p:cNvSpPr>
            <a:spLocks noGrp="1"/>
          </p:cNvSpPr>
          <p:nvPr>
            <p:ph type="body" sz="quarter" idx="10"/>
          </p:nvPr>
        </p:nvSpPr>
        <p:spPr>
          <a:xfrm>
            <a:off x="0" y="123825"/>
            <a:ext cx="9144000" cy="576263"/>
          </a:xfrm>
        </p:spPr>
        <p:txBody>
          <a:bodyPr anchor="t"/>
          <a:lstStyle/>
          <a:p>
            <a:r>
              <a:rPr lang="es-ES" sz="2000" b="1" dirty="0" err="1">
                <a:latin typeface="Arial" panose="020B0604020202020204" pitchFamily="34" charset="0"/>
              </a:rPr>
              <a:t>Quest</a:t>
            </a:r>
            <a:r>
              <a:rPr lang="es-ES" sz="2000" b="1" dirty="0">
                <a:latin typeface="Arial" panose="020B0604020202020204" pitchFamily="34" charset="0"/>
              </a:rPr>
              <a:t> 1:</a:t>
            </a:r>
            <a:r>
              <a:rPr lang="es-ES" sz="2800" b="1" dirty="0"/>
              <a:t> </a:t>
            </a:r>
            <a:r>
              <a:rPr lang="en-GB" sz="2000" b="1" dirty="0">
                <a:effectLst/>
                <a:latin typeface="Arial" panose="020B0604020202020204" pitchFamily="34" charset="0"/>
                <a:ea typeface="Arial" panose="020B0604020202020204" pitchFamily="34" charset="0"/>
              </a:rPr>
              <a:t>Team work skills can turn you into a successful employee </a:t>
            </a:r>
            <a:endParaRPr lang="es-ES" sz="2000" b="1" dirty="0"/>
          </a:p>
        </p:txBody>
      </p:sp>
    </p:spTree>
    <p:extLst>
      <p:ext uri="{BB962C8B-B14F-4D97-AF65-F5344CB8AC3E}">
        <p14:creationId xmlns:p14="http://schemas.microsoft.com/office/powerpoint/2010/main" val="331019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dirty="0" err="1">
                <a:solidFill>
                  <a:schemeClr val="tx1"/>
                </a:solidFill>
              </a:rPr>
              <a:t>Quest</a:t>
            </a:r>
            <a:r>
              <a:rPr lang="es-ES" sz="2000" b="1" dirty="0">
                <a:solidFill>
                  <a:schemeClr val="tx1"/>
                </a:solidFill>
              </a:rPr>
              <a:t> 2:</a:t>
            </a:r>
            <a:r>
              <a:rPr lang="ro-RO" sz="2000" b="1" dirty="0">
                <a:solidFill>
                  <a:schemeClr val="tx1"/>
                </a:solidFill>
              </a:rPr>
              <a:t> </a:t>
            </a:r>
            <a:r>
              <a:rPr lang="en-GB" sz="2000" b="1" dirty="0">
                <a:solidFill>
                  <a:schemeClr val="tx1"/>
                </a:solidFill>
                <a:effectLst/>
                <a:ea typeface="Arial" panose="020B0604020202020204" pitchFamily="34" charset="0"/>
              </a:rPr>
              <a:t>Embracing cultural diversity at work </a:t>
            </a:r>
            <a:endParaRPr lang="es-ES" sz="2000" b="1" dirty="0">
              <a:solidFill>
                <a:schemeClr val="tx1"/>
              </a:solidFill>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395536" y="1275606"/>
            <a:ext cx="5243102" cy="313016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ro-RO" altLang="ko-KR" sz="1200" dirty="0">
              <a:solidFill>
                <a:schemeClr val="tx1">
                  <a:lumMod val="75000"/>
                  <a:lumOff val="25000"/>
                </a:schemeClr>
              </a:solidFill>
            </a:endParaRPr>
          </a:p>
          <a:p>
            <a:pPr algn="just"/>
            <a:r>
              <a:rPr lang="en-US" altLang="ko-KR" sz="1200" dirty="0">
                <a:solidFill>
                  <a:schemeClr val="tx1">
                    <a:lumMod val="75000"/>
                    <a:lumOff val="25000"/>
                  </a:schemeClr>
                </a:solidFill>
              </a:rPr>
              <a:t>Let's face it, business today is on a global stage. As you yourselves see every day, technology is just one of the factors making our world smaller and giving companies of all sizes the freedom to hire the best people, wherever they are. Everyone talks about "cultural diversity". For an actual definition, let’s see the Oxford dictionary: "the existence of a variety of cultural or ethnic groups within a society". In other words, it is a population where all the differences are represented. For business, the types of diversity in the workplace include "origin, age, ability, language, nationality, socio-economic status, gender, preferences". When we speak of employee diversity, we refer to the "result of the practices, values, traditions or beliefs of employees based on origin, age, or gender". </a:t>
            </a:r>
          </a:p>
          <a:p>
            <a:pPr algn="just"/>
            <a:r>
              <a:rPr lang="en-US" altLang="ko-KR" sz="1200" dirty="0">
                <a:solidFill>
                  <a:schemeClr val="tx1">
                    <a:lumMod val="75000"/>
                    <a:lumOff val="25000"/>
                  </a:schemeClr>
                </a:solidFill>
              </a:rPr>
              <a:t>In your daily life you may have surely met or heard of at least one person coming from a different cultural background which happened to be your class/school mate or maybe you had the chance to work together for some specific purpose. That is why the knowledge you will get from this course will definitely be an advantage whenever you find yourself working with intercultural mates. </a:t>
            </a:r>
          </a:p>
          <a:p>
            <a:pPr algn="ctr"/>
            <a:endParaRPr lang="en-US" altLang="ko-KR" sz="1400"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625043" y="516478"/>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971600" y="737728"/>
            <a:ext cx="4248472" cy="276939"/>
          </a:xfrm>
        </p:spPr>
        <p:txBody>
          <a:bodyPr/>
          <a:lstStyle/>
          <a:p>
            <a:pPr lvl="0" algn="l"/>
            <a:r>
              <a:rPr lang="en-US" altLang="ko-KR" sz="1800" b="1" dirty="0">
                <a:solidFill>
                  <a:schemeClr val="tx1"/>
                </a:solidFill>
              </a:rPr>
              <a:t>Introduction: What’s this all about?</a:t>
            </a:r>
          </a:p>
        </p:txBody>
      </p:sp>
      <p:pic>
        <p:nvPicPr>
          <p:cNvPr id="3" name="Imagine 2" descr="group of people sitting beside rectangular wooden table with laptops">
            <a:extLst>
              <a:ext uri="{FF2B5EF4-FFF2-40B4-BE49-F238E27FC236}">
                <a16:creationId xmlns:a16="http://schemas.microsoft.com/office/drawing/2014/main" id="{B7C69145-6CFE-7C83-A709-B295C14667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612784"/>
            <a:ext cx="2664296" cy="2140585"/>
          </a:xfrm>
          <a:prstGeom prst="rect">
            <a:avLst/>
          </a:prstGeom>
          <a:noFill/>
          <a:ln>
            <a:noFill/>
          </a:ln>
        </p:spPr>
      </p:pic>
    </p:spTree>
    <p:extLst>
      <p:ext uri="{BB962C8B-B14F-4D97-AF65-F5344CB8AC3E}">
        <p14:creationId xmlns:p14="http://schemas.microsoft.com/office/powerpoint/2010/main" val="3053332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755576" y="1634089"/>
            <a:ext cx="3613883" cy="21794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In this activity you will have to imagine you have just been hired in a multicultural team and would like to integrate. Identify the things you have in common with the members of the team, try to adjust and fit with the others. Use your knowledge you have learnt in this training course so far in order to successfully complete your task. </a:t>
            </a:r>
            <a:endParaRPr lang="ko-KR" altLang="en-US" sz="1200" dirty="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645363" y="110467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15616" y="1117776"/>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a:t>Task: What’s the activity?</a:t>
            </a:r>
          </a:p>
        </p:txBody>
      </p:sp>
      <p:sp>
        <p:nvSpPr>
          <p:cNvPr id="2" name="Marcador de texto 1">
            <a:extLst>
              <a:ext uri="{FF2B5EF4-FFF2-40B4-BE49-F238E27FC236}">
                <a16:creationId xmlns:a16="http://schemas.microsoft.com/office/drawing/2014/main" id="{C6DE7278-FE09-432F-0FDD-AC735C3F8C9F}"/>
              </a:ext>
            </a:extLst>
          </p:cNvPr>
          <p:cNvSpPr>
            <a:spLocks noGrp="1"/>
          </p:cNvSpPr>
          <p:nvPr>
            <p:ph type="body" sz="quarter" idx="10"/>
          </p:nvPr>
        </p:nvSpPr>
        <p:spPr>
          <a:xfrm>
            <a:off x="0" y="307999"/>
            <a:ext cx="9144000" cy="576263"/>
          </a:xfrm>
        </p:spPr>
        <p:txBody>
          <a:bodyPr/>
          <a:lstStyle/>
          <a:p>
            <a:r>
              <a:rPr lang="es-ES" sz="2000" b="1" dirty="0" err="1"/>
              <a:t>Quest</a:t>
            </a:r>
            <a:r>
              <a:rPr lang="es-ES" sz="2000" b="1" dirty="0"/>
              <a:t> 2:</a:t>
            </a:r>
            <a:r>
              <a:rPr lang="ro-RO" sz="2000" b="1" dirty="0"/>
              <a:t> </a:t>
            </a:r>
            <a:r>
              <a:rPr lang="en-GB" sz="2000" b="1" dirty="0">
                <a:effectLst/>
                <a:ea typeface="Arial" panose="020B0604020202020204" pitchFamily="34" charset="0"/>
              </a:rPr>
              <a:t>Embracing cultural diversity at work </a:t>
            </a:r>
            <a:endParaRPr lang="es-ES" sz="2000" b="1" dirty="0"/>
          </a:p>
        </p:txBody>
      </p:sp>
      <p:pic>
        <p:nvPicPr>
          <p:cNvPr id="3" name="Imagine 2" descr="five human hands on brown surface">
            <a:extLst>
              <a:ext uri="{FF2B5EF4-FFF2-40B4-BE49-F238E27FC236}">
                <a16:creationId xmlns:a16="http://schemas.microsoft.com/office/drawing/2014/main" id="{6884CE15-7A6F-5707-C231-A7C783DF91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594461"/>
            <a:ext cx="3024505" cy="2188231"/>
          </a:xfrm>
          <a:prstGeom prst="rect">
            <a:avLst/>
          </a:prstGeom>
          <a:noFill/>
          <a:ln>
            <a:noFill/>
          </a:ln>
        </p:spPr>
      </p:pic>
    </p:spTree>
    <p:extLst>
      <p:ext uri="{BB962C8B-B14F-4D97-AF65-F5344CB8AC3E}">
        <p14:creationId xmlns:p14="http://schemas.microsoft.com/office/powerpoint/2010/main" val="428502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899592" y="1754090"/>
            <a:ext cx="6768752" cy="227018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Develop a strategy to put your plan into action paying attention not to offend any of your team mates. Think about all the knowledge you have acquired so far and also take into consideration the materials in the Resources section.   </a:t>
            </a:r>
          </a:p>
          <a:p>
            <a:pPr algn="just">
              <a:lnSpc>
                <a:spcPct val="150000"/>
              </a:lnSpc>
            </a:pPr>
            <a:r>
              <a:rPr lang="en-US" altLang="ko-KR" sz="1200" dirty="0">
                <a:solidFill>
                  <a:schemeClr val="tx1">
                    <a:lumMod val="75000"/>
                    <a:lumOff val="25000"/>
                  </a:schemeClr>
                </a:solidFill>
              </a:rPr>
              <a:t>An essential thing to keep in mind is the language barrier. The most popular language in multicultural teams is of course English, the international language of business, but even if you have a good command of English, it is sometimes necessary to adapt to "local" English, practiced in the company. It is also important to get to know the culture in which you work, and the codes (of communication, etiquette, etc.) associated with it.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4320480" cy="285999"/>
          </a:xfrm>
        </p:spPr>
        <p:txBody>
          <a:bodyPr/>
          <a:lstStyle/>
          <a:p>
            <a:pPr lvl="0" algn="l"/>
            <a:r>
              <a:rPr lang="en-US" altLang="ko-KR" sz="1800" b="1" dirty="0"/>
              <a:t>Process: What am I going to do?</a:t>
            </a:r>
          </a:p>
        </p:txBody>
      </p:sp>
      <p:sp>
        <p:nvSpPr>
          <p:cNvPr id="4" name="Marcador de texto 1">
            <a:extLst>
              <a:ext uri="{FF2B5EF4-FFF2-40B4-BE49-F238E27FC236}">
                <a16:creationId xmlns:a16="http://schemas.microsoft.com/office/drawing/2014/main" id="{11138CD3-D76B-CC73-44FC-7EB828BB91B7}"/>
              </a:ext>
            </a:extLst>
          </p:cNvPr>
          <p:cNvSpPr>
            <a:spLocks noGrp="1"/>
          </p:cNvSpPr>
          <p:nvPr>
            <p:ph type="body" sz="quarter" idx="10"/>
          </p:nvPr>
        </p:nvSpPr>
        <p:spPr>
          <a:xfrm>
            <a:off x="0" y="297470"/>
            <a:ext cx="9144000" cy="576263"/>
          </a:xfrm>
        </p:spPr>
        <p:txBody>
          <a:bodyPr/>
          <a:lstStyle/>
          <a:p>
            <a:r>
              <a:rPr lang="es-ES" sz="2000" b="1" dirty="0" err="1">
                <a:solidFill>
                  <a:schemeClr val="tx1"/>
                </a:solidFill>
              </a:rPr>
              <a:t>Quest</a:t>
            </a:r>
            <a:r>
              <a:rPr lang="es-ES" sz="2000" b="1" dirty="0">
                <a:solidFill>
                  <a:schemeClr val="tx1"/>
                </a:solidFill>
              </a:rPr>
              <a:t> 2:</a:t>
            </a:r>
            <a:r>
              <a:rPr lang="ro-RO" sz="2000" b="1" dirty="0">
                <a:solidFill>
                  <a:schemeClr val="tx1"/>
                </a:solidFill>
              </a:rPr>
              <a:t> </a:t>
            </a:r>
            <a:r>
              <a:rPr lang="en-GB" sz="2000" b="1" dirty="0">
                <a:solidFill>
                  <a:schemeClr val="tx1"/>
                </a:solidFill>
                <a:effectLst/>
                <a:ea typeface="Arial" panose="020B0604020202020204" pitchFamily="34" charset="0"/>
              </a:rPr>
              <a:t>Embracing cultural diversity at work </a:t>
            </a:r>
            <a:endParaRPr lang="es-ES" sz="2000" b="1" dirty="0">
              <a:solidFill>
                <a:schemeClr val="tx1"/>
              </a:solidFill>
            </a:endParaRPr>
          </a:p>
        </p:txBody>
      </p:sp>
    </p:spTree>
    <p:extLst>
      <p:ext uri="{BB962C8B-B14F-4D97-AF65-F5344CB8AC3E}">
        <p14:creationId xmlns:p14="http://schemas.microsoft.com/office/powerpoint/2010/main" val="313922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827584" y="439512"/>
            <a:ext cx="7190732" cy="399725"/>
          </a:xfrm>
          <a:prstGeom prst="rect">
            <a:avLst/>
          </a:prstGeom>
          <a:noFill/>
        </p:spPr>
        <p:txBody>
          <a:bodyPr wrap="square">
            <a:spAutoFit/>
          </a:bodyPr>
          <a:lstStyle/>
          <a:p>
            <a:pPr>
              <a:lnSpc>
                <a:spcPct val="107000"/>
              </a:lnSpc>
              <a:spcAft>
                <a:spcPts val="800"/>
              </a:spcAft>
            </a:pPr>
            <a:r>
              <a:rPr lang="en-GB" sz="2000" b="1" dirty="0">
                <a:effectLst/>
                <a:latin typeface="Arial" panose="020B0604020202020204" pitchFamily="34" charset="0"/>
                <a:ea typeface="Arial" panose="020B0604020202020204" pitchFamily="34" charset="0"/>
              </a:rPr>
              <a:t>1. Business management in terms of effective teamwo</a:t>
            </a:r>
            <a:r>
              <a:rPr lang="en-GB" b="1" dirty="0">
                <a:effectLst/>
                <a:latin typeface="Arial" panose="020B0604020202020204" pitchFamily="34" charset="0"/>
                <a:ea typeface="Arial" panose="020B0604020202020204" pitchFamily="34" charset="0"/>
              </a:rPr>
              <a:t>rk</a:t>
            </a:r>
            <a:endParaRPr lang="ro-RO" dirty="0">
              <a:effectLst/>
              <a:latin typeface="Calibri" panose="020F0502020204030204" pitchFamily="34" charset="0"/>
              <a:ea typeface="Calibri" panose="020F0502020204030204" pitchFamily="34" charset="0"/>
            </a:endParaRPr>
          </a:p>
        </p:txBody>
      </p:sp>
      <p:sp>
        <p:nvSpPr>
          <p:cNvPr id="2" name="TextBox 15">
            <a:extLst>
              <a:ext uri="{FF2B5EF4-FFF2-40B4-BE49-F238E27FC236}">
                <a16:creationId xmlns:a16="http://schemas.microsoft.com/office/drawing/2014/main" id="{A4EC8DF6-3118-6A03-CDDF-70A85F135774}"/>
              </a:ext>
            </a:extLst>
          </p:cNvPr>
          <p:cNvSpPr txBox="1"/>
          <p:nvPr/>
        </p:nvSpPr>
        <p:spPr>
          <a:xfrm>
            <a:off x="827584" y="1325255"/>
            <a:ext cx="7488832" cy="185788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lnSpc>
                <a:spcPct val="150000"/>
              </a:lnSpc>
              <a:spcAft>
                <a:spcPts val="800"/>
              </a:spcAft>
            </a:pPr>
            <a:r>
              <a:rPr lang="en-GB" sz="1200" dirty="0">
                <a:solidFill>
                  <a:srgbClr val="202124"/>
                </a:solidFill>
                <a:effectLst/>
                <a:latin typeface="Arial" panose="020B0604020202020204" pitchFamily="34" charset="0"/>
                <a:ea typeface="Calibri" panose="020F0502020204030204" pitchFamily="34" charset="0"/>
              </a:rPr>
              <a:t>To define them as simply as possible, </a:t>
            </a:r>
            <a:r>
              <a:rPr lang="en-GB" sz="1200" i="1" dirty="0">
                <a:solidFill>
                  <a:srgbClr val="202124"/>
                </a:solidFill>
                <a:effectLst/>
                <a:latin typeface="Arial" panose="020B0604020202020204" pitchFamily="34" charset="0"/>
                <a:ea typeface="Calibri" panose="020F0502020204030204" pitchFamily="34" charset="0"/>
              </a:rPr>
              <a:t>business management</a:t>
            </a:r>
            <a:r>
              <a:rPr lang="en-GB" sz="1200" dirty="0">
                <a:solidFill>
                  <a:srgbClr val="202124"/>
                </a:solidFill>
                <a:effectLst/>
                <a:latin typeface="Arial" panose="020B0604020202020204" pitchFamily="34" charset="0"/>
                <a:ea typeface="Calibri" panose="020F0502020204030204" pitchFamily="34" charset="0"/>
              </a:rPr>
              <a:t> means the act of managing (coordinating </a:t>
            </a:r>
            <a:endParaRPr lang="ro-RO" sz="1200" dirty="0">
              <a:solidFill>
                <a:srgbClr val="202124"/>
              </a:solidFill>
              <a:effectLst/>
              <a:latin typeface="Arial" panose="020B0604020202020204" pitchFamily="34" charset="0"/>
              <a:ea typeface="Calibri" panose="020F0502020204030204" pitchFamily="34" charset="0"/>
            </a:endParaRPr>
          </a:p>
          <a:p>
            <a:pPr algn="just">
              <a:lnSpc>
                <a:spcPct val="150000"/>
              </a:lnSpc>
              <a:spcAft>
                <a:spcPts val="800"/>
              </a:spcAft>
            </a:pPr>
            <a:r>
              <a:rPr lang="en-GB" sz="1200" dirty="0">
                <a:solidFill>
                  <a:srgbClr val="202124"/>
                </a:solidFill>
                <a:effectLst/>
                <a:latin typeface="Arial" panose="020B0604020202020204" pitchFamily="34" charset="0"/>
                <a:ea typeface="Calibri" panose="020F0502020204030204" pitchFamily="34" charset="0"/>
              </a:rPr>
              <a:t>and administrating) business activities, tasks, and resources in order to achieve a set objective whereas </a:t>
            </a:r>
            <a:endParaRPr lang="ro-RO" sz="1200" dirty="0">
              <a:solidFill>
                <a:srgbClr val="202124"/>
              </a:solidFill>
              <a:effectLst/>
              <a:latin typeface="Arial" panose="020B0604020202020204" pitchFamily="34" charset="0"/>
              <a:ea typeface="Calibri" panose="020F0502020204030204" pitchFamily="34" charset="0"/>
            </a:endParaRPr>
          </a:p>
          <a:p>
            <a:pPr algn="just">
              <a:lnSpc>
                <a:spcPct val="150000"/>
              </a:lnSpc>
              <a:spcAft>
                <a:spcPts val="800"/>
              </a:spcAft>
            </a:pPr>
            <a:r>
              <a:rPr lang="en-GB" sz="1200" i="1" dirty="0">
                <a:solidFill>
                  <a:srgbClr val="202124"/>
                </a:solidFill>
                <a:effectLst/>
                <a:latin typeface="Arial" panose="020B0604020202020204" pitchFamily="34" charset="0"/>
                <a:ea typeface="Calibri" panose="020F0502020204030204" pitchFamily="34" charset="0"/>
              </a:rPr>
              <a:t>teamwork</a:t>
            </a:r>
            <a:r>
              <a:rPr lang="en-GB" sz="1200" b="1" dirty="0">
                <a:solidFill>
                  <a:srgbClr val="202124"/>
                </a:solidFill>
                <a:effectLst/>
                <a:latin typeface="Arial" panose="020B0604020202020204" pitchFamily="34" charset="0"/>
                <a:ea typeface="Calibri" panose="020F0502020204030204" pitchFamily="34" charset="0"/>
              </a:rPr>
              <a:t> </a:t>
            </a:r>
            <a:r>
              <a:rPr lang="en-GB" sz="1200" dirty="0">
                <a:solidFill>
                  <a:srgbClr val="202124"/>
                </a:solidFill>
                <a:effectLst/>
                <a:latin typeface="Arial" panose="020B0604020202020204" pitchFamily="34" charset="0"/>
                <a:ea typeface="Calibri" panose="020F0502020204030204" pitchFamily="34" charset="0"/>
              </a:rPr>
              <a:t>is seen as a process in which a group of people work together for the purpose of achieving a </a:t>
            </a:r>
            <a:endParaRPr lang="ro-RO" sz="1200" dirty="0">
              <a:solidFill>
                <a:srgbClr val="202124"/>
              </a:solidFill>
              <a:effectLst/>
              <a:latin typeface="Arial" panose="020B0604020202020204" pitchFamily="34" charset="0"/>
              <a:ea typeface="Calibri" panose="020F0502020204030204" pitchFamily="34" charset="0"/>
            </a:endParaRPr>
          </a:p>
          <a:p>
            <a:pPr algn="just">
              <a:lnSpc>
                <a:spcPct val="150000"/>
              </a:lnSpc>
              <a:spcAft>
                <a:spcPts val="800"/>
              </a:spcAft>
            </a:pPr>
            <a:r>
              <a:rPr lang="en-GB" sz="1200" dirty="0">
                <a:solidFill>
                  <a:srgbClr val="202124"/>
                </a:solidFill>
                <a:effectLst/>
                <a:latin typeface="Arial" panose="020B0604020202020204" pitchFamily="34" charset="0"/>
                <a:ea typeface="Calibri" panose="020F0502020204030204" pitchFamily="34" charset="0"/>
              </a:rPr>
              <a:t>goal. Both terms have a strong bond, they complete each other and only combined can one have the </a:t>
            </a:r>
            <a:endParaRPr lang="ro-RO" sz="1200" dirty="0">
              <a:solidFill>
                <a:srgbClr val="202124"/>
              </a:solidFill>
              <a:effectLst/>
              <a:latin typeface="Arial" panose="020B0604020202020204" pitchFamily="34" charset="0"/>
              <a:ea typeface="Calibri" panose="020F0502020204030204" pitchFamily="34" charset="0"/>
            </a:endParaRPr>
          </a:p>
          <a:p>
            <a:pPr algn="just">
              <a:lnSpc>
                <a:spcPct val="150000"/>
              </a:lnSpc>
              <a:spcAft>
                <a:spcPts val="800"/>
              </a:spcAft>
            </a:pPr>
            <a:r>
              <a:rPr lang="en-GB" sz="1200" dirty="0">
                <a:solidFill>
                  <a:srgbClr val="202124"/>
                </a:solidFill>
                <a:effectLst/>
                <a:latin typeface="Arial" panose="020B0604020202020204" pitchFamily="34" charset="0"/>
                <a:ea typeface="Calibri" panose="020F0502020204030204" pitchFamily="34" charset="0"/>
              </a:rPr>
              <a:t>best results. </a:t>
            </a:r>
            <a:endParaRPr lang="ro-RO" sz="1200" dirty="0">
              <a:effectLst/>
              <a:latin typeface="Calibri" panose="020F0502020204030204" pitchFamily="34" charset="0"/>
              <a:ea typeface="Calibri" panose="020F0502020204030204" pitchFamily="34" charset="0"/>
            </a:endParaRPr>
          </a:p>
        </p:txBody>
      </p:sp>
      <p:sp>
        <p:nvSpPr>
          <p:cNvPr id="3" name="Marcador de texto 2">
            <a:extLst>
              <a:ext uri="{FF2B5EF4-FFF2-40B4-BE49-F238E27FC236}">
                <a16:creationId xmlns:a16="http://schemas.microsoft.com/office/drawing/2014/main" id="{77B87DF5-9A7E-98DC-E4D2-4B1BC1B1AB31}"/>
              </a:ext>
            </a:extLst>
          </p:cNvPr>
          <p:cNvSpPr>
            <a:spLocks noGrp="1"/>
          </p:cNvSpPr>
          <p:nvPr/>
        </p:nvSpPr>
        <p:spPr>
          <a:xfrm>
            <a:off x="25936" y="812701"/>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s-ES" sz="1800" dirty="0"/>
          </a:p>
        </p:txBody>
      </p:sp>
      <p:sp>
        <p:nvSpPr>
          <p:cNvPr id="5" name="CasetăText 4">
            <a:extLst>
              <a:ext uri="{FF2B5EF4-FFF2-40B4-BE49-F238E27FC236}">
                <a16:creationId xmlns:a16="http://schemas.microsoft.com/office/drawing/2014/main" id="{65BAE341-353A-46D7-3BE1-5799113919BF}"/>
              </a:ext>
            </a:extLst>
          </p:cNvPr>
          <p:cNvSpPr txBox="1"/>
          <p:nvPr/>
        </p:nvSpPr>
        <p:spPr>
          <a:xfrm>
            <a:off x="827584" y="951498"/>
            <a:ext cx="4583430" cy="373757"/>
          </a:xfrm>
          <a:prstGeom prst="rect">
            <a:avLst/>
          </a:prstGeom>
          <a:noFill/>
        </p:spPr>
        <p:txBody>
          <a:bodyPr wrap="square">
            <a:spAutoFit/>
          </a:bodyPr>
          <a:lstStyle/>
          <a:p>
            <a:pPr algn="just">
              <a:lnSpc>
                <a:spcPct val="107000"/>
              </a:lnSpc>
              <a:spcAft>
                <a:spcPts val="800"/>
              </a:spcAft>
            </a:pPr>
            <a:r>
              <a:rPr lang="en-GB" sz="1800" b="1" dirty="0">
                <a:effectLst/>
                <a:latin typeface="Arial" panose="020B0604020202020204" pitchFamily="34" charset="0"/>
                <a:ea typeface="Arial" panose="020B0604020202020204" pitchFamily="34" charset="0"/>
              </a:rPr>
              <a:t>Section 1.1: Definitions</a:t>
            </a:r>
            <a:endParaRPr lang="ro-RO" sz="1800" dirty="0">
              <a:effectLst/>
              <a:latin typeface="Calibri" panose="020F0502020204030204" pitchFamily="34" charset="0"/>
              <a:ea typeface="Calibri" panose="020F0502020204030204" pitchFamily="34" charset="0"/>
            </a:endParaRPr>
          </a:p>
        </p:txBody>
      </p:sp>
      <p:pic>
        <p:nvPicPr>
          <p:cNvPr id="1026" name="Picture 2" descr="Fotografie de stoc Freelance de locuri de muncă la domiciliu">
            <a:extLst>
              <a:ext uri="{FF2B5EF4-FFF2-40B4-BE49-F238E27FC236}">
                <a16:creationId xmlns:a16="http://schemas.microsoft.com/office/drawing/2014/main" id="{79420EF1-8BF9-CBCF-A174-97CD05388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931790"/>
            <a:ext cx="3960440"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26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899592" y="1160931"/>
            <a:ext cx="7272808" cy="32938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87624" y="741253"/>
            <a:ext cx="4392488" cy="27337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a:t>Learning outcomes: What will I learn?</a:t>
            </a:r>
          </a:p>
        </p:txBody>
      </p:sp>
      <p:sp>
        <p:nvSpPr>
          <p:cNvPr id="2" name="Marcador de texto 1">
            <a:extLst>
              <a:ext uri="{FF2B5EF4-FFF2-40B4-BE49-F238E27FC236}">
                <a16:creationId xmlns:a16="http://schemas.microsoft.com/office/drawing/2014/main" id="{C25C4D67-84A5-B6B5-5A11-492C88C599A6}"/>
              </a:ext>
            </a:extLst>
          </p:cNvPr>
          <p:cNvSpPr>
            <a:spLocks noGrp="1"/>
          </p:cNvSpPr>
          <p:nvPr>
            <p:ph type="body" sz="quarter" idx="10"/>
          </p:nvPr>
        </p:nvSpPr>
        <p:spPr>
          <a:xfrm>
            <a:off x="107504" y="105942"/>
            <a:ext cx="9144000" cy="576263"/>
          </a:xfrm>
        </p:spPr>
        <p:txBody>
          <a:bodyPr/>
          <a:lstStyle/>
          <a:p>
            <a:r>
              <a:rPr lang="es-ES" sz="2000" b="1" dirty="0" err="1">
                <a:solidFill>
                  <a:schemeClr val="tx1"/>
                </a:solidFill>
              </a:rPr>
              <a:t>Quest</a:t>
            </a:r>
            <a:r>
              <a:rPr lang="es-ES" sz="2000" b="1" dirty="0">
                <a:solidFill>
                  <a:schemeClr val="tx1"/>
                </a:solidFill>
              </a:rPr>
              <a:t> 2:</a:t>
            </a:r>
            <a:r>
              <a:rPr lang="ro-RO" sz="2000" b="1" dirty="0">
                <a:solidFill>
                  <a:schemeClr val="tx1"/>
                </a:solidFill>
              </a:rPr>
              <a:t> </a:t>
            </a:r>
            <a:r>
              <a:rPr lang="en-GB" sz="2000" b="1" dirty="0">
                <a:solidFill>
                  <a:schemeClr val="tx1"/>
                </a:solidFill>
                <a:effectLst/>
                <a:ea typeface="Arial" panose="020B0604020202020204" pitchFamily="34" charset="0"/>
              </a:rPr>
              <a:t>Embracing cultural diversity at work </a:t>
            </a:r>
            <a:endParaRPr lang="es-ES" sz="2000" b="1" dirty="0">
              <a:solidFill>
                <a:schemeClr val="tx1"/>
              </a:solidFill>
            </a:endParaRPr>
          </a:p>
        </p:txBody>
      </p:sp>
      <p:graphicFrame>
        <p:nvGraphicFramePr>
          <p:cNvPr id="3" name="Obiect 2">
            <a:extLst>
              <a:ext uri="{FF2B5EF4-FFF2-40B4-BE49-F238E27FC236}">
                <a16:creationId xmlns:a16="http://schemas.microsoft.com/office/drawing/2014/main" id="{2E08E47E-9B39-EEEC-FB8A-924108BA0DB2}"/>
              </a:ext>
            </a:extLst>
          </p:cNvPr>
          <p:cNvGraphicFramePr>
            <a:graphicFrameLocks noChangeAspect="1"/>
          </p:cNvGraphicFramePr>
          <p:nvPr>
            <p:extLst>
              <p:ext uri="{D42A27DB-BD31-4B8C-83A1-F6EECF244321}">
                <p14:modId xmlns:p14="http://schemas.microsoft.com/office/powerpoint/2010/main" val="3485135770"/>
              </p:ext>
            </p:extLst>
          </p:nvPr>
        </p:nvGraphicFramePr>
        <p:xfrm>
          <a:off x="971601" y="1203598"/>
          <a:ext cx="7128792" cy="3198649"/>
        </p:xfrm>
        <a:graphic>
          <a:graphicData uri="http://schemas.openxmlformats.org/presentationml/2006/ole">
            <mc:AlternateContent xmlns:mc="http://schemas.openxmlformats.org/markup-compatibility/2006">
              <mc:Choice xmlns:v="urn:schemas-microsoft-com:vml" Requires="v">
                <p:oleObj name="Document" r:id="rId2" imgW="5745214" imgH="3607184" progId="Word.Document.12">
                  <p:embed/>
                </p:oleObj>
              </mc:Choice>
              <mc:Fallback>
                <p:oleObj name="Document" r:id="rId2" imgW="5745214" imgH="3607184" progId="Word.Document.12">
                  <p:embed/>
                  <p:pic>
                    <p:nvPicPr>
                      <p:cNvPr id="0" name=""/>
                      <p:cNvPicPr/>
                      <p:nvPr/>
                    </p:nvPicPr>
                    <p:blipFill>
                      <a:blip r:embed="rId3"/>
                      <a:stretch>
                        <a:fillRect/>
                      </a:stretch>
                    </p:blipFill>
                    <p:spPr>
                      <a:xfrm>
                        <a:off x="971601" y="1203598"/>
                        <a:ext cx="7128792" cy="3198649"/>
                      </a:xfrm>
                      <a:prstGeom prst="rect">
                        <a:avLst/>
                      </a:prstGeom>
                    </p:spPr>
                  </p:pic>
                </p:oleObj>
              </mc:Fallback>
            </mc:AlternateContent>
          </a:graphicData>
        </a:graphic>
      </p:graphicFrame>
    </p:spTree>
    <p:extLst>
      <p:ext uri="{BB962C8B-B14F-4D97-AF65-F5344CB8AC3E}">
        <p14:creationId xmlns:p14="http://schemas.microsoft.com/office/powerpoint/2010/main" val="2305029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Being part of a multinational team can be really challenging but with specific knowledge and practice everything will turn into a great professional experience. </a:t>
            </a:r>
          </a:p>
          <a:p>
            <a:pPr algn="just">
              <a:lnSpc>
                <a:spcPct val="150000"/>
              </a:lnSpc>
            </a:pPr>
            <a:r>
              <a:rPr lang="en-US" altLang="ko-KR" sz="1200" dirty="0">
                <a:solidFill>
                  <a:schemeClr val="tx1">
                    <a:lumMod val="75000"/>
                    <a:lumOff val="25000"/>
                  </a:schemeClr>
                </a:solidFill>
              </a:rPr>
              <a:t>You have seen till now that when working in a multicultural team, it is essential to listen to the culture or cultures present, and to analyze the different codes that result from it. This is called developing cultural intelligence.</a:t>
            </a:r>
          </a:p>
          <a:p>
            <a:pPr algn="just">
              <a:lnSpc>
                <a:spcPct val="150000"/>
              </a:lnSpc>
            </a:pPr>
            <a:endParaRPr lang="en-US" altLang="ko-KR" sz="1200" dirty="0">
              <a:solidFill>
                <a:schemeClr val="tx1">
                  <a:lumMod val="75000"/>
                  <a:lumOff val="25000"/>
                </a:schemeClr>
              </a:solidFill>
            </a:endParaRPr>
          </a:p>
          <a:p>
            <a:pPr algn="just">
              <a:lnSpc>
                <a:spcPct val="150000"/>
              </a:lnSpc>
            </a:pPr>
            <a:r>
              <a:rPr lang="en-US" altLang="ko-KR" sz="1200" dirty="0">
                <a:solidFill>
                  <a:schemeClr val="tx1">
                    <a:lumMod val="75000"/>
                    <a:lumOff val="25000"/>
                  </a:schemeClr>
                </a:solidFill>
              </a:rPr>
              <a:t>Diversity and inclusion in the workplace allow companies to build teams that bring different perspectives and talents, which increases innovation and generates higher revenue.</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a:t>Conclusion: What will I take home?</a:t>
            </a:r>
            <a:endParaRPr lang="en-US" altLang="ko-KR" sz="1800" b="1" dirty="0"/>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Marcador de texto 1">
            <a:extLst>
              <a:ext uri="{FF2B5EF4-FFF2-40B4-BE49-F238E27FC236}">
                <a16:creationId xmlns:a16="http://schemas.microsoft.com/office/drawing/2014/main" id="{4A59AC49-1569-5834-7299-DAF65043D6AC}"/>
              </a:ext>
            </a:extLst>
          </p:cNvPr>
          <p:cNvSpPr>
            <a:spLocks noGrp="1"/>
          </p:cNvSpPr>
          <p:nvPr>
            <p:ph type="body" sz="quarter" idx="10"/>
          </p:nvPr>
        </p:nvSpPr>
        <p:spPr>
          <a:xfrm>
            <a:off x="34712" y="259511"/>
            <a:ext cx="9144000" cy="576263"/>
          </a:xfrm>
        </p:spPr>
        <p:txBody>
          <a:bodyPr/>
          <a:lstStyle/>
          <a:p>
            <a:r>
              <a:rPr lang="es-ES" sz="2000" b="1" dirty="0" err="1">
                <a:solidFill>
                  <a:schemeClr val="tx1"/>
                </a:solidFill>
              </a:rPr>
              <a:t>Quest</a:t>
            </a:r>
            <a:r>
              <a:rPr lang="es-ES" sz="2000" b="1" dirty="0">
                <a:solidFill>
                  <a:schemeClr val="tx1"/>
                </a:solidFill>
              </a:rPr>
              <a:t> 2:</a:t>
            </a:r>
            <a:r>
              <a:rPr lang="ro-RO" sz="2000" b="1" dirty="0">
                <a:solidFill>
                  <a:schemeClr val="tx1"/>
                </a:solidFill>
              </a:rPr>
              <a:t> </a:t>
            </a:r>
            <a:r>
              <a:rPr lang="en-GB" sz="2000" b="1" dirty="0">
                <a:solidFill>
                  <a:schemeClr val="tx1"/>
                </a:solidFill>
                <a:effectLst/>
                <a:ea typeface="Arial" panose="020B0604020202020204" pitchFamily="34" charset="0"/>
              </a:rPr>
              <a:t>Embracing cultural diversity at work </a:t>
            </a:r>
            <a:endParaRPr lang="es-ES" sz="2000" b="1" dirty="0">
              <a:solidFill>
                <a:schemeClr val="tx1"/>
              </a:solidFill>
            </a:endParaRPr>
          </a:p>
        </p:txBody>
      </p:sp>
    </p:spTree>
    <p:extLst>
      <p:ext uri="{BB962C8B-B14F-4D97-AF65-F5344CB8AC3E}">
        <p14:creationId xmlns:p14="http://schemas.microsoft.com/office/powerpoint/2010/main" val="2632772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dirty="0" err="1">
                <a:solidFill>
                  <a:schemeClr val="tx1"/>
                </a:solidFill>
              </a:rPr>
              <a:t>Quest</a:t>
            </a:r>
            <a:r>
              <a:rPr lang="es-ES" sz="2000" b="1" dirty="0">
                <a:solidFill>
                  <a:schemeClr val="tx1"/>
                </a:solidFill>
              </a:rPr>
              <a:t> </a:t>
            </a:r>
            <a:r>
              <a:rPr lang="ro-RO" sz="2000" b="1" dirty="0">
                <a:solidFill>
                  <a:schemeClr val="tx1"/>
                </a:solidFill>
              </a:rPr>
              <a:t>3</a:t>
            </a:r>
            <a:r>
              <a:rPr lang="es-ES" sz="2000" b="1" dirty="0">
                <a:solidFill>
                  <a:schemeClr val="tx1"/>
                </a:solidFill>
              </a:rPr>
              <a:t>:</a:t>
            </a:r>
            <a:r>
              <a:rPr lang="ro-RO" sz="2000" b="1" dirty="0">
                <a:solidFill>
                  <a:schemeClr val="tx1"/>
                </a:solidFill>
              </a:rPr>
              <a:t> </a:t>
            </a:r>
            <a:r>
              <a:rPr lang="en-GB" sz="2000" b="1" dirty="0">
                <a:solidFill>
                  <a:schemeClr val="tx1"/>
                </a:solidFill>
                <a:effectLst/>
                <a:latin typeface="Arial" panose="020B0604020202020204" pitchFamily="34" charset="0"/>
                <a:ea typeface="Arial" panose="020B0604020202020204" pitchFamily="34" charset="0"/>
              </a:rPr>
              <a:t>Profitable businesses in demand in the online environment </a:t>
            </a:r>
            <a:endParaRPr lang="es-ES" sz="2000" b="1" dirty="0">
              <a:solidFill>
                <a:schemeClr val="tx1"/>
              </a:solidFill>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683568" y="1138916"/>
            <a:ext cx="4248472" cy="30170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The pandemic highlighted several changes in work and a great deal of them are related to performing various jobs in the online environment. One of the advantages of this job is that you can work from home most of the time and more than that, especially sales activities which do not need the management of large inventories of products can even be managed from anywhere – without the need to systematically stay at home. However, you must take into consideration the fact that working from home, full-time or part-time, means that where you live will also become the nerve center of your business. </a:t>
            </a:r>
          </a:p>
        </p:txBody>
      </p:sp>
      <p:sp>
        <p:nvSpPr>
          <p:cNvPr id="9" name="Oval 35">
            <a:extLst>
              <a:ext uri="{FF2B5EF4-FFF2-40B4-BE49-F238E27FC236}">
                <a16:creationId xmlns:a16="http://schemas.microsoft.com/office/drawing/2014/main" id="{B436F422-2D1F-4575-85EC-8666E4819862}"/>
              </a:ext>
            </a:extLst>
          </p:cNvPr>
          <p:cNvSpPr/>
          <p:nvPr/>
        </p:nvSpPr>
        <p:spPr>
          <a:xfrm>
            <a:off x="769059" y="56285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15616" y="728412"/>
            <a:ext cx="4248472" cy="276939"/>
          </a:xfrm>
        </p:spPr>
        <p:txBody>
          <a:bodyPr/>
          <a:lstStyle/>
          <a:p>
            <a:pPr lvl="0" algn="l"/>
            <a:r>
              <a:rPr lang="en-US" altLang="ko-KR" sz="1800" b="1" dirty="0"/>
              <a:t>Introduction: What’s this all about?</a:t>
            </a:r>
          </a:p>
        </p:txBody>
      </p:sp>
      <p:pic>
        <p:nvPicPr>
          <p:cNvPr id="3" name="Imagine 2" descr="MacBook Pro, white ceramic mug,and black smartphone on table">
            <a:extLst>
              <a:ext uri="{FF2B5EF4-FFF2-40B4-BE49-F238E27FC236}">
                <a16:creationId xmlns:a16="http://schemas.microsoft.com/office/drawing/2014/main" id="{0528AEE5-7EA6-7C3F-C1F8-25606C9DC7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9788" y="1563638"/>
            <a:ext cx="2986628" cy="2123486"/>
          </a:xfrm>
          <a:prstGeom prst="rect">
            <a:avLst/>
          </a:prstGeom>
          <a:noFill/>
          <a:ln>
            <a:noFill/>
          </a:ln>
        </p:spPr>
      </p:pic>
    </p:spTree>
    <p:extLst>
      <p:ext uri="{BB962C8B-B14F-4D97-AF65-F5344CB8AC3E}">
        <p14:creationId xmlns:p14="http://schemas.microsoft.com/office/powerpoint/2010/main" val="1984338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323529" y="1635646"/>
            <a:ext cx="4248472" cy="206131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In this quest you will be challenged to find an e-business which seems suitable to your skills and qualifications and try to put it into practice. Keep in mind to choose something which is in demand and make a plan that will help you be successful! </a:t>
            </a:r>
            <a:endParaRPr lang="ko-KR" altLang="en-US" sz="1200" dirty="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645363" y="110467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15616" y="1117776"/>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a:t>Task: What’s the activity?</a:t>
            </a:r>
          </a:p>
        </p:txBody>
      </p:sp>
      <p:sp>
        <p:nvSpPr>
          <p:cNvPr id="6" name="Marcador de texto 1">
            <a:extLst>
              <a:ext uri="{FF2B5EF4-FFF2-40B4-BE49-F238E27FC236}">
                <a16:creationId xmlns:a16="http://schemas.microsoft.com/office/drawing/2014/main" id="{413E86D1-9210-BC93-3F18-B0A8DD65350E}"/>
              </a:ext>
            </a:extLst>
          </p:cNvPr>
          <p:cNvSpPr>
            <a:spLocks noGrp="1"/>
          </p:cNvSpPr>
          <p:nvPr>
            <p:ph type="body" sz="quarter" idx="10"/>
          </p:nvPr>
        </p:nvSpPr>
        <p:spPr>
          <a:xfrm>
            <a:off x="0" y="287473"/>
            <a:ext cx="9144000" cy="576064"/>
          </a:xfrm>
        </p:spPr>
        <p:txBody>
          <a:bodyPr/>
          <a:lstStyle/>
          <a:p>
            <a:r>
              <a:rPr lang="es-ES" sz="2000" b="1" dirty="0" err="1">
                <a:solidFill>
                  <a:schemeClr val="tx1"/>
                </a:solidFill>
              </a:rPr>
              <a:t>Quest</a:t>
            </a:r>
            <a:r>
              <a:rPr lang="es-ES" sz="2000" b="1" dirty="0">
                <a:solidFill>
                  <a:schemeClr val="tx1"/>
                </a:solidFill>
              </a:rPr>
              <a:t> </a:t>
            </a:r>
            <a:r>
              <a:rPr lang="ro-RO" sz="2000" b="1" dirty="0">
                <a:solidFill>
                  <a:schemeClr val="tx1"/>
                </a:solidFill>
              </a:rPr>
              <a:t>3</a:t>
            </a:r>
            <a:r>
              <a:rPr lang="es-ES" sz="2000" b="1" dirty="0">
                <a:solidFill>
                  <a:schemeClr val="tx1"/>
                </a:solidFill>
              </a:rPr>
              <a:t>:</a:t>
            </a:r>
            <a:r>
              <a:rPr lang="ro-RO" sz="2000" b="1" dirty="0">
                <a:solidFill>
                  <a:schemeClr val="tx1"/>
                </a:solidFill>
              </a:rPr>
              <a:t> </a:t>
            </a:r>
            <a:r>
              <a:rPr lang="en-GB" sz="2000" b="1" dirty="0">
                <a:solidFill>
                  <a:schemeClr val="tx1"/>
                </a:solidFill>
                <a:effectLst/>
                <a:latin typeface="Arial" panose="020B0604020202020204" pitchFamily="34" charset="0"/>
                <a:ea typeface="Arial" panose="020B0604020202020204" pitchFamily="34" charset="0"/>
              </a:rPr>
              <a:t>Profitable businesses in demand in the online environment </a:t>
            </a:r>
            <a:endParaRPr lang="es-ES" sz="2000" b="1" dirty="0">
              <a:solidFill>
                <a:schemeClr val="tx1"/>
              </a:solidFill>
            </a:endParaRPr>
          </a:p>
        </p:txBody>
      </p:sp>
      <p:pic>
        <p:nvPicPr>
          <p:cNvPr id="2" name="Imagine 1">
            <a:extLst>
              <a:ext uri="{FF2B5EF4-FFF2-40B4-BE49-F238E27FC236}">
                <a16:creationId xmlns:a16="http://schemas.microsoft.com/office/drawing/2014/main" id="{9F7AF332-F1F1-567B-BAD0-6047699F3E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78931"/>
            <a:ext cx="3120390" cy="2080260"/>
          </a:xfrm>
          <a:prstGeom prst="rect">
            <a:avLst/>
          </a:prstGeom>
          <a:noFill/>
          <a:ln>
            <a:noFill/>
          </a:ln>
        </p:spPr>
      </p:pic>
    </p:spTree>
    <p:extLst>
      <p:ext uri="{BB962C8B-B14F-4D97-AF65-F5344CB8AC3E}">
        <p14:creationId xmlns:p14="http://schemas.microsoft.com/office/powerpoint/2010/main" val="1533559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395536" y="82302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539552" y="1419622"/>
            <a:ext cx="8064896" cy="280831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In this activity you will work in groups of 4 people. Imagine you are on the point of selecting an e-business that you intend to turn profitable. First it is important to take some steps which will lead you to the best decisions:</a:t>
            </a:r>
          </a:p>
          <a:p>
            <a:pPr algn="just">
              <a:lnSpc>
                <a:spcPct val="150000"/>
              </a:lnSpc>
            </a:pPr>
            <a:r>
              <a:rPr lang="en-US" altLang="ko-KR" sz="1200" dirty="0">
                <a:solidFill>
                  <a:schemeClr val="tx1">
                    <a:lumMod val="75000"/>
                    <a:lumOff val="25000"/>
                  </a:schemeClr>
                </a:solidFill>
              </a:rPr>
              <a:t>-choose the sector of activity that is in demand </a:t>
            </a:r>
          </a:p>
          <a:p>
            <a:pPr algn="just">
              <a:lnSpc>
                <a:spcPct val="150000"/>
              </a:lnSpc>
            </a:pPr>
            <a:r>
              <a:rPr lang="en-US" altLang="ko-KR" sz="1200" dirty="0">
                <a:solidFill>
                  <a:schemeClr val="tx1">
                    <a:lumMod val="75000"/>
                    <a:lumOff val="25000"/>
                  </a:schemeClr>
                </a:solidFill>
              </a:rPr>
              <a:t>-think about the products and/or services you want to offer</a:t>
            </a:r>
          </a:p>
          <a:p>
            <a:pPr algn="just">
              <a:lnSpc>
                <a:spcPct val="150000"/>
              </a:lnSpc>
            </a:pPr>
            <a:r>
              <a:rPr lang="en-US" altLang="ko-KR" sz="1200" dirty="0">
                <a:solidFill>
                  <a:schemeClr val="tx1">
                    <a:lumMod val="75000"/>
                    <a:lumOff val="25000"/>
                  </a:schemeClr>
                </a:solidFill>
              </a:rPr>
              <a:t>-consider the target customers: their needs, their age, the areas they may come from (urban, rural), their possible tastes.   </a:t>
            </a:r>
          </a:p>
          <a:p>
            <a:pPr algn="just">
              <a:lnSpc>
                <a:spcPct val="150000"/>
              </a:lnSpc>
            </a:pPr>
            <a:r>
              <a:rPr lang="en-US" altLang="ko-KR" sz="1200" dirty="0">
                <a:solidFill>
                  <a:schemeClr val="tx1">
                    <a:lumMod val="75000"/>
                    <a:lumOff val="25000"/>
                  </a:schemeClr>
                </a:solidFill>
              </a:rPr>
              <a:t>Once you have completed this part of the task, do some research on the Internet so as to find various studies related to the e-business you have just chosen to get a starting-point idea. </a:t>
            </a:r>
          </a:p>
          <a:p>
            <a:pPr algn="just">
              <a:lnSpc>
                <a:spcPct val="150000"/>
              </a:lnSpc>
            </a:pPr>
            <a:r>
              <a:rPr lang="en-US" altLang="ko-KR" sz="1200" dirty="0">
                <a:solidFill>
                  <a:schemeClr val="tx1">
                    <a:lumMod val="75000"/>
                    <a:lumOff val="25000"/>
                  </a:schemeClr>
                </a:solidFill>
              </a:rPr>
              <a:t>Last but not least, create an account for your imaginary e-business, a corporate image and get started.</a:t>
            </a:r>
          </a:p>
          <a:p>
            <a:pPr algn="just">
              <a:lnSpc>
                <a:spcPct val="150000"/>
              </a:lnSpc>
            </a:pPr>
            <a:r>
              <a:rPr lang="en-US" altLang="ko-KR" sz="1200" dirty="0">
                <a:solidFill>
                  <a:schemeClr val="tx1">
                    <a:lumMod val="75000"/>
                    <a:lumOff val="25000"/>
                  </a:schemeClr>
                </a:solidFill>
              </a:rPr>
              <a:t>You are advised to use the materials provided in the Resources section as a guide. </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27584" y="823026"/>
            <a:ext cx="4320480" cy="285999"/>
          </a:xfrm>
        </p:spPr>
        <p:txBody>
          <a:bodyPr/>
          <a:lstStyle/>
          <a:p>
            <a:pPr lvl="0" algn="l"/>
            <a:r>
              <a:rPr lang="en-US" altLang="ko-KR" sz="1800" b="1" dirty="0"/>
              <a:t>Process: What am I going to do?</a:t>
            </a:r>
          </a:p>
        </p:txBody>
      </p:sp>
      <p:sp>
        <p:nvSpPr>
          <p:cNvPr id="5" name="Marcador de texto 1">
            <a:extLst>
              <a:ext uri="{FF2B5EF4-FFF2-40B4-BE49-F238E27FC236}">
                <a16:creationId xmlns:a16="http://schemas.microsoft.com/office/drawing/2014/main" id="{A80F779F-B2CD-49E7-AC6B-92BF15E7AC80}"/>
              </a:ext>
            </a:extLst>
          </p:cNvPr>
          <p:cNvSpPr>
            <a:spLocks noGrp="1"/>
          </p:cNvSpPr>
          <p:nvPr>
            <p:ph type="body" sz="quarter" idx="10"/>
          </p:nvPr>
        </p:nvSpPr>
        <p:spPr>
          <a:xfrm>
            <a:off x="0" y="287473"/>
            <a:ext cx="9144000" cy="576064"/>
          </a:xfrm>
        </p:spPr>
        <p:txBody>
          <a:bodyPr/>
          <a:lstStyle/>
          <a:p>
            <a:r>
              <a:rPr lang="es-ES" sz="2000" b="1" dirty="0" err="1">
                <a:solidFill>
                  <a:schemeClr val="tx1"/>
                </a:solidFill>
              </a:rPr>
              <a:t>Quest</a:t>
            </a:r>
            <a:r>
              <a:rPr lang="es-ES" sz="2000" b="1" dirty="0">
                <a:solidFill>
                  <a:schemeClr val="tx1"/>
                </a:solidFill>
              </a:rPr>
              <a:t> </a:t>
            </a:r>
            <a:r>
              <a:rPr lang="ro-RO" sz="2000" b="1" dirty="0">
                <a:solidFill>
                  <a:schemeClr val="tx1"/>
                </a:solidFill>
              </a:rPr>
              <a:t>3</a:t>
            </a:r>
            <a:r>
              <a:rPr lang="es-ES" sz="2000" b="1" dirty="0">
                <a:solidFill>
                  <a:schemeClr val="tx1"/>
                </a:solidFill>
              </a:rPr>
              <a:t>:</a:t>
            </a:r>
            <a:r>
              <a:rPr lang="ro-RO" sz="2000" b="1" dirty="0">
                <a:solidFill>
                  <a:schemeClr val="tx1"/>
                </a:solidFill>
              </a:rPr>
              <a:t> </a:t>
            </a:r>
            <a:r>
              <a:rPr lang="en-GB" sz="2000" b="1" dirty="0">
                <a:solidFill>
                  <a:schemeClr val="tx1"/>
                </a:solidFill>
                <a:effectLst/>
                <a:latin typeface="Arial" panose="020B0604020202020204" pitchFamily="34" charset="0"/>
                <a:ea typeface="Arial" panose="020B0604020202020204" pitchFamily="34" charset="0"/>
              </a:rPr>
              <a:t>Profitable businesses in demand in the online environment </a:t>
            </a:r>
            <a:endParaRPr lang="es-ES" sz="2000" b="1" dirty="0">
              <a:solidFill>
                <a:schemeClr val="tx1"/>
              </a:solidFill>
            </a:endParaRPr>
          </a:p>
        </p:txBody>
      </p:sp>
    </p:spTree>
    <p:extLst>
      <p:ext uri="{BB962C8B-B14F-4D97-AF65-F5344CB8AC3E}">
        <p14:creationId xmlns:p14="http://schemas.microsoft.com/office/powerpoint/2010/main" val="1479180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899592" y="1160931"/>
            <a:ext cx="6984776" cy="32938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87624" y="741253"/>
            <a:ext cx="4392488" cy="27337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a:t>Learning outcomes: What will I learn?</a:t>
            </a:r>
          </a:p>
        </p:txBody>
      </p:sp>
      <p:sp>
        <p:nvSpPr>
          <p:cNvPr id="6" name="Marcador de texto 1">
            <a:extLst>
              <a:ext uri="{FF2B5EF4-FFF2-40B4-BE49-F238E27FC236}">
                <a16:creationId xmlns:a16="http://schemas.microsoft.com/office/drawing/2014/main" id="{F10A4F20-47BA-6059-9414-A6496BFF2607}"/>
              </a:ext>
            </a:extLst>
          </p:cNvPr>
          <p:cNvSpPr>
            <a:spLocks noGrp="1"/>
          </p:cNvSpPr>
          <p:nvPr>
            <p:ph type="body" sz="quarter" idx="10"/>
          </p:nvPr>
        </p:nvSpPr>
        <p:spPr>
          <a:xfrm>
            <a:off x="28992" y="128669"/>
            <a:ext cx="9144000" cy="576064"/>
          </a:xfrm>
        </p:spPr>
        <p:txBody>
          <a:bodyPr/>
          <a:lstStyle/>
          <a:p>
            <a:r>
              <a:rPr lang="es-ES" sz="2000" b="1" dirty="0" err="1">
                <a:solidFill>
                  <a:schemeClr val="tx1"/>
                </a:solidFill>
              </a:rPr>
              <a:t>Quest</a:t>
            </a:r>
            <a:r>
              <a:rPr lang="es-ES" sz="2000" b="1" dirty="0">
                <a:solidFill>
                  <a:schemeClr val="tx1"/>
                </a:solidFill>
              </a:rPr>
              <a:t> </a:t>
            </a:r>
            <a:r>
              <a:rPr lang="ro-RO" sz="2000" b="1" dirty="0">
                <a:solidFill>
                  <a:schemeClr val="tx1"/>
                </a:solidFill>
              </a:rPr>
              <a:t>3</a:t>
            </a:r>
            <a:r>
              <a:rPr lang="es-ES" sz="2000" b="1" dirty="0">
                <a:solidFill>
                  <a:schemeClr val="tx1"/>
                </a:solidFill>
              </a:rPr>
              <a:t>:</a:t>
            </a:r>
            <a:r>
              <a:rPr lang="ro-RO" sz="2000" b="1" dirty="0">
                <a:solidFill>
                  <a:schemeClr val="tx1"/>
                </a:solidFill>
              </a:rPr>
              <a:t> </a:t>
            </a:r>
            <a:r>
              <a:rPr lang="en-GB" sz="2000" b="1" dirty="0">
                <a:solidFill>
                  <a:schemeClr val="tx1"/>
                </a:solidFill>
                <a:effectLst/>
                <a:latin typeface="Arial" panose="020B0604020202020204" pitchFamily="34" charset="0"/>
                <a:ea typeface="Arial" panose="020B0604020202020204" pitchFamily="34" charset="0"/>
              </a:rPr>
              <a:t>Profitable businesses in demand in the online environment </a:t>
            </a:r>
            <a:endParaRPr lang="es-ES" sz="2000" b="1" dirty="0">
              <a:solidFill>
                <a:schemeClr val="tx1"/>
              </a:solidFill>
            </a:endParaRPr>
          </a:p>
        </p:txBody>
      </p:sp>
      <p:graphicFrame>
        <p:nvGraphicFramePr>
          <p:cNvPr id="7" name="Obiect 6">
            <a:extLst>
              <a:ext uri="{FF2B5EF4-FFF2-40B4-BE49-F238E27FC236}">
                <a16:creationId xmlns:a16="http://schemas.microsoft.com/office/drawing/2014/main" id="{E93313B9-B4EE-A1C8-F0FF-5C3395A89B87}"/>
              </a:ext>
            </a:extLst>
          </p:cNvPr>
          <p:cNvGraphicFramePr>
            <a:graphicFrameLocks noChangeAspect="1"/>
          </p:cNvGraphicFramePr>
          <p:nvPr>
            <p:extLst>
              <p:ext uri="{D42A27DB-BD31-4B8C-83A1-F6EECF244321}">
                <p14:modId xmlns:p14="http://schemas.microsoft.com/office/powerpoint/2010/main" val="2301540373"/>
              </p:ext>
            </p:extLst>
          </p:nvPr>
        </p:nvGraphicFramePr>
        <p:xfrm>
          <a:off x="956595" y="1160931"/>
          <a:ext cx="6927773" cy="3606800"/>
        </p:xfrm>
        <a:graphic>
          <a:graphicData uri="http://schemas.openxmlformats.org/presentationml/2006/ole">
            <mc:AlternateContent xmlns:mc="http://schemas.openxmlformats.org/markup-compatibility/2006">
              <mc:Choice xmlns:v="urn:schemas-microsoft-com:vml" Requires="v">
                <p:oleObj name="Document" r:id="rId2" imgW="5745214" imgH="3607184" progId="Word.Document.12">
                  <p:embed/>
                </p:oleObj>
              </mc:Choice>
              <mc:Fallback>
                <p:oleObj name="Document" r:id="rId2" imgW="5745214" imgH="3607184" progId="Word.Document.12">
                  <p:embed/>
                  <p:pic>
                    <p:nvPicPr>
                      <p:cNvPr id="0" name=""/>
                      <p:cNvPicPr/>
                      <p:nvPr/>
                    </p:nvPicPr>
                    <p:blipFill>
                      <a:blip r:embed="rId3"/>
                      <a:stretch>
                        <a:fillRect/>
                      </a:stretch>
                    </p:blipFill>
                    <p:spPr>
                      <a:xfrm>
                        <a:off x="956595" y="1160931"/>
                        <a:ext cx="6927773" cy="3606800"/>
                      </a:xfrm>
                      <a:prstGeom prst="rect">
                        <a:avLst/>
                      </a:prstGeom>
                    </p:spPr>
                  </p:pic>
                </p:oleObj>
              </mc:Fallback>
            </mc:AlternateContent>
          </a:graphicData>
        </a:graphic>
      </p:graphicFrame>
    </p:spTree>
    <p:extLst>
      <p:ext uri="{BB962C8B-B14F-4D97-AF65-F5344CB8AC3E}">
        <p14:creationId xmlns:p14="http://schemas.microsoft.com/office/powerpoint/2010/main" val="1073050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altLang="ko-KR" sz="1200" dirty="0">
                <a:solidFill>
                  <a:schemeClr val="tx1">
                    <a:lumMod val="75000"/>
                    <a:lumOff val="25000"/>
                  </a:schemeClr>
                </a:solidFill>
              </a:rPr>
              <a:t>Having your own e-business is never as easy as it may seem as the e-commerce space can be challenging. However, it can be turned into a profitable job if you consider a few basic things. The most important one is deciding to get started and then all it takes is ambition, time, (hard) work and a little bit of startup capital. Keep in mind that you are not going to get everything right your first go round. </a:t>
            </a:r>
          </a:p>
          <a:p>
            <a:pPr algn="just">
              <a:lnSpc>
                <a:spcPct val="150000"/>
              </a:lnSpc>
            </a:pPr>
            <a:r>
              <a:rPr lang="en-US" altLang="ko-KR" sz="1200" dirty="0">
                <a:solidFill>
                  <a:schemeClr val="tx1">
                    <a:lumMod val="75000"/>
                    <a:lumOff val="25000"/>
                  </a:schemeClr>
                </a:solidFill>
              </a:rPr>
              <a:t>The practical activities you performed in this quest will allow you to start a real e-business which will definitely turn you into a successful businessperson. Reflect on what you enjoyed in this part of the course, what you found challenging and what you would do differently. </a:t>
            </a:r>
          </a:p>
          <a:p>
            <a:pPr algn="just">
              <a:lnSpc>
                <a:spcPct val="150000"/>
              </a:lnSpc>
            </a:pPr>
            <a:r>
              <a:rPr lang="en-US" altLang="ko-KR" sz="1200" dirty="0">
                <a:solidFill>
                  <a:schemeClr val="tx1">
                    <a:lumMod val="75000"/>
                    <a:lumOff val="25000"/>
                  </a:schemeClr>
                </a:solidFill>
              </a:rPr>
              <a:t>At the same time, remember to explore the Resources section to enlarge your knowledge! </a:t>
            </a:r>
            <a:endParaRPr lang="ko-KR" altLang="en-US" sz="12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a:t>Conclusion: What will I take home?</a:t>
            </a:r>
            <a:endParaRPr lang="en-US" altLang="ko-KR" sz="1800" b="1" dirty="0"/>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Marcador de texto 1">
            <a:extLst>
              <a:ext uri="{FF2B5EF4-FFF2-40B4-BE49-F238E27FC236}">
                <a16:creationId xmlns:a16="http://schemas.microsoft.com/office/drawing/2014/main" id="{8C8BE9DF-08D4-48C8-BA02-FD0A5B775BA9}"/>
              </a:ext>
            </a:extLst>
          </p:cNvPr>
          <p:cNvSpPr>
            <a:spLocks noGrp="1"/>
          </p:cNvSpPr>
          <p:nvPr>
            <p:ph type="body" sz="quarter" idx="10"/>
          </p:nvPr>
        </p:nvSpPr>
        <p:spPr>
          <a:xfrm>
            <a:off x="107504" y="291848"/>
            <a:ext cx="9144000" cy="576064"/>
          </a:xfrm>
        </p:spPr>
        <p:txBody>
          <a:bodyPr/>
          <a:lstStyle/>
          <a:p>
            <a:r>
              <a:rPr lang="es-ES" sz="2000" b="1" dirty="0" err="1">
                <a:solidFill>
                  <a:schemeClr val="tx1"/>
                </a:solidFill>
              </a:rPr>
              <a:t>Quest</a:t>
            </a:r>
            <a:r>
              <a:rPr lang="es-ES" sz="2000" b="1" dirty="0">
                <a:solidFill>
                  <a:schemeClr val="tx1"/>
                </a:solidFill>
              </a:rPr>
              <a:t> </a:t>
            </a:r>
            <a:r>
              <a:rPr lang="ro-RO" sz="2000" b="1" dirty="0">
                <a:solidFill>
                  <a:schemeClr val="tx1"/>
                </a:solidFill>
              </a:rPr>
              <a:t>3</a:t>
            </a:r>
            <a:r>
              <a:rPr lang="es-ES" sz="2000" b="1" dirty="0">
                <a:solidFill>
                  <a:schemeClr val="tx1"/>
                </a:solidFill>
              </a:rPr>
              <a:t>:</a:t>
            </a:r>
            <a:r>
              <a:rPr lang="ro-RO" sz="2000" b="1" dirty="0">
                <a:solidFill>
                  <a:schemeClr val="tx1"/>
                </a:solidFill>
              </a:rPr>
              <a:t> </a:t>
            </a:r>
            <a:r>
              <a:rPr lang="en-GB" sz="2000" b="1" dirty="0">
                <a:solidFill>
                  <a:schemeClr val="tx1"/>
                </a:solidFill>
                <a:effectLst/>
                <a:latin typeface="Arial" panose="020B0604020202020204" pitchFamily="34" charset="0"/>
                <a:ea typeface="Arial" panose="020B0604020202020204" pitchFamily="34" charset="0"/>
              </a:rPr>
              <a:t>Profitable businesses in demand in the online environm</a:t>
            </a:r>
            <a:r>
              <a:rPr lang="en-GB" sz="2000" b="1" dirty="0">
                <a:effectLst/>
                <a:latin typeface="Arial" panose="020B0604020202020204" pitchFamily="34" charset="0"/>
                <a:ea typeface="Arial" panose="020B0604020202020204" pitchFamily="34" charset="0"/>
              </a:rPr>
              <a:t>ent </a:t>
            </a:r>
            <a:endParaRPr lang="es-ES" sz="2000" b="1" dirty="0"/>
          </a:p>
        </p:txBody>
      </p:sp>
    </p:spTree>
    <p:extLst>
      <p:ext uri="{BB962C8B-B14F-4D97-AF65-F5344CB8AC3E}">
        <p14:creationId xmlns:p14="http://schemas.microsoft.com/office/powerpoint/2010/main" val="1494466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dirty="0">
                <a:solidFill>
                  <a:schemeClr val="tx1"/>
                </a:solidFill>
              </a:rPr>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dirty="0"/>
              <a:t>Multiple-choice questions: </a:t>
            </a:r>
            <a:r>
              <a:rPr lang="en-US" altLang="ko-KR" sz="1800" dirty="0"/>
              <a:t>consolidate your learning</a:t>
            </a:r>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51520"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en-US" altLang="ko-KR" sz="1200" dirty="0"/>
              <a:t>Question 1. Which is NOT the benefit of teamwork?</a:t>
            </a:r>
          </a:p>
          <a:p>
            <a:pPr algn="just">
              <a:lnSpc>
                <a:spcPct val="150000"/>
              </a:lnSpc>
            </a:pPr>
            <a:r>
              <a:rPr lang="en-US" altLang="ko-KR" sz="1200" dirty="0"/>
              <a:t>Option a: It reduces stress.</a:t>
            </a:r>
          </a:p>
          <a:p>
            <a:pPr algn="just">
              <a:lnSpc>
                <a:spcPct val="150000"/>
              </a:lnSpc>
            </a:pPr>
            <a:r>
              <a:rPr lang="en-US" altLang="ko-KR" sz="1200" dirty="0"/>
              <a:t>Option b: It improves quality work.</a:t>
            </a:r>
          </a:p>
          <a:p>
            <a:pPr algn="just">
              <a:lnSpc>
                <a:spcPct val="150000"/>
              </a:lnSpc>
            </a:pPr>
            <a:r>
              <a:rPr lang="en-US" altLang="ko-KR" sz="1200" dirty="0"/>
              <a:t>Option c: It develops anxiety.</a:t>
            </a:r>
          </a:p>
          <a:p>
            <a:pPr algn="just">
              <a:lnSpc>
                <a:spcPct val="150000"/>
              </a:lnSpc>
            </a:pPr>
            <a:r>
              <a:rPr lang="en-US" altLang="ko-KR" sz="1200" dirty="0"/>
              <a:t>Option d: It promotes creativity.</a:t>
            </a:r>
          </a:p>
          <a:p>
            <a:pPr algn="just">
              <a:lnSpc>
                <a:spcPct val="150000"/>
              </a:lnSpc>
            </a:pPr>
            <a:endParaRPr lang="en-US" altLang="ko-KR"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a:t>Question 2. How can a leader encourage team spirit?</a:t>
            </a:r>
          </a:p>
          <a:p>
            <a:pPr algn="just"/>
            <a:r>
              <a:rPr lang="en-US" altLang="ko-KR" sz="1200" dirty="0"/>
              <a:t>Option a: He organizes professional activities.</a:t>
            </a:r>
          </a:p>
          <a:p>
            <a:pPr algn="just"/>
            <a:r>
              <a:rPr lang="en-US" altLang="ko-KR" sz="1200" dirty="0"/>
              <a:t>Option b: He delegates tasks.</a:t>
            </a:r>
          </a:p>
          <a:p>
            <a:pPr algn="just"/>
            <a:r>
              <a:rPr lang="en-US" altLang="ko-KR" sz="1200" dirty="0"/>
              <a:t>Option c: He creates a sense of belonging to the organization.</a:t>
            </a:r>
          </a:p>
          <a:p>
            <a:pPr algn="just"/>
            <a:r>
              <a:rPr lang="en-US" altLang="ko-KR" sz="1200" dirty="0"/>
              <a:t>Option d: All are correct.</a:t>
            </a:r>
          </a:p>
          <a:p>
            <a:pPr algn="just"/>
            <a:endParaRPr lang="en-US" altLang="ko-KR" sz="1200" dirty="0"/>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a:t>Question 3. How can cultural diversity obstacles be avoided? </a:t>
            </a:r>
          </a:p>
          <a:p>
            <a:pPr algn="just"/>
            <a:r>
              <a:rPr lang="en-US" altLang="ko-KR" sz="1200" dirty="0"/>
              <a:t>Option a: You ignore cultural differences of your team.</a:t>
            </a:r>
          </a:p>
          <a:p>
            <a:pPr algn="just"/>
            <a:r>
              <a:rPr lang="en-US" altLang="ko-KR" sz="1200" dirty="0"/>
              <a:t>Option b: You fight stereotypes.</a:t>
            </a:r>
          </a:p>
          <a:p>
            <a:pPr algn="just"/>
            <a:r>
              <a:rPr lang="en-US" altLang="ko-KR" sz="1200" dirty="0"/>
              <a:t>Option c: You disrespect your team members’ cultural differences.</a:t>
            </a:r>
          </a:p>
          <a:p>
            <a:pPr algn="just"/>
            <a:r>
              <a:rPr lang="en-US" altLang="ko-KR" sz="1200" dirty="0"/>
              <a:t>Option d: You avoid integrating all employees within your team. </a:t>
            </a:r>
          </a:p>
          <a:p>
            <a:pPr algn="just"/>
            <a:endParaRPr lang="en-US" altLang="ko-KR" sz="1200" dirty="0"/>
          </a:p>
        </p:txBody>
      </p:sp>
    </p:spTree>
    <p:extLst>
      <p:ext uri="{BB962C8B-B14F-4D97-AF65-F5344CB8AC3E}">
        <p14:creationId xmlns:p14="http://schemas.microsoft.com/office/powerpoint/2010/main" val="2522942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dirty="0">
                <a:solidFill>
                  <a:schemeClr val="tx1"/>
                </a:solidFill>
              </a:rPr>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a:t>Multiple-choice questions: </a:t>
            </a:r>
            <a:r>
              <a:rPr lang="en-US" altLang="ko-KR" sz="1800"/>
              <a:t>consolidate your learning</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1619673" y="1771394"/>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a:t>Question 4. What are the tools you need to sell your creations on the Internet?</a:t>
            </a:r>
          </a:p>
          <a:p>
            <a:pPr algn="just"/>
            <a:r>
              <a:rPr lang="en-US" altLang="ko-KR" sz="1200" dirty="0"/>
              <a:t>Option a: Laptop</a:t>
            </a:r>
          </a:p>
          <a:p>
            <a:pPr algn="just"/>
            <a:r>
              <a:rPr lang="en-US" altLang="ko-KR" sz="1200" dirty="0"/>
              <a:t>Option b: Website host</a:t>
            </a:r>
          </a:p>
          <a:p>
            <a:pPr algn="just"/>
            <a:r>
              <a:rPr lang="en-US" altLang="ko-KR" sz="1200" dirty="0"/>
              <a:t>Option c: A domain name</a:t>
            </a:r>
          </a:p>
          <a:p>
            <a:pPr algn="just"/>
            <a:r>
              <a:rPr lang="en-US" altLang="ko-KR" sz="1200" dirty="0"/>
              <a:t>Option d: All the above</a:t>
            </a:r>
          </a:p>
          <a:p>
            <a:pPr algn="just"/>
            <a:endParaRPr lang="en-US" altLang="ko-KR" sz="1200"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6"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a:t>Question 5. Which is NOT possible to turn into a profitable e-business?</a:t>
            </a:r>
          </a:p>
          <a:p>
            <a:pPr algn="just"/>
            <a:r>
              <a:rPr lang="en-US" altLang="ko-KR" sz="1200" dirty="0"/>
              <a:t>Option a: Training pets</a:t>
            </a:r>
          </a:p>
          <a:p>
            <a:pPr algn="just"/>
            <a:r>
              <a:rPr lang="en-US" altLang="ko-KR" sz="1200" dirty="0"/>
              <a:t>Option b: Instagram marketing</a:t>
            </a:r>
          </a:p>
          <a:p>
            <a:pPr algn="just"/>
            <a:r>
              <a:rPr lang="en-US" altLang="ko-KR" sz="1200" dirty="0"/>
              <a:t>Option c: CV writer</a:t>
            </a:r>
          </a:p>
          <a:p>
            <a:pPr algn="just"/>
            <a:r>
              <a:rPr lang="en-US" altLang="ko-KR" sz="1200" dirty="0"/>
              <a:t>Option d: Graphic design</a:t>
            </a:r>
          </a:p>
          <a:p>
            <a:pPr algn="just"/>
            <a:endParaRPr lang="en-US" altLang="ko-KR" sz="1200" dirty="0"/>
          </a:p>
        </p:txBody>
      </p:sp>
    </p:spTree>
    <p:extLst>
      <p:ext uri="{BB962C8B-B14F-4D97-AF65-F5344CB8AC3E}">
        <p14:creationId xmlns:p14="http://schemas.microsoft.com/office/powerpoint/2010/main" val="2586379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dirty="0">
                <a:solidFill>
                  <a:schemeClr val="tx1"/>
                </a:solidFill>
              </a:rPr>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dirty="0"/>
              <a:t>Multiple-choice questions: </a:t>
            </a:r>
            <a:r>
              <a:rPr lang="en-US" altLang="ko-KR" sz="1800" dirty="0"/>
              <a:t>solutions</a:t>
            </a:r>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305526" y="1751891"/>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en-US" altLang="ko-KR" sz="1200" dirty="0"/>
              <a:t>Question 1. Which is NOT the benefit of teamwork?</a:t>
            </a:r>
          </a:p>
          <a:p>
            <a:pPr algn="just">
              <a:lnSpc>
                <a:spcPct val="150000"/>
              </a:lnSpc>
            </a:pPr>
            <a:r>
              <a:rPr lang="en-US" altLang="ko-KR" sz="1200" dirty="0"/>
              <a:t>Option a: It reduces stress.</a:t>
            </a:r>
          </a:p>
          <a:p>
            <a:pPr algn="just">
              <a:lnSpc>
                <a:spcPct val="150000"/>
              </a:lnSpc>
            </a:pPr>
            <a:r>
              <a:rPr lang="en-US" altLang="ko-KR" sz="1200" dirty="0"/>
              <a:t>Option b: It improves quality work.</a:t>
            </a:r>
          </a:p>
          <a:p>
            <a:pPr algn="just">
              <a:lnSpc>
                <a:spcPct val="150000"/>
              </a:lnSpc>
            </a:pPr>
            <a:r>
              <a:rPr lang="en-US" altLang="ko-KR" sz="1200" b="1" dirty="0"/>
              <a:t>Option c: It develops anxiety.</a:t>
            </a:r>
          </a:p>
          <a:p>
            <a:pPr algn="just">
              <a:lnSpc>
                <a:spcPct val="150000"/>
              </a:lnSpc>
            </a:pPr>
            <a:r>
              <a:rPr lang="en-US" altLang="ko-KR" sz="1200" dirty="0"/>
              <a:t>Option d: It promotes creativity.</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a:t>Question 2. How can a leader encourage team spirit?</a:t>
            </a:r>
          </a:p>
          <a:p>
            <a:pPr algn="just"/>
            <a:r>
              <a:rPr lang="en-US" altLang="ko-KR" sz="1200" dirty="0"/>
              <a:t>Option a: He organizes professional activities.</a:t>
            </a:r>
          </a:p>
          <a:p>
            <a:pPr algn="just"/>
            <a:r>
              <a:rPr lang="en-US" altLang="ko-KR" sz="1200" dirty="0"/>
              <a:t>Option b: He delegates tasks.</a:t>
            </a:r>
          </a:p>
          <a:p>
            <a:pPr algn="just"/>
            <a:r>
              <a:rPr lang="en-US" altLang="ko-KR" sz="1200" dirty="0"/>
              <a:t>Option c: He creates a sense of belonging to the organization.</a:t>
            </a:r>
          </a:p>
          <a:p>
            <a:pPr algn="just"/>
            <a:r>
              <a:rPr lang="en-US" altLang="ko-KR" sz="1200" b="1" dirty="0"/>
              <a:t>Option d: All are correct.</a:t>
            </a:r>
          </a:p>
          <a:p>
            <a:pPr algn="just"/>
            <a:endParaRPr lang="en-US" altLang="ko-KR" sz="1200" b="1" dirty="0"/>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a:t>Question 3. How can cultural diversity obstacles be avoided? </a:t>
            </a:r>
          </a:p>
          <a:p>
            <a:pPr algn="just"/>
            <a:r>
              <a:rPr lang="en-US" altLang="ko-KR" sz="1200" dirty="0"/>
              <a:t>Option a: You ignore cultural differences of your team.</a:t>
            </a:r>
          </a:p>
          <a:p>
            <a:pPr algn="just"/>
            <a:r>
              <a:rPr lang="en-US" altLang="ko-KR" sz="1200" b="1" dirty="0"/>
              <a:t>Option b: You fight stereotypes.</a:t>
            </a:r>
          </a:p>
          <a:p>
            <a:pPr algn="just"/>
            <a:r>
              <a:rPr lang="en-US" altLang="ko-KR" sz="1200" dirty="0"/>
              <a:t>Option c: You disrespect your team members’ cultural differences.</a:t>
            </a:r>
          </a:p>
          <a:p>
            <a:pPr algn="just"/>
            <a:r>
              <a:rPr lang="en-US" altLang="ko-KR" sz="1200" dirty="0"/>
              <a:t>Option d: You avoid integrating all employees within your team. </a:t>
            </a:r>
          </a:p>
          <a:p>
            <a:pPr algn="just"/>
            <a:endParaRPr lang="en-US" altLang="ko-KR" sz="1200" dirty="0"/>
          </a:p>
        </p:txBody>
      </p:sp>
    </p:spTree>
    <p:extLst>
      <p:ext uri="{BB962C8B-B14F-4D97-AF65-F5344CB8AC3E}">
        <p14:creationId xmlns:p14="http://schemas.microsoft.com/office/powerpoint/2010/main" val="295962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a:xfrm>
            <a:off x="461492" y="830523"/>
            <a:ext cx="5616624" cy="576263"/>
          </a:xfrm>
        </p:spPr>
        <p:txBody>
          <a:bodyPr/>
          <a:lstStyle/>
          <a:p>
            <a:r>
              <a:rPr lang="en-GB" sz="1800" b="1" dirty="0">
                <a:solidFill>
                  <a:srgbClr val="202124"/>
                </a:solidFill>
                <a:effectLst/>
                <a:latin typeface="Arial" panose="020B0604020202020204" pitchFamily="34" charset="0"/>
                <a:ea typeface="Calibri" panose="020F0502020204030204" pitchFamily="34" charset="0"/>
              </a:rPr>
              <a:t>Section 1.2: Benefits and examples of teamwork </a:t>
            </a:r>
            <a:endParaRPr lang="ro-RO" sz="1800" dirty="0">
              <a:effectLst/>
              <a:latin typeface="Calibri" panose="020F0502020204030204" pitchFamily="34" charset="0"/>
              <a:ea typeface="Calibri" panose="020F0502020204030204" pitchFamily="34" charset="0"/>
            </a:endParaRPr>
          </a:p>
          <a:p>
            <a:endParaRPr lang="es-ES" sz="1800" dirty="0"/>
          </a:p>
        </p:txBody>
      </p:sp>
      <p:sp>
        <p:nvSpPr>
          <p:cNvPr id="5" name="CasetăText 4">
            <a:extLst>
              <a:ext uri="{FF2B5EF4-FFF2-40B4-BE49-F238E27FC236}">
                <a16:creationId xmlns:a16="http://schemas.microsoft.com/office/drawing/2014/main" id="{C6774ADA-B057-3612-8E48-D13ADD10E182}"/>
              </a:ext>
            </a:extLst>
          </p:cNvPr>
          <p:cNvSpPr txBox="1"/>
          <p:nvPr/>
        </p:nvSpPr>
        <p:spPr>
          <a:xfrm>
            <a:off x="611560" y="1275606"/>
            <a:ext cx="7920880" cy="2411879"/>
          </a:xfrm>
          <a:prstGeom prst="rect">
            <a:avLst/>
          </a:prstGeom>
          <a:noFill/>
        </p:spPr>
        <p:txBody>
          <a:bodyPr wrap="square">
            <a:spAutoFit/>
          </a:bodyPr>
          <a:lstStyle/>
          <a:p>
            <a:pPr algn="just">
              <a:lnSpc>
                <a:spcPct val="150000"/>
              </a:lnSpc>
              <a:spcAft>
                <a:spcPts val="800"/>
              </a:spcAft>
            </a:pPr>
            <a:endParaRPr lang="en-US" sz="1200" dirty="0">
              <a:effectLst/>
              <a:latin typeface="Arial" panose="020B0604020202020204" pitchFamily="34" charset="0"/>
              <a:ea typeface="Calibri" panose="020F0502020204030204" pitchFamily="34" charset="0"/>
            </a:endParaRPr>
          </a:p>
          <a:p>
            <a:pPr algn="just">
              <a:lnSpc>
                <a:spcPct val="150000"/>
              </a:lnSpc>
              <a:spcAft>
                <a:spcPts val="800"/>
              </a:spcAft>
            </a:pPr>
            <a:r>
              <a:rPr lang="ro-RO" sz="1200" dirty="0" err="1">
                <a:effectLst/>
                <a:latin typeface="Arial" panose="020B0604020202020204" pitchFamily="34" charset="0"/>
                <a:ea typeface="Calibri" panose="020F0502020204030204" pitchFamily="34" charset="0"/>
              </a:rPr>
              <a:t>When</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conducting</a:t>
            </a:r>
            <a:r>
              <a:rPr lang="ro-RO" sz="1200" dirty="0">
                <a:effectLst/>
                <a:latin typeface="Arial" panose="020B0604020202020204" pitchFamily="34" charset="0"/>
                <a:ea typeface="Calibri" panose="020F0502020204030204" pitchFamily="34" charset="0"/>
              </a:rPr>
              <a:t> a job </a:t>
            </a:r>
            <a:r>
              <a:rPr lang="ro-RO" sz="1200" dirty="0" err="1">
                <a:solidFill>
                  <a:srgbClr val="202124"/>
                </a:solidFill>
                <a:latin typeface="Arial" panose="020B0604020202020204" pitchFamily="34" charset="0"/>
              </a:rPr>
              <a:t>interview</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today</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teamwork</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competency</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is</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one</a:t>
            </a:r>
            <a:r>
              <a:rPr lang="ro-RO" sz="1200" dirty="0">
                <a:effectLst/>
                <a:latin typeface="Arial" panose="020B0604020202020204" pitchFamily="34" charset="0"/>
                <a:ea typeface="Calibri" panose="020F0502020204030204" pitchFamily="34" charset="0"/>
              </a:rPr>
              <a:t> of </a:t>
            </a:r>
            <a:r>
              <a:rPr lang="ro-RO" sz="1200" dirty="0" err="1">
                <a:effectLst/>
                <a:latin typeface="Arial" panose="020B0604020202020204" pitchFamily="34" charset="0"/>
                <a:ea typeface="Calibri" panose="020F0502020204030204" pitchFamily="34" charset="0"/>
              </a:rPr>
              <a:t>the</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most</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valued</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by</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recruiters</a:t>
            </a:r>
            <a:r>
              <a:rPr lang="ro-RO" sz="1200" dirty="0">
                <a:effectLst/>
                <a:latin typeface="Arial" panose="020B0604020202020204" pitchFamily="34" charset="0"/>
                <a:ea typeface="Calibri" panose="020F0502020204030204" pitchFamily="34" charset="0"/>
              </a:rPr>
              <a:t> in </a:t>
            </a:r>
            <a:r>
              <a:rPr lang="ro-RO" sz="1200" dirty="0" err="1">
                <a:effectLst/>
                <a:latin typeface="Arial" panose="020B0604020202020204" pitchFamily="34" charset="0"/>
                <a:ea typeface="Calibri" panose="020F0502020204030204" pitchFamily="34" charset="0"/>
              </a:rPr>
              <a:t>employee</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selection</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process</a:t>
            </a:r>
            <a:r>
              <a:rPr lang="ro-RO" sz="1200" dirty="0">
                <a:effectLst/>
                <a:latin typeface="Arial" panose="020B0604020202020204" pitchFamily="34" charset="0"/>
                <a:ea typeface="Calibri" panose="020F0502020204030204" pitchFamily="34" charset="0"/>
              </a:rPr>
              <a:t> as it </a:t>
            </a:r>
            <a:r>
              <a:rPr lang="ro-RO" sz="1200" dirty="0" err="1">
                <a:effectLst/>
                <a:latin typeface="Arial" panose="020B0604020202020204" pitchFamily="34" charset="0"/>
                <a:ea typeface="Calibri" panose="020F0502020204030204" pitchFamily="34" charset="0"/>
              </a:rPr>
              <a:t>brings</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many</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benefits</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to</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the</a:t>
            </a:r>
            <a:r>
              <a:rPr lang="ro-RO" sz="1200" dirty="0">
                <a:effectLst/>
                <a:latin typeface="Arial" panose="020B0604020202020204" pitchFamily="34" charset="0"/>
                <a:ea typeface="Calibri" panose="020F0502020204030204" pitchFamily="34" charset="0"/>
              </a:rPr>
              <a:t> company. </a:t>
            </a:r>
            <a:endParaRPr lang="ro-RO" sz="1200" dirty="0">
              <a:effectLst/>
              <a:latin typeface="Calibri" panose="020F0502020204030204" pitchFamily="34" charset="0"/>
              <a:ea typeface="Calibri" panose="020F0502020204030204" pitchFamily="34" charset="0"/>
            </a:endParaRPr>
          </a:p>
          <a:p>
            <a:pPr algn="just">
              <a:lnSpc>
                <a:spcPct val="150000"/>
              </a:lnSpc>
              <a:spcAft>
                <a:spcPts val="800"/>
              </a:spcAft>
            </a:pPr>
            <a:r>
              <a:rPr lang="ro-RO" sz="1200" dirty="0" err="1">
                <a:effectLst/>
                <a:latin typeface="Arial" panose="020B0604020202020204" pitchFamily="34" charset="0"/>
                <a:ea typeface="Calibri" panose="020F0502020204030204" pitchFamily="34" charset="0"/>
              </a:rPr>
              <a:t>Let</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us</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take</a:t>
            </a:r>
            <a:r>
              <a:rPr lang="ro-RO" sz="1200" dirty="0">
                <a:effectLst/>
                <a:latin typeface="Arial" panose="020B0604020202020204" pitchFamily="34" charset="0"/>
                <a:ea typeface="Calibri" panose="020F0502020204030204" pitchFamily="34" charset="0"/>
              </a:rPr>
              <a:t> a look at </a:t>
            </a:r>
            <a:r>
              <a:rPr lang="ro-RO" sz="1200" dirty="0" err="1">
                <a:effectLst/>
                <a:latin typeface="Arial" panose="020B0604020202020204" pitchFamily="34" charset="0"/>
                <a:ea typeface="Calibri" panose="020F0502020204030204" pitchFamily="34" charset="0"/>
              </a:rPr>
              <a:t>some</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advantages</a:t>
            </a:r>
            <a:r>
              <a:rPr lang="ro-RO" sz="1200" dirty="0">
                <a:effectLst/>
                <a:latin typeface="Arial" panose="020B0604020202020204" pitchFamily="34" charset="0"/>
                <a:ea typeface="Calibri" panose="020F0502020204030204" pitchFamily="34" charset="0"/>
              </a:rPr>
              <a:t> of </a:t>
            </a:r>
            <a:r>
              <a:rPr lang="ro-RO" sz="1200" dirty="0" err="1">
                <a:effectLst/>
                <a:latin typeface="Arial" panose="020B0604020202020204" pitchFamily="34" charset="0"/>
                <a:ea typeface="Calibri" panose="020F0502020204030204" pitchFamily="34" charset="0"/>
              </a:rPr>
              <a:t>teamwork</a:t>
            </a:r>
            <a:r>
              <a:rPr lang="ro-RO" sz="1200" dirty="0">
                <a:effectLst/>
                <a:latin typeface="Arial" panose="020B0604020202020204" pitchFamily="34" charset="0"/>
                <a:ea typeface="Calibri" panose="020F0502020204030204" pitchFamily="34" charset="0"/>
              </a:rPr>
              <a:t> </a:t>
            </a:r>
            <a:r>
              <a:rPr lang="en-US" sz="1200" dirty="0">
                <a:latin typeface="Arial" panose="020B0604020202020204" pitchFamily="34" charset="0"/>
                <a:ea typeface="Calibri" panose="020F0502020204030204" pitchFamily="34" charset="0"/>
              </a:rPr>
              <a:t>which</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can</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be</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applied</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both</a:t>
            </a:r>
            <a:r>
              <a:rPr lang="ro-RO" sz="1200" dirty="0">
                <a:effectLst/>
                <a:latin typeface="Arial" panose="020B0604020202020204" pitchFamily="34" charset="0"/>
                <a:ea typeface="Calibri" panose="020F0502020204030204" pitchFamily="34" charset="0"/>
              </a:rPr>
              <a:t> in </a:t>
            </a:r>
            <a:r>
              <a:rPr lang="ro-RO" sz="1200" dirty="0" err="1">
                <a:effectLst/>
                <a:latin typeface="Arial" panose="020B0604020202020204" pitchFamily="34" charset="0"/>
                <a:ea typeface="Calibri" panose="020F0502020204030204" pitchFamily="34" charset="0"/>
              </a:rPr>
              <a:t>the</a:t>
            </a:r>
            <a:r>
              <a:rPr lang="ro-RO" sz="1200" dirty="0">
                <a:effectLst/>
                <a:latin typeface="Arial" panose="020B0604020202020204" pitchFamily="34" charset="0"/>
                <a:ea typeface="Calibri" panose="020F0502020204030204" pitchFamily="34" charset="0"/>
              </a:rPr>
              <a:t> company </a:t>
            </a:r>
            <a:r>
              <a:rPr lang="ro-RO" sz="1200" dirty="0" err="1">
                <a:effectLst/>
                <a:latin typeface="Arial" panose="020B0604020202020204" pitchFamily="34" charset="0"/>
                <a:ea typeface="Calibri" panose="020F0502020204030204" pitchFamily="34" charset="0"/>
              </a:rPr>
              <a:t>environment</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and</a:t>
            </a:r>
            <a:r>
              <a:rPr lang="ro-RO" sz="1200" dirty="0">
                <a:effectLst/>
                <a:latin typeface="Arial" panose="020B0604020202020204" pitchFamily="34" charset="0"/>
                <a:ea typeface="Calibri" panose="020F0502020204030204" pitchFamily="34" charset="0"/>
              </a:rPr>
              <a:t> in </a:t>
            </a:r>
          </a:p>
          <a:p>
            <a:pPr algn="just">
              <a:lnSpc>
                <a:spcPct val="150000"/>
              </a:lnSpc>
              <a:spcAft>
                <a:spcPts val="800"/>
              </a:spcAft>
            </a:pPr>
            <a:r>
              <a:rPr lang="ro-RO" sz="1200" dirty="0" err="1">
                <a:effectLst/>
                <a:latin typeface="Arial" panose="020B0604020202020204" pitchFamily="34" charset="0"/>
                <a:ea typeface="Calibri" panose="020F0502020204030204" pitchFamily="34" charset="0"/>
              </a:rPr>
              <a:t>sports</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teams</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and</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even</a:t>
            </a:r>
            <a:r>
              <a:rPr lang="ro-RO" sz="1200" dirty="0">
                <a:effectLst/>
                <a:latin typeface="Arial" panose="020B0604020202020204" pitchFamily="34" charset="0"/>
                <a:ea typeface="Calibri" panose="020F0502020204030204" pitchFamily="34" charset="0"/>
              </a:rPr>
              <a:t> in </a:t>
            </a:r>
            <a:r>
              <a:rPr lang="ro-RO" sz="1200" dirty="0" err="1">
                <a:effectLst/>
                <a:latin typeface="Arial" panose="020B0604020202020204" pitchFamily="34" charset="0"/>
                <a:ea typeface="Calibri" panose="020F0502020204030204" pitchFamily="34" charset="0"/>
              </a:rPr>
              <a:t>educational</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contexts</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where</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several</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people</a:t>
            </a:r>
            <a:r>
              <a:rPr lang="ro-RO" sz="1200" dirty="0">
                <a:effectLst/>
                <a:latin typeface="Arial" panose="020B0604020202020204" pitchFamily="34" charset="0"/>
                <a:ea typeface="Calibri" panose="020F0502020204030204" pitchFamily="34" charset="0"/>
              </a:rPr>
              <a:t> are </a:t>
            </a:r>
            <a:r>
              <a:rPr lang="ro-RO" sz="1200" dirty="0" err="1">
                <a:effectLst/>
                <a:latin typeface="Arial" panose="020B0604020202020204" pitchFamily="34" charset="0"/>
                <a:ea typeface="Calibri" panose="020F0502020204030204" pitchFamily="34" charset="0"/>
              </a:rPr>
              <a:t>involved</a:t>
            </a:r>
            <a:r>
              <a:rPr lang="ro-RO" sz="1200" dirty="0">
                <a:effectLst/>
                <a:latin typeface="Arial" panose="020B0604020202020204" pitchFamily="34" charset="0"/>
                <a:ea typeface="Calibri" panose="020F0502020204030204" pitchFamily="34" charset="0"/>
              </a:rPr>
              <a:t> in </a:t>
            </a:r>
            <a:r>
              <a:rPr lang="ro-RO" sz="1200" dirty="0" err="1">
                <a:effectLst/>
                <a:latin typeface="Arial" panose="020B0604020202020204" pitchFamily="34" charset="0"/>
                <a:ea typeface="Calibri" panose="020F0502020204030204" pitchFamily="34" charset="0"/>
              </a:rPr>
              <a:t>joint</a:t>
            </a:r>
            <a:r>
              <a:rPr lang="ro-RO" sz="1200" dirty="0">
                <a:effectLst/>
                <a:latin typeface="Arial" panose="020B0604020202020204" pitchFamily="34" charset="0"/>
                <a:ea typeface="Calibri" panose="020F0502020204030204" pitchFamily="34" charset="0"/>
              </a:rPr>
              <a:t> </a:t>
            </a:r>
            <a:r>
              <a:rPr lang="ro-RO" sz="1200" dirty="0" err="1">
                <a:effectLst/>
                <a:latin typeface="Arial" panose="020B0604020202020204" pitchFamily="34" charset="0"/>
                <a:ea typeface="Calibri" panose="020F0502020204030204" pitchFamily="34" charset="0"/>
              </a:rPr>
              <a:t>projects</a:t>
            </a:r>
            <a:r>
              <a:rPr lang="ro-RO" sz="1200" dirty="0">
                <a:effectLst/>
                <a:latin typeface="Arial" panose="020B0604020202020204" pitchFamily="34" charset="0"/>
                <a:ea typeface="Calibri" panose="020F0502020204030204" pitchFamily="34" charset="0"/>
              </a:rPr>
              <a:t>:</a:t>
            </a:r>
            <a:endParaRPr lang="ro-RO" sz="1200" dirty="0">
              <a:effectLst/>
              <a:latin typeface="Calibri" panose="020F0502020204030204" pitchFamily="34" charset="0"/>
              <a:ea typeface="Calibri" panose="020F0502020204030204" pitchFamily="34" charset="0"/>
            </a:endParaRPr>
          </a:p>
          <a:p>
            <a:pPr marL="228600" indent="-228600" algn="just">
              <a:lnSpc>
                <a:spcPct val="150000"/>
              </a:lnSpc>
              <a:buAutoNum type="arabicPeriod"/>
            </a:pPr>
            <a:r>
              <a:rPr lang="ro-RO" sz="1200" b="1" dirty="0">
                <a:effectLst/>
                <a:latin typeface="Arial" panose="020B0604020202020204" pitchFamily="34" charset="0"/>
                <a:ea typeface="Calibri" panose="020F0502020204030204" pitchFamily="34" charset="0"/>
                <a:cs typeface="Times New Roman" panose="02020603050405020304" pitchFamily="18" charset="0"/>
              </a:rPr>
              <a:t>It </a:t>
            </a:r>
            <a:r>
              <a:rPr lang="ro-RO" sz="1200" b="1" dirty="0" err="1">
                <a:effectLst/>
                <a:latin typeface="Arial" panose="020B0604020202020204" pitchFamily="34" charset="0"/>
                <a:ea typeface="Calibri" panose="020F0502020204030204" pitchFamily="34" charset="0"/>
                <a:cs typeface="Times New Roman" panose="02020603050405020304" pitchFamily="18" charset="0"/>
              </a:rPr>
              <a:t>promotes</a:t>
            </a:r>
            <a:r>
              <a:rPr lang="ro-RO" sz="1200" b="1" dirty="0">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effectLst/>
                <a:latin typeface="Arial" panose="020B0604020202020204" pitchFamily="34" charset="0"/>
                <a:ea typeface="Calibri" panose="020F0502020204030204" pitchFamily="34" charset="0"/>
                <a:cs typeface="Times New Roman" panose="02020603050405020304" pitchFamily="18" charset="0"/>
              </a:rPr>
              <a:t>creativity</a:t>
            </a:r>
            <a:r>
              <a:rPr lang="ro-RO" sz="1200" b="1" dirty="0">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b="1" dirty="0">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effectLst/>
                <a:latin typeface="Arial" panose="020B0604020202020204" pitchFamily="34" charset="0"/>
                <a:ea typeface="Calibri" panose="020F0502020204030204" pitchFamily="34" charset="0"/>
                <a:cs typeface="Times New Roman" panose="02020603050405020304" pitchFamily="18" charset="0"/>
              </a:rPr>
              <a:t>learning</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Creativity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grows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when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people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work</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together</a:t>
            </a:r>
            <a:r>
              <a:rPr lang="ro-RO" sz="1200" dirty="0">
                <a:effectLst/>
                <a:latin typeface="Arial" panose="020B0604020202020204" pitchFamily="34" charset="0"/>
                <a:ea typeface="Calibri" panose="020F0502020204030204" pitchFamily="34" charset="0"/>
                <a:cs typeface="Times New Roman" panose="02020603050405020304" pitchFamily="18" charset="0"/>
              </a:rPr>
              <a:t> as a team. Brainstorming </a:t>
            </a: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avoids</a:t>
            </a:r>
            <a:r>
              <a:rPr lang="ro-RO" sz="1200" dirty="0">
                <a:effectLst/>
                <a:latin typeface="Arial" panose="020B0604020202020204" pitchFamily="34" charset="0"/>
                <a:ea typeface="Calibri" panose="020F0502020204030204" pitchFamily="34" charset="0"/>
                <a:cs typeface="Times New Roman" panose="02020603050405020304" pitchFamily="18" charset="0"/>
              </a:rPr>
              <a:t> self-</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centered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viewpoints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allows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creativity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expand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thanks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viewpoints</a:t>
            </a:r>
            <a:r>
              <a:rPr lang="ro-RO" sz="1200" dirty="0">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teammates</a:t>
            </a:r>
            <a:r>
              <a:rPr lang="ro-RO" sz="1200" dirty="0">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ubstituent text 7">
            <a:extLst>
              <a:ext uri="{FF2B5EF4-FFF2-40B4-BE49-F238E27FC236}">
                <a16:creationId xmlns:a16="http://schemas.microsoft.com/office/drawing/2014/main" id="{DC6ACB9F-9AEA-4A28-6C72-3186542E2C1C}"/>
              </a:ext>
            </a:extLst>
          </p:cNvPr>
          <p:cNvSpPr txBox="1">
            <a:spLocks noGrp="1"/>
          </p:cNvSpPr>
          <p:nvPr>
            <p:ph type="body" sz="quarter" idx="10"/>
          </p:nvPr>
        </p:nvSpPr>
        <p:spPr>
          <a:xfrm>
            <a:off x="251520" y="209433"/>
            <a:ext cx="8280920" cy="405047"/>
          </a:xfrm>
          <a:prstGeom prst="rect">
            <a:avLst/>
          </a:prstGeom>
          <a:noFill/>
        </p:spPr>
        <p:txBody>
          <a:bodyPr wrap="square">
            <a:spAutoFit/>
          </a:bodyPr>
          <a:lstStyle/>
          <a:p>
            <a:pPr>
              <a:lnSpc>
                <a:spcPct val="107000"/>
              </a:lnSpc>
              <a:spcAft>
                <a:spcPts val="800"/>
              </a:spcAft>
            </a:pPr>
            <a:r>
              <a:rPr lang="en-GB" sz="2000" b="1" dirty="0">
                <a:solidFill>
                  <a:schemeClr val="tx1"/>
                </a:solidFill>
                <a:effectLst/>
                <a:latin typeface="Arial" panose="020B0604020202020204" pitchFamily="34" charset="0"/>
                <a:ea typeface="Arial" panose="020B0604020202020204" pitchFamily="34" charset="0"/>
              </a:rPr>
              <a:t>1. Business management in terms of effective teamwork</a:t>
            </a:r>
            <a:endParaRPr lang="ro-RO" sz="2000" dirty="0">
              <a:solidFill>
                <a:schemeClr val="tx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6465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a:t>Multiple-choice questions: </a:t>
            </a:r>
            <a:r>
              <a:rPr lang="en-US" altLang="ko-KR" sz="1800"/>
              <a:t>solutions</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1619673" y="1753906"/>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a:t>Question 4. What are the tools you need to sell your creations on the Internet?</a:t>
            </a:r>
          </a:p>
          <a:p>
            <a:pPr algn="just"/>
            <a:r>
              <a:rPr lang="en-US" altLang="ko-KR" sz="1200" dirty="0"/>
              <a:t>Option a: Laptop</a:t>
            </a:r>
          </a:p>
          <a:p>
            <a:pPr algn="just"/>
            <a:r>
              <a:rPr lang="en-US" altLang="ko-KR" sz="1200" dirty="0"/>
              <a:t>Option b: Website host</a:t>
            </a:r>
          </a:p>
          <a:p>
            <a:pPr algn="just"/>
            <a:r>
              <a:rPr lang="en-US" altLang="ko-KR" sz="1200" dirty="0"/>
              <a:t>Option c: A domain name</a:t>
            </a:r>
          </a:p>
          <a:p>
            <a:pPr algn="just"/>
            <a:r>
              <a:rPr lang="en-US" altLang="ko-KR" sz="1200" b="1" dirty="0"/>
              <a:t>Option d: All the above</a:t>
            </a:r>
          </a:p>
          <a:p>
            <a:pPr algn="just"/>
            <a:endParaRPr lang="en-US" altLang="ko-KR" sz="1200"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6"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dirty="0"/>
              <a:t>Question 5. Which is NOT possible to turn into a profitable e-business?</a:t>
            </a:r>
          </a:p>
          <a:p>
            <a:pPr algn="just"/>
            <a:r>
              <a:rPr lang="en-US" altLang="ko-KR" sz="1200" b="1" dirty="0"/>
              <a:t>Option a: Training pets</a:t>
            </a:r>
          </a:p>
          <a:p>
            <a:pPr algn="just"/>
            <a:r>
              <a:rPr lang="en-US" altLang="ko-KR" sz="1200" dirty="0"/>
              <a:t>Option b: Instagram marketing</a:t>
            </a:r>
          </a:p>
          <a:p>
            <a:pPr algn="just"/>
            <a:r>
              <a:rPr lang="en-US" altLang="ko-KR" sz="1200" dirty="0"/>
              <a:t>Option c: CV writer</a:t>
            </a:r>
          </a:p>
          <a:p>
            <a:pPr algn="just"/>
            <a:r>
              <a:rPr lang="en-US" altLang="ko-KR" sz="1200" dirty="0"/>
              <a:t>Option d: Graphic design</a:t>
            </a:r>
          </a:p>
          <a:p>
            <a:pPr algn="just"/>
            <a:endParaRPr lang="en-US" altLang="ko-KR" sz="1200" dirty="0"/>
          </a:p>
        </p:txBody>
      </p:sp>
    </p:spTree>
    <p:extLst>
      <p:ext uri="{BB962C8B-B14F-4D97-AF65-F5344CB8AC3E}">
        <p14:creationId xmlns:p14="http://schemas.microsoft.com/office/powerpoint/2010/main" val="3967033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46003"/>
            <a:ext cx="9144000" cy="576064"/>
          </a:xfrm>
        </p:spPr>
        <p:txBody>
          <a:bodyPr/>
          <a:lstStyle/>
          <a:p>
            <a:r>
              <a:rPr lang="en-US" altLang="ko-KR" sz="3200" dirty="0"/>
              <a:t>Summing up</a:t>
            </a:r>
            <a:endParaRPr lang="ko-KR" altLang="en-US" sz="3200" dirty="0"/>
          </a:p>
        </p:txBody>
      </p:sp>
      <p:grpSp>
        <p:nvGrpSpPr>
          <p:cNvPr id="7" name="Group 6"/>
          <p:cNvGrpSpPr/>
          <p:nvPr/>
        </p:nvGrpSpPr>
        <p:grpSpPr>
          <a:xfrm>
            <a:off x="3583892" y="1752851"/>
            <a:ext cx="900000" cy="9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8" name="Group 7"/>
          <p:cNvGrpSpPr/>
          <p:nvPr/>
        </p:nvGrpSpPr>
        <p:grpSpPr>
          <a:xfrm rot="5400000">
            <a:off x="4594682" y="1500851"/>
            <a:ext cx="1152000" cy="1152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1" name="Group 10"/>
          <p:cNvGrpSpPr/>
          <p:nvPr/>
        </p:nvGrpSpPr>
        <p:grpSpPr>
          <a:xfrm rot="10800000">
            <a:off x="4594682" y="2765140"/>
            <a:ext cx="720000" cy="72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4" name="Group 13"/>
          <p:cNvGrpSpPr/>
          <p:nvPr/>
        </p:nvGrpSpPr>
        <p:grpSpPr>
          <a:xfrm rot="16200000">
            <a:off x="3489790" y="2781099"/>
            <a:ext cx="1008033" cy="1008033"/>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sp>
        <p:nvSpPr>
          <p:cNvPr id="17" name="TextBox 16"/>
          <p:cNvSpPr txBox="1"/>
          <p:nvPr/>
        </p:nvSpPr>
        <p:spPr>
          <a:xfrm>
            <a:off x="3993095" y="2171366"/>
            <a:ext cx="402887" cy="400110"/>
          </a:xfrm>
          <a:prstGeom prst="rect">
            <a:avLst/>
          </a:prstGeom>
          <a:noFill/>
        </p:spPr>
        <p:txBody>
          <a:bodyPr wrap="square" rtlCol="0">
            <a:spAutoFit/>
          </a:bodyPr>
          <a:lstStyle/>
          <a:p>
            <a:pPr algn="ctr"/>
            <a:r>
              <a:rPr lang="en-US" altLang="ko-KR" sz="2000" b="1" dirty="0">
                <a:solidFill>
                  <a:srgbClr val="87B5BA"/>
                </a:solidFill>
                <a:cs typeface="Arial" pitchFamily="34" charset="0"/>
              </a:rPr>
              <a:t>A</a:t>
            </a:r>
            <a:endParaRPr lang="ko-KR" altLang="en-US" sz="2000" b="1" dirty="0">
              <a:solidFill>
                <a:srgbClr val="87B5BA"/>
              </a:solidFill>
              <a:cs typeface="Arial" pitchFamily="34" charset="0"/>
            </a:endParaRPr>
          </a:p>
        </p:txBody>
      </p:sp>
      <p:sp>
        <p:nvSpPr>
          <p:cNvPr id="18" name="TextBox 17"/>
          <p:cNvSpPr txBox="1"/>
          <p:nvPr/>
        </p:nvSpPr>
        <p:spPr>
          <a:xfrm>
            <a:off x="4701297" y="2131662"/>
            <a:ext cx="402887" cy="400110"/>
          </a:xfrm>
          <a:prstGeom prst="rect">
            <a:avLst/>
          </a:prstGeom>
          <a:noFill/>
        </p:spPr>
        <p:txBody>
          <a:bodyPr wrap="square" rtlCol="0">
            <a:spAutoFit/>
          </a:bodyPr>
          <a:lstStyle/>
          <a:p>
            <a:pPr algn="ctr"/>
            <a:r>
              <a:rPr lang="en-US" altLang="ko-KR" sz="2000" b="1" dirty="0">
                <a:solidFill>
                  <a:srgbClr val="86BD70"/>
                </a:solidFill>
                <a:cs typeface="Arial" pitchFamily="34" charset="0"/>
              </a:rPr>
              <a:t>B</a:t>
            </a:r>
            <a:endParaRPr lang="ko-KR" altLang="en-US" sz="2000" b="1" dirty="0">
              <a:solidFill>
                <a:srgbClr val="86BD70"/>
              </a:solidFill>
              <a:cs typeface="Arial" pitchFamily="34" charset="0"/>
            </a:endParaRPr>
          </a:p>
        </p:txBody>
      </p:sp>
      <p:sp>
        <p:nvSpPr>
          <p:cNvPr id="19" name="TextBox 18"/>
          <p:cNvSpPr txBox="1"/>
          <p:nvPr/>
        </p:nvSpPr>
        <p:spPr>
          <a:xfrm>
            <a:off x="3993095" y="2859371"/>
            <a:ext cx="402887" cy="400110"/>
          </a:xfrm>
          <a:prstGeom prst="rect">
            <a:avLst/>
          </a:prstGeom>
          <a:noFill/>
        </p:spPr>
        <p:txBody>
          <a:bodyPr wrap="square" rtlCol="0">
            <a:spAutoFit/>
          </a:bodyPr>
          <a:lstStyle/>
          <a:p>
            <a:pPr algn="ctr"/>
            <a:r>
              <a:rPr lang="en-US" altLang="ko-KR" sz="2000" b="1" dirty="0">
                <a:solidFill>
                  <a:srgbClr val="87B5BA"/>
                </a:solidFill>
                <a:cs typeface="Arial" pitchFamily="34" charset="0"/>
              </a:rPr>
              <a:t>C</a:t>
            </a:r>
            <a:endParaRPr lang="ko-KR" altLang="en-US" sz="2000" b="1" dirty="0">
              <a:solidFill>
                <a:srgbClr val="87B5BA"/>
              </a:solidFill>
              <a:cs typeface="Arial" pitchFamily="34" charset="0"/>
            </a:endParaRPr>
          </a:p>
        </p:txBody>
      </p:sp>
      <p:sp>
        <p:nvSpPr>
          <p:cNvPr id="20" name="TextBox 19"/>
          <p:cNvSpPr txBox="1"/>
          <p:nvPr/>
        </p:nvSpPr>
        <p:spPr>
          <a:xfrm>
            <a:off x="4606330" y="2781099"/>
            <a:ext cx="402887" cy="400110"/>
          </a:xfrm>
          <a:prstGeom prst="rect">
            <a:avLst/>
          </a:prstGeom>
          <a:noFill/>
        </p:spPr>
        <p:txBody>
          <a:bodyPr wrap="square" rtlCol="0">
            <a:spAutoFit/>
          </a:bodyPr>
          <a:lstStyle/>
          <a:p>
            <a:pPr algn="ctr"/>
            <a:r>
              <a:rPr lang="en-US" altLang="ko-KR" sz="2000" b="1" dirty="0">
                <a:solidFill>
                  <a:srgbClr val="F39E5A"/>
                </a:solidFill>
                <a:cs typeface="Arial" pitchFamily="34" charset="0"/>
              </a:rPr>
              <a:t>D</a:t>
            </a:r>
            <a:endParaRPr lang="ko-KR" altLang="en-US" sz="2000" b="1" dirty="0">
              <a:solidFill>
                <a:srgbClr val="F39E5A"/>
              </a:solidFill>
              <a:cs typeface="Arial" pitchFamily="34" charset="0"/>
            </a:endParaRPr>
          </a:p>
        </p:txBody>
      </p:sp>
      <p:sp>
        <p:nvSpPr>
          <p:cNvPr id="21" name="Rectangle 9"/>
          <p:cNvSpPr/>
          <p:nvPr/>
        </p:nvSpPr>
        <p:spPr>
          <a:xfrm>
            <a:off x="3698714" y="1863598"/>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16"/>
          <p:cNvSpPr/>
          <p:nvPr/>
        </p:nvSpPr>
        <p:spPr>
          <a:xfrm rot="2700000">
            <a:off x="3674803" y="324450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1"/>
          <p:cNvSpPr>
            <a:spLocks noChangeAspect="1"/>
          </p:cNvSpPr>
          <p:nvPr/>
        </p:nvSpPr>
        <p:spPr>
          <a:xfrm>
            <a:off x="5201489" y="1682116"/>
            <a:ext cx="391466" cy="39473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ounded Rectangle 27"/>
          <p:cNvSpPr/>
          <p:nvPr/>
        </p:nvSpPr>
        <p:spPr>
          <a:xfrm>
            <a:off x="4914910" y="3155788"/>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5" name="Group 24"/>
          <p:cNvGrpSpPr/>
          <p:nvPr/>
        </p:nvGrpSpPr>
        <p:grpSpPr>
          <a:xfrm>
            <a:off x="520350" y="1563638"/>
            <a:ext cx="2811542" cy="1417356"/>
            <a:chOff x="803639" y="3362835"/>
            <a:chExt cx="2288584" cy="1417356"/>
          </a:xfrm>
        </p:grpSpPr>
        <p:sp>
          <p:nvSpPr>
            <p:cNvPr id="26" name="TextBox 25"/>
            <p:cNvSpPr txBox="1"/>
            <p:nvPr/>
          </p:nvSpPr>
          <p:spPr>
            <a:xfrm>
              <a:off x="803639" y="3579862"/>
              <a:ext cx="2288584" cy="1200329"/>
            </a:xfrm>
            <a:prstGeom prst="rect">
              <a:avLst/>
            </a:prstGeom>
            <a:noFill/>
          </p:spPr>
          <p:txBody>
            <a:bodyPr wrap="square" rtlCol="0">
              <a:spAutoFit/>
            </a:bodyPr>
            <a:lstStyle/>
            <a:p>
              <a:pPr algn="just"/>
              <a:r>
                <a:rPr lang="en-US" sz="1200" kern="100" dirty="0">
                  <a:effectLst/>
                  <a:ea typeface="Calibri" panose="020F0502020204030204" pitchFamily="34" charset="0"/>
                  <a:cs typeface="Times New Roman" panose="02020603050405020304" pitchFamily="18" charset="0"/>
                </a:rPr>
                <a:t>Business management is a fairly broad field that takes into account the overall </a:t>
              </a:r>
            </a:p>
            <a:p>
              <a:pPr algn="just"/>
              <a:r>
                <a:rPr lang="en-US" sz="1200" kern="100" dirty="0">
                  <a:effectLst/>
                  <a:ea typeface="Calibri" panose="020F0502020204030204" pitchFamily="34" charset="0"/>
                  <a:cs typeface="Times New Roman" panose="02020603050405020304" pitchFamily="18" charset="0"/>
                </a:rPr>
                <a:t>management and coordination of the </a:t>
              </a:r>
            </a:p>
            <a:p>
              <a:pPr algn="just"/>
              <a:r>
                <a:rPr lang="en-US" sz="1200" kern="100" dirty="0">
                  <a:effectLst/>
                  <a:ea typeface="Calibri" panose="020F0502020204030204" pitchFamily="34" charset="0"/>
                  <a:cs typeface="Times New Roman" panose="02020603050405020304" pitchFamily="18" charset="0"/>
                </a:rPr>
                <a:t>business activities a company </a:t>
              </a:r>
            </a:p>
            <a:p>
              <a:pPr algn="just"/>
              <a:r>
                <a:rPr lang="en-US" sz="1200" kern="100" dirty="0">
                  <a:effectLst/>
                  <a:ea typeface="Calibri" panose="020F0502020204030204" pitchFamily="34" charset="0"/>
                  <a:cs typeface="Times New Roman" panose="02020603050405020304" pitchFamily="18" charset="0"/>
                </a:rPr>
                <a:t>develops. </a:t>
              </a:r>
            </a:p>
            <a:p>
              <a:pPr algn="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spAutoFit/>
            </a:bodyPr>
            <a:lstStyle/>
            <a:p>
              <a:pPr algn="r"/>
              <a:r>
                <a:rPr lang="en-GB" sz="1200" b="1" dirty="0">
                  <a:latin typeface="Arial" panose="020B0604020202020204" pitchFamily="34" charset="0"/>
                </a:rPr>
                <a:t>Business</a:t>
              </a:r>
              <a:r>
                <a:rPr lang="en-GB" sz="1200" b="1" dirty="0">
                  <a:effectLst/>
                  <a:latin typeface="Arial" panose="020B0604020202020204" pitchFamily="34" charset="0"/>
                  <a:ea typeface="Arial" panose="020B0604020202020204" pitchFamily="34" charset="0"/>
                </a:rPr>
                <a:t> management</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510151" y="3155787"/>
            <a:ext cx="2539483" cy="1449212"/>
            <a:chOff x="803640" y="3362835"/>
            <a:chExt cx="2059657" cy="1263715"/>
          </a:xfrm>
        </p:grpSpPr>
        <p:sp>
          <p:nvSpPr>
            <p:cNvPr id="29" name="TextBox 28"/>
            <p:cNvSpPr txBox="1"/>
            <p:nvPr/>
          </p:nvSpPr>
          <p:spPr>
            <a:xfrm>
              <a:off x="803640" y="3579862"/>
              <a:ext cx="2059657" cy="1046688"/>
            </a:xfrm>
            <a:prstGeom prst="rect">
              <a:avLst/>
            </a:prstGeom>
            <a:noFill/>
          </p:spPr>
          <p:txBody>
            <a:bodyPr wrap="square" rtlCol="0">
              <a:spAutoFit/>
            </a:bodyPr>
            <a:lstStyle/>
            <a:p>
              <a:pPr algn="just"/>
              <a:r>
                <a:rPr lang="en-US" altLang="ko-KR" sz="1200" dirty="0">
                  <a:solidFill>
                    <a:schemeClr val="tx1">
                      <a:lumMod val="75000"/>
                      <a:lumOff val="25000"/>
                    </a:schemeClr>
                  </a:solidFill>
                  <a:cs typeface="Arial" pitchFamily="34" charset="0"/>
                </a:rPr>
                <a:t>Being part of any tight team means enjoying the progress of  your company, teamwork competency being one of the most valued by recruiters in employee selection process.         </a:t>
              </a:r>
              <a:endParaRPr lang="ko-KR" altLang="en-US" sz="1200" dirty="0">
                <a:solidFill>
                  <a:schemeClr val="tx1">
                    <a:lumMod val="75000"/>
                    <a:lumOff val="25000"/>
                  </a:schemeClr>
                </a:solidFill>
                <a:cs typeface="Arial" pitchFamily="34" charset="0"/>
              </a:endParaRPr>
            </a:p>
          </p:txBody>
        </p:sp>
        <p:sp>
          <p:nvSpPr>
            <p:cNvPr id="30" name="TextBox 29"/>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Teamwork benefits</a:t>
              </a:r>
              <a:endParaRPr lang="ko-KR" altLang="en-US" sz="1200" b="1" dirty="0">
                <a:solidFill>
                  <a:schemeClr val="tx1">
                    <a:lumMod val="75000"/>
                    <a:lumOff val="25000"/>
                  </a:schemeClr>
                </a:solidFill>
                <a:cs typeface="Arial" pitchFamily="34" charset="0"/>
              </a:endParaRPr>
            </a:p>
          </p:txBody>
        </p:sp>
      </p:grpSp>
      <p:grpSp>
        <p:nvGrpSpPr>
          <p:cNvPr id="31" name="Group 30"/>
          <p:cNvGrpSpPr/>
          <p:nvPr/>
        </p:nvGrpSpPr>
        <p:grpSpPr>
          <a:xfrm>
            <a:off x="6028940" y="1571002"/>
            <a:ext cx="2594711" cy="1040660"/>
            <a:chOff x="758847" y="3370199"/>
            <a:chExt cx="2104450" cy="1040660"/>
          </a:xfrm>
        </p:grpSpPr>
        <p:sp>
          <p:nvSpPr>
            <p:cNvPr id="32" name="TextBox 31"/>
            <p:cNvSpPr txBox="1"/>
            <p:nvPr/>
          </p:nvSpPr>
          <p:spPr>
            <a:xfrm>
              <a:off x="803640" y="3579862"/>
              <a:ext cx="2059657" cy="830997"/>
            </a:xfrm>
            <a:prstGeom prst="rect">
              <a:avLst/>
            </a:prstGeom>
            <a:noFill/>
          </p:spPr>
          <p:txBody>
            <a:bodyPr wrap="square" rtlCol="0">
              <a:spAutoFit/>
            </a:bodyPr>
            <a:lstStyle/>
            <a:p>
              <a:pPr algn="just"/>
              <a:r>
                <a:rPr lang="en-US" altLang="ko-KR" sz="1200" dirty="0">
                  <a:solidFill>
                    <a:schemeClr val="tx1">
                      <a:lumMod val="75000"/>
                      <a:lumOff val="25000"/>
                    </a:schemeClr>
                  </a:solidFill>
                  <a:cs typeface="Arial" pitchFamily="34" charset="0"/>
                </a:rPr>
                <a:t>Developing cultural intelligence skills is the best strategy to successfully integrate in a multicultural company/team.   </a:t>
              </a:r>
              <a:endParaRPr lang="ko-KR" altLang="en-US" sz="1200" dirty="0">
                <a:solidFill>
                  <a:schemeClr val="tx1">
                    <a:lumMod val="75000"/>
                    <a:lumOff val="25000"/>
                  </a:schemeClr>
                </a:solidFill>
                <a:cs typeface="Arial" pitchFamily="34" charset="0"/>
              </a:endParaRPr>
            </a:p>
          </p:txBody>
        </p:sp>
        <p:sp>
          <p:nvSpPr>
            <p:cNvPr id="33" name="TextBox 32"/>
            <p:cNvSpPr txBox="1"/>
            <p:nvPr/>
          </p:nvSpPr>
          <p:spPr>
            <a:xfrm>
              <a:off x="758847" y="3370199"/>
              <a:ext cx="2059657" cy="276999"/>
            </a:xfrm>
            <a:prstGeom prst="rect">
              <a:avLst/>
            </a:prstGeom>
            <a:noFill/>
          </p:spPr>
          <p:txBody>
            <a:bodyPr wrap="square" rtlCol="0">
              <a:spAutoFit/>
            </a:bodyPr>
            <a:lstStyle/>
            <a:p>
              <a:r>
                <a:rPr lang="en-GB" sz="1200" b="1" dirty="0">
                  <a:latin typeface="Arial" panose="020B0604020202020204" pitchFamily="34" charset="0"/>
                </a:rPr>
                <a:t>Intercultural management</a:t>
              </a:r>
              <a:endParaRPr lang="ko-KR" altLang="en-US" sz="1200" b="1" dirty="0">
                <a:solidFill>
                  <a:schemeClr val="tx1">
                    <a:lumMod val="75000"/>
                    <a:lumOff val="25000"/>
                  </a:schemeClr>
                </a:solidFill>
                <a:cs typeface="Arial" pitchFamily="34" charset="0"/>
              </a:endParaRPr>
            </a:p>
          </p:txBody>
        </p:sp>
      </p:grpSp>
      <p:grpSp>
        <p:nvGrpSpPr>
          <p:cNvPr id="34" name="Group 33"/>
          <p:cNvGrpSpPr/>
          <p:nvPr/>
        </p:nvGrpSpPr>
        <p:grpSpPr>
          <a:xfrm>
            <a:off x="6084168" y="3059736"/>
            <a:ext cx="2539483" cy="1453462"/>
            <a:chOff x="803640" y="3362835"/>
            <a:chExt cx="2059657" cy="1246146"/>
          </a:xfrm>
        </p:grpSpPr>
        <p:sp>
          <p:nvSpPr>
            <p:cNvPr id="35" name="TextBox 34"/>
            <p:cNvSpPr txBox="1"/>
            <p:nvPr/>
          </p:nvSpPr>
          <p:spPr>
            <a:xfrm>
              <a:off x="803640" y="3579862"/>
              <a:ext cx="2059657" cy="1029119"/>
            </a:xfrm>
            <a:prstGeom prst="rect">
              <a:avLst/>
            </a:prstGeom>
            <a:noFill/>
          </p:spPr>
          <p:txBody>
            <a:bodyPr wrap="square" rtlCol="0">
              <a:spAutoFit/>
            </a:bodyPr>
            <a:lstStyle/>
            <a:p>
              <a:pPr algn="just"/>
              <a:r>
                <a:rPr lang="en-US" altLang="ko-KR" sz="1200" dirty="0">
                  <a:solidFill>
                    <a:schemeClr val="tx1">
                      <a:lumMod val="75000"/>
                      <a:lumOff val="25000"/>
                    </a:schemeClr>
                  </a:solidFill>
                  <a:cs typeface="Arial" pitchFamily="34" charset="0"/>
                </a:rPr>
                <a:t>Starting an e-business can be not only your necessity for the moment but also a profitable activity taking into consideration the experience we all had during the pandemic. </a:t>
              </a:r>
              <a:endParaRPr lang="ko-KR" altLang="en-US" sz="1200" dirty="0">
                <a:solidFill>
                  <a:schemeClr val="tx1">
                    <a:lumMod val="75000"/>
                    <a:lumOff val="25000"/>
                  </a:schemeClr>
                </a:solidFill>
                <a:cs typeface="Arial" pitchFamily="34" charset="0"/>
              </a:endParaRPr>
            </a:p>
          </p:txBody>
        </p:sp>
        <p:sp>
          <p:nvSpPr>
            <p:cNvPr id="36" name="TextBox 35"/>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E-business </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37894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 y="3003798"/>
            <a:ext cx="9144000" cy="576063"/>
          </a:xfrm>
        </p:spPr>
        <p:txBody>
          <a:bodyPr/>
          <a:lstStyle/>
          <a:p>
            <a:r>
              <a:rPr lang="en-US" altLang="ko-KR" sz="3600"/>
              <a:t>Thank you!</a:t>
            </a:r>
            <a:endParaRPr lang="ko-KR" altLang="en-US" sz="3600" dirty="0"/>
          </a:p>
        </p:txBody>
      </p:sp>
      <p:sp>
        <p:nvSpPr>
          <p:cNvPr id="3" name="Text Placeholder 2"/>
          <p:cNvSpPr>
            <a:spLocks noGrp="1"/>
          </p:cNvSpPr>
          <p:nvPr>
            <p:ph type="body" sz="quarter" idx="11"/>
          </p:nvPr>
        </p:nvSpPr>
        <p:spPr>
          <a:xfrm>
            <a:off x="-148" y="3867894"/>
            <a:ext cx="9144000" cy="288032"/>
          </a:xfrm>
        </p:spPr>
        <p:txBody>
          <a:bodyPr/>
          <a:lstStyle/>
          <a:p>
            <a:pPr lvl="0"/>
            <a:r>
              <a:rPr lang="en-US" altLang="ko-KR" sz="1800"/>
              <a:t>Continue your training path at </a:t>
            </a:r>
            <a:r>
              <a:rPr lang="en-US" altLang="ko-KR" sz="1800">
                <a:hlinkClick r:id="rId2"/>
              </a:rPr>
              <a:t>www.projectspecial.eu</a:t>
            </a:r>
            <a:r>
              <a:rPr lang="en-US" altLang="ko-KR" sz="1800"/>
              <a:t>! </a:t>
            </a:r>
            <a:endParaRPr lang="en-US" altLang="ko-KR" sz="1800" dirty="0"/>
          </a:p>
        </p:txBody>
      </p:sp>
    </p:spTree>
    <p:extLst>
      <p:ext uri="{BB962C8B-B14F-4D97-AF65-F5344CB8AC3E}">
        <p14:creationId xmlns:p14="http://schemas.microsoft.com/office/powerpoint/2010/main" val="6145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971600" y="411510"/>
            <a:ext cx="7020780" cy="405047"/>
          </a:xfrm>
          <a:prstGeom prst="rect">
            <a:avLst/>
          </a:prstGeom>
          <a:noFill/>
        </p:spPr>
        <p:txBody>
          <a:bodyPr wrap="square">
            <a:spAutoFit/>
          </a:bodyPr>
          <a:lstStyle/>
          <a:p>
            <a:pPr>
              <a:lnSpc>
                <a:spcPct val="107000"/>
              </a:lnSpc>
              <a:spcAft>
                <a:spcPts val="800"/>
              </a:spcAft>
            </a:pPr>
            <a:r>
              <a:rPr lang="en-GB" sz="2000" b="1" dirty="0">
                <a:effectLst/>
                <a:latin typeface="Arial" panose="020B0604020202020204" pitchFamily="34" charset="0"/>
                <a:ea typeface="Arial" panose="020B0604020202020204" pitchFamily="34" charset="0"/>
              </a:rPr>
              <a:t>1. Business management in terms of effective teamwork</a:t>
            </a:r>
            <a:endParaRPr lang="ro-RO" sz="2000" dirty="0">
              <a:effectLst/>
              <a:latin typeface="Calibri" panose="020F0502020204030204" pitchFamily="34" charset="0"/>
              <a:ea typeface="Calibri" panose="020F0502020204030204" pitchFamily="34" charset="0"/>
            </a:endParaRPr>
          </a:p>
        </p:txBody>
      </p:sp>
      <p:sp>
        <p:nvSpPr>
          <p:cNvPr id="4" name="CasetăText 3">
            <a:extLst>
              <a:ext uri="{FF2B5EF4-FFF2-40B4-BE49-F238E27FC236}">
                <a16:creationId xmlns:a16="http://schemas.microsoft.com/office/drawing/2014/main" id="{A803250F-AD67-3BC9-BC9F-3A09A23CBA57}"/>
              </a:ext>
            </a:extLst>
          </p:cNvPr>
          <p:cNvSpPr txBox="1"/>
          <p:nvPr/>
        </p:nvSpPr>
        <p:spPr>
          <a:xfrm>
            <a:off x="683568" y="915566"/>
            <a:ext cx="7848872" cy="2555508"/>
          </a:xfrm>
          <a:prstGeom prst="rect">
            <a:avLst/>
          </a:prstGeom>
          <a:noFill/>
        </p:spPr>
        <p:txBody>
          <a:bodyPr wrap="square">
            <a:spAutoFit/>
          </a:bodyPr>
          <a:lstStyle/>
          <a:p>
            <a:pPr algn="just">
              <a:lnSpc>
                <a:spcPct val="150000"/>
              </a:lnSpc>
            </a:pPr>
            <a:r>
              <a:rPr lang="ro-RO" sz="1200" b="1" dirty="0">
                <a:effectLst/>
                <a:latin typeface="Arial" panose="020B0604020202020204" pitchFamily="34" charset="0"/>
                <a:ea typeface="Calibri" panose="020F0502020204030204" pitchFamily="34" charset="0"/>
                <a:cs typeface="Times New Roman" panose="02020603050405020304" pitchFamily="18" charset="0"/>
              </a:rPr>
              <a:t>2.</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b="1" dirty="0">
                <a:effectLst/>
                <a:latin typeface="Arial" panose="020B0604020202020204" pitchFamily="34" charset="0"/>
                <a:ea typeface="Calibri" panose="020F0502020204030204" pitchFamily="34" charset="0"/>
                <a:cs typeface="Times New Roman" panose="02020603050405020304" pitchFamily="18" charset="0"/>
              </a:rPr>
              <a:t>It </a:t>
            </a:r>
            <a:r>
              <a:rPr lang="ro-RO" sz="1200" b="1" dirty="0" err="1">
                <a:effectLst/>
                <a:latin typeface="Arial" panose="020B0604020202020204" pitchFamily="34" charset="0"/>
                <a:ea typeface="Calibri" panose="020F0502020204030204" pitchFamily="34" charset="0"/>
                <a:cs typeface="Times New Roman" panose="02020603050405020304" pitchFamily="18" charset="0"/>
              </a:rPr>
              <a:t>mixes</a:t>
            </a:r>
            <a:r>
              <a:rPr lang="ro-RO" sz="1200" b="1" dirty="0">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effectLst/>
                <a:latin typeface="Arial" panose="020B0604020202020204" pitchFamily="34" charset="0"/>
                <a:ea typeface="Calibri" panose="020F0502020204030204" pitchFamily="34" charset="0"/>
                <a:cs typeface="Times New Roman" panose="02020603050405020304" pitchFamily="18" charset="0"/>
              </a:rPr>
              <a:t>complementary</a:t>
            </a:r>
            <a:r>
              <a:rPr lang="ro-RO" sz="1200" b="1" dirty="0">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effectLst/>
                <a:latin typeface="Arial" panose="020B0604020202020204" pitchFamily="34" charset="0"/>
                <a:ea typeface="Calibri" panose="020F0502020204030204" pitchFamily="34" charset="0"/>
                <a:cs typeface="Times New Roman" panose="02020603050405020304" pitchFamily="18" charset="0"/>
              </a:rPr>
              <a:t>strengths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Teamwork</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allows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talents</a:t>
            </a:r>
            <a:r>
              <a:rPr lang="ro-RO" sz="1200" dirty="0">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each</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member</a:t>
            </a:r>
            <a:r>
              <a:rPr lang="ro-RO" sz="1200" dirty="0">
                <a:effectLst/>
                <a:latin typeface="Arial" panose="020B0604020202020204" pitchFamily="34" charset="0"/>
                <a:ea typeface="Calibri" panose="020F0502020204030204" pitchFamily="34" charset="0"/>
                <a:cs typeface="Times New Roman" panose="02020603050405020304" pitchFamily="18" charset="0"/>
              </a:rPr>
              <a:t> in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team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a:latin typeface="Arial" panose="020B0604020202020204" pitchFamily="34" charset="0"/>
              </a:rPr>
              <a:t>complement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each</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other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create a final product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that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could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not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have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been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achieved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individually</a:t>
            </a:r>
            <a:r>
              <a:rPr lang="ro-RO" sz="1200" dirty="0">
                <a:effectLst/>
                <a:latin typeface="Arial" panose="020B0604020202020204" pitchFamily="34" charset="0"/>
                <a:ea typeface="Calibri" panose="020F0502020204030204" pitchFamily="34" charset="0"/>
                <a:cs typeface="Times New Roman" panose="02020603050405020304" pitchFamily="18" charset="0"/>
              </a:rPr>
              <a:t>. Just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like</a:t>
            </a:r>
            <a:r>
              <a:rPr lang="ro-RO" sz="1200" dirty="0">
                <a:effectLst/>
                <a:latin typeface="Arial" panose="020B0604020202020204" pitchFamily="34" charset="0"/>
                <a:ea typeface="Calibri" panose="020F0502020204030204" pitchFamily="34" charset="0"/>
                <a:cs typeface="Times New Roman" panose="02020603050405020304" pitchFamily="18" charset="0"/>
              </a:rPr>
              <a:t> in a musical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group</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where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one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person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may</a:t>
            </a:r>
            <a:r>
              <a:rPr lang="ro-RO" sz="1200" dirty="0">
                <a:effectLst/>
                <a:latin typeface="Arial" panose="020B0604020202020204" pitchFamily="34" charset="0"/>
                <a:ea typeface="Calibri" panose="020F0502020204030204" pitchFamily="34" charset="0"/>
                <a:cs typeface="Times New Roman" panose="02020603050405020304" pitchFamily="18" charset="0"/>
              </a:rPr>
              <a:t> stand out for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having</a:t>
            </a:r>
            <a:r>
              <a:rPr lang="ro-RO" sz="1200" dirty="0">
                <a:effectLst/>
                <a:latin typeface="Arial" panose="020B0604020202020204" pitchFamily="34" charset="0"/>
                <a:ea typeface="Calibri" panose="020F0502020204030204" pitchFamily="34" charset="0"/>
                <a:cs typeface="Times New Roman" panose="02020603050405020304" pitchFamily="18" charset="0"/>
              </a:rPr>
              <a:t> a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good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voice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another</a:t>
            </a:r>
            <a:r>
              <a:rPr lang="ro-RO" sz="1200" dirty="0">
                <a:effectLst/>
                <a:latin typeface="Arial" panose="020B0604020202020204" pitchFamily="34" charset="0"/>
                <a:ea typeface="Calibri" panose="020F0502020204030204" pitchFamily="34" charset="0"/>
                <a:cs typeface="Times New Roman" panose="02020603050405020304" pitchFamily="18" charset="0"/>
              </a:rPr>
              <a:t> for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playing</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guitar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very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well</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another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pPr>
            <a:r>
              <a:rPr lang="ro-RO" sz="1200" dirty="0">
                <a:effectLst/>
                <a:latin typeface="Arial" panose="020B0604020202020204" pitchFamily="34" charset="0"/>
                <a:ea typeface="Calibri" panose="020F0502020204030204" pitchFamily="34" charset="0"/>
                <a:cs typeface="Times New Roman" panose="02020603050405020304" pitchFamily="18" charset="0"/>
              </a:rPr>
              <a:t>for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being</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very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good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drums</a:t>
            </a:r>
            <a:r>
              <a:rPr lang="ro-RO" sz="1200" dirty="0">
                <a:effectLst/>
                <a:latin typeface="Arial" panose="020B0604020202020204" pitchFamily="34" charset="0"/>
                <a:ea typeface="Calibri" panose="020F0502020204030204" pitchFamily="34" charset="0"/>
                <a:cs typeface="Times New Roman" panose="02020603050405020304" pitchFamily="18" charset="0"/>
              </a:rPr>
              <a:t>. In a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work</a:t>
            </a:r>
            <a:r>
              <a:rPr lang="ro-RO" sz="1200" dirty="0">
                <a:effectLst/>
                <a:latin typeface="Arial" panose="020B0604020202020204" pitchFamily="34" charset="0"/>
                <a:ea typeface="Calibri" panose="020F0502020204030204" pitchFamily="34" charset="0"/>
                <a:cs typeface="Times New Roman" panose="02020603050405020304" pitchFamily="18" charset="0"/>
              </a:rPr>
              <a:t> team,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one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can</a:t>
            </a:r>
            <a:r>
              <a:rPr lang="ro-RO" sz="1200" dirty="0">
                <a:effectLst/>
                <a:latin typeface="Arial" panose="020B0604020202020204" pitchFamily="34" charset="0"/>
                <a:ea typeface="Calibri" panose="020F0502020204030204" pitchFamily="34" charset="0"/>
                <a:cs typeface="Times New Roman" panose="02020603050405020304" pitchFamily="18" charset="0"/>
              </a:rPr>
              <a:t> stand out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because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he</a:t>
            </a:r>
            <a:r>
              <a:rPr lang="en-US" sz="1200" dirty="0">
                <a:effectLst/>
                <a:latin typeface="Arial" panose="020B0604020202020204" pitchFamily="34" charset="0"/>
                <a:ea typeface="Calibri" panose="020F0502020204030204" pitchFamily="34" charset="0"/>
                <a:cs typeface="Times New Roman" panose="02020603050405020304" pitchFamily="18" charset="0"/>
              </a:rPr>
              <a:t>/she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is</a:t>
            </a:r>
            <a:r>
              <a:rPr lang="ro-RO" sz="1200" dirty="0">
                <a:effectLst/>
                <a:latin typeface="Arial" panose="020B0604020202020204" pitchFamily="34" charset="0"/>
                <a:ea typeface="Calibri" panose="020F0502020204030204" pitchFamily="34" charset="0"/>
                <a:cs typeface="Times New Roman" panose="02020603050405020304" pitchFamily="18" charset="0"/>
              </a:rPr>
              <a:t> a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good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programmer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another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because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is</a:t>
            </a:r>
            <a:r>
              <a:rPr lang="ro-RO" sz="1200" dirty="0">
                <a:effectLst/>
                <a:latin typeface="Arial" panose="020B0604020202020204" pitchFamily="34" charset="0"/>
                <a:ea typeface="Calibri" panose="020F0502020204030204" pitchFamily="34" charset="0"/>
                <a:cs typeface="Times New Roman" panose="02020603050405020304" pitchFamily="18" charset="0"/>
              </a:rPr>
              <a:t> a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good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graphic</a:t>
            </a:r>
            <a:r>
              <a:rPr lang="ro-RO" sz="1200" dirty="0">
                <a:effectLst/>
                <a:latin typeface="Arial" panose="020B0604020202020204" pitchFamily="34" charset="0"/>
                <a:ea typeface="Calibri" panose="020F0502020204030204" pitchFamily="34" charset="0"/>
                <a:cs typeface="Times New Roman" panose="02020603050405020304" pitchFamily="18" charset="0"/>
              </a:rPr>
              <a:t> designer,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another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because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knows</a:t>
            </a:r>
            <a:r>
              <a:rPr lang="ro-RO" sz="1200" dirty="0">
                <a:effectLst/>
                <a:latin typeface="Arial" panose="020B0604020202020204" pitchFamily="34" charset="0"/>
                <a:ea typeface="Calibri" panose="020F0502020204030204" pitchFamily="34" charset="0"/>
                <a:cs typeface="Times New Roman" panose="02020603050405020304" pitchFamily="18" charset="0"/>
              </a:rPr>
              <a:t> a lot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about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textile business.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dirty="0">
                <a:effectLst/>
                <a:latin typeface="Arial" panose="020B0604020202020204" pitchFamily="34" charset="0"/>
                <a:ea typeface="Calibri" panose="020F0502020204030204" pitchFamily="34" charset="0"/>
                <a:cs typeface="Times New Roman" panose="02020603050405020304" pitchFamily="18" charset="0"/>
              </a:rPr>
              <a:t>The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union</a:t>
            </a:r>
            <a:r>
              <a:rPr lang="ro-RO" sz="1200" dirty="0">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three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can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provide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new</a:t>
            </a:r>
            <a:r>
              <a:rPr lang="ro-RO" sz="1200" dirty="0">
                <a:effectLst/>
                <a:latin typeface="Arial" panose="020B0604020202020204" pitchFamily="34" charset="0"/>
                <a:ea typeface="Calibri" panose="020F0502020204030204" pitchFamily="34" charset="0"/>
                <a:cs typeface="Times New Roman" panose="02020603050405020304" pitchFamily="18" charset="0"/>
              </a:rPr>
              <a:t> business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opportunities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that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would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not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possible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if</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wanted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go</a:t>
            </a:r>
            <a:r>
              <a:rPr lang="ro-RO" sz="1200" dirty="0">
                <a:effectLst/>
                <a:latin typeface="Arial" panose="020B0604020202020204" pitchFamily="34" charset="0"/>
                <a:ea typeface="Calibri" panose="020F0502020204030204" pitchFamily="34" charset="0"/>
                <a:cs typeface="Times New Roman" panose="02020603050405020304" pitchFamily="18" charset="0"/>
              </a:rPr>
              <a:t> it </a:t>
            </a: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alone</a:t>
            </a:r>
            <a:r>
              <a:rPr lang="ro-RO" sz="1200" dirty="0">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ro-RO" sz="1200" b="1" dirty="0">
                <a:effectLst/>
                <a:latin typeface="Arial" panose="020B0604020202020204" pitchFamily="34" charset="0"/>
                <a:ea typeface="Calibri" panose="020F0502020204030204" pitchFamily="34" charset="0"/>
                <a:cs typeface="Times New Roman" panose="02020603050405020304" pitchFamily="18" charset="0"/>
              </a:rPr>
              <a:t>3.</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b="1" dirty="0">
                <a:effectLst/>
                <a:latin typeface="Arial" panose="020B0604020202020204" pitchFamily="34" charset="0"/>
                <a:ea typeface="Calibri" panose="020F0502020204030204" pitchFamily="34" charset="0"/>
                <a:cs typeface="Times New Roman" panose="02020603050405020304" pitchFamily="18" charset="0"/>
              </a:rPr>
              <a:t>It </a:t>
            </a:r>
            <a:r>
              <a:rPr lang="ro-RO" sz="1200" b="1" dirty="0" err="1">
                <a:effectLst/>
                <a:latin typeface="Arial" panose="020B0604020202020204" pitchFamily="34" charset="0"/>
                <a:ea typeface="Calibri" panose="020F0502020204030204" pitchFamily="34" charset="0"/>
                <a:cs typeface="Times New Roman" panose="02020603050405020304" pitchFamily="18" charset="0"/>
              </a:rPr>
              <a:t>reduces</a:t>
            </a:r>
            <a:r>
              <a:rPr lang="ro-RO" sz="1200" b="1" dirty="0">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effectLst/>
                <a:latin typeface="Arial" panose="020B0604020202020204" pitchFamily="34" charset="0"/>
                <a:ea typeface="Calibri" panose="020F0502020204030204" pitchFamily="34" charset="0"/>
                <a:cs typeface="Times New Roman" panose="02020603050405020304" pitchFamily="18" charset="0"/>
              </a:rPr>
              <a:t>stress</a:t>
            </a:r>
            <a:r>
              <a:rPr lang="ro-RO" sz="1200" dirty="0">
                <a:effectLst/>
                <a:latin typeface="Arial" panose="020B0604020202020204" pitchFamily="34" charset="0"/>
                <a:ea typeface="Calibri" panose="020F0502020204030204" pitchFamily="34" charset="0"/>
                <a:cs typeface="Times New Roman" panose="02020603050405020304" pitchFamily="18" charset="0"/>
              </a:rPr>
              <a:t>. Individual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work</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increases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workload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responsibilities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this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can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lead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increased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stress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Because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teamwork</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allows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both</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tasks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responsibilities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shared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stress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reduced</a:t>
            </a:r>
            <a:r>
              <a:rPr lang="ro-RO" sz="1200" dirty="0">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231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971600" y="339502"/>
            <a:ext cx="6984776" cy="405047"/>
          </a:xfrm>
          <a:prstGeom prst="rect">
            <a:avLst/>
          </a:prstGeom>
          <a:noFill/>
        </p:spPr>
        <p:txBody>
          <a:bodyPr wrap="square">
            <a:spAutoFit/>
          </a:bodyPr>
          <a:lstStyle/>
          <a:p>
            <a:pPr>
              <a:lnSpc>
                <a:spcPct val="107000"/>
              </a:lnSpc>
              <a:spcAft>
                <a:spcPts val="800"/>
              </a:spcAft>
            </a:pPr>
            <a:r>
              <a:rPr lang="en-GB" sz="2000" b="1" dirty="0">
                <a:effectLst/>
                <a:latin typeface="Arial" panose="020B0604020202020204" pitchFamily="34" charset="0"/>
                <a:ea typeface="Arial" panose="020B0604020202020204" pitchFamily="34" charset="0"/>
              </a:rPr>
              <a:t>1. Business management in terms of effective teamwork</a:t>
            </a:r>
            <a:endParaRPr lang="ro-RO" sz="2000"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076CA225-E578-2247-265B-456C287B02B6}"/>
              </a:ext>
            </a:extLst>
          </p:cNvPr>
          <p:cNvSpPr txBox="1"/>
          <p:nvPr/>
        </p:nvSpPr>
        <p:spPr>
          <a:xfrm>
            <a:off x="827584" y="843558"/>
            <a:ext cx="7416824" cy="2001510"/>
          </a:xfrm>
          <a:prstGeom prst="rect">
            <a:avLst/>
          </a:prstGeom>
          <a:noFill/>
        </p:spPr>
        <p:txBody>
          <a:bodyPr wrap="square">
            <a:spAutoFit/>
          </a:bodyPr>
          <a:lstStyle/>
          <a:p>
            <a:pPr algn="just">
              <a:lnSpc>
                <a:spcPct val="150000"/>
              </a:lnSpc>
            </a:pPr>
            <a:r>
              <a:rPr lang="ro-RO" sz="1200" b="1" dirty="0">
                <a:effectLst/>
                <a:latin typeface="Arial" panose="020B0604020202020204" pitchFamily="34" charset="0"/>
                <a:ea typeface="Calibri" panose="020F0502020204030204" pitchFamily="34" charset="0"/>
                <a:cs typeface="Times New Roman" panose="02020603050405020304" pitchFamily="18" charset="0"/>
              </a:rPr>
              <a:t>4.</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b="1" dirty="0">
                <a:effectLst/>
                <a:latin typeface="Arial" panose="020B0604020202020204" pitchFamily="34" charset="0"/>
                <a:ea typeface="Calibri" panose="020F0502020204030204" pitchFamily="34" charset="0"/>
                <a:cs typeface="Times New Roman" panose="02020603050405020304" pitchFamily="18" charset="0"/>
              </a:rPr>
              <a:t>It </a:t>
            </a:r>
            <a:r>
              <a:rPr lang="ro-RO" sz="1200" b="1" dirty="0" err="1">
                <a:effectLst/>
                <a:latin typeface="Arial" panose="020B0604020202020204" pitchFamily="34" charset="0"/>
                <a:ea typeface="Calibri" panose="020F0502020204030204" pitchFamily="34" charset="0"/>
                <a:cs typeface="Times New Roman" panose="02020603050405020304" pitchFamily="18" charset="0"/>
              </a:rPr>
              <a:t>improves</a:t>
            </a:r>
            <a:r>
              <a:rPr lang="ro-RO" sz="1200" b="1" dirty="0">
                <a:effectLst/>
                <a:latin typeface="Arial" panose="020B0604020202020204" pitchFamily="34" charset="0"/>
                <a:ea typeface="Calibri" panose="020F0502020204030204" pitchFamily="34" charset="0"/>
                <a:cs typeface="Times New Roman" panose="02020603050405020304" pitchFamily="18" charset="0"/>
              </a:rPr>
              <a:t> performance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As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teamwork</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allows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individuals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focus on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what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they</a:t>
            </a:r>
            <a:r>
              <a:rPr lang="ro-RO" sz="1200" dirty="0">
                <a:effectLst/>
                <a:latin typeface="Arial" panose="020B0604020202020204" pitchFamily="34" charset="0"/>
                <a:ea typeface="Calibri" panose="020F0502020204030204" pitchFamily="34" charset="0"/>
                <a:cs typeface="Times New Roman" panose="02020603050405020304" pitchFamily="18" charset="0"/>
              </a:rPr>
              <a:t> do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best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don’t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have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worry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about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jobs</a:t>
            </a:r>
            <a:r>
              <a:rPr lang="ro-RO" sz="1200" dirty="0">
                <a:effectLst/>
                <a:latin typeface="Arial" panose="020B0604020202020204" pitchFamily="34" charset="0"/>
                <a:ea typeface="Calibri" panose="020F0502020204030204" pitchFamily="34" charset="0"/>
                <a:cs typeface="Times New Roman" panose="02020603050405020304" pitchFamily="18" charset="0"/>
              </a:rPr>
              <a:t> or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tasks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they</a:t>
            </a:r>
            <a:r>
              <a:rPr lang="ro-RO" sz="1200" dirty="0">
                <a:effectLst/>
                <a:latin typeface="Arial" panose="020B0604020202020204" pitchFamily="34" charset="0"/>
                <a:ea typeface="Calibri" panose="020F0502020204030204" pitchFamily="34" charset="0"/>
                <a:cs typeface="Times New Roman" panose="02020603050405020304" pitchFamily="18" charset="0"/>
              </a:rPr>
              <a:t> do</a:t>
            </a:r>
            <a:r>
              <a:rPr lang="en-US" sz="1200" dirty="0">
                <a:effectLst/>
                <a:latin typeface="Arial" panose="020B0604020202020204" pitchFamily="34" charset="0"/>
                <a:ea typeface="Calibri" panose="020F0502020204030204" pitchFamily="34" charset="0"/>
                <a:cs typeface="Times New Roman" panose="02020603050405020304" pitchFamily="18" charset="0"/>
              </a:rPr>
              <a:t> no</a:t>
            </a:r>
            <a:r>
              <a:rPr lang="ro-RO" sz="1200" dirty="0">
                <a:effectLst/>
                <a:latin typeface="Arial" panose="020B0604020202020204" pitchFamily="34" charset="0"/>
                <a:ea typeface="Calibri" panose="020F0502020204030204" pitchFamily="34" charset="0"/>
                <a:cs typeface="Times New Roman" panose="02020603050405020304" pitchFamily="18" charset="0"/>
              </a:rPr>
              <a:t>t master.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This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helps</a:t>
            </a:r>
            <a:r>
              <a:rPr lang="ro-RO" sz="1200" dirty="0">
                <a:effectLst/>
                <a:latin typeface="Arial" panose="020B0604020202020204" pitchFamily="34" charset="0"/>
                <a:ea typeface="Calibri" panose="020F0502020204030204" pitchFamily="34" charset="0"/>
                <a:cs typeface="Times New Roman" panose="02020603050405020304" pitchFamily="18" charset="0"/>
              </a:rPr>
              <a:t> produce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better</a:t>
            </a:r>
            <a:r>
              <a:rPr lang="ro-RO" sz="1200" dirty="0">
                <a:effectLst/>
                <a:latin typeface="Arial" panose="020B0604020202020204" pitchFamily="34" charset="0"/>
                <a:ea typeface="Calibri" panose="020F0502020204030204" pitchFamily="34" charset="0"/>
                <a:cs typeface="Times New Roman" panose="02020603050405020304" pitchFamily="18" charset="0"/>
              </a:rPr>
              <a:t> quality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work</a:t>
            </a:r>
            <a:r>
              <a:rPr lang="ro-RO" sz="1200" dirty="0">
                <a:effectLst/>
                <a:latin typeface="Arial" panose="020B0604020202020204" pitchFamily="34" charset="0"/>
                <a:ea typeface="Calibri" panose="020F0502020204030204" pitchFamily="34" charset="0"/>
                <a:cs typeface="Times New Roman" panose="02020603050405020304" pitchFamily="18" charset="0"/>
              </a:rPr>
              <a:t> as it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increases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productivity</a:t>
            </a:r>
            <a:r>
              <a:rPr lang="ro-RO" sz="1200" dirty="0">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ro-RO" sz="1200" b="1" dirty="0">
                <a:effectLst/>
                <a:latin typeface="Arial" panose="020B0604020202020204" pitchFamily="34" charset="0"/>
                <a:ea typeface="Calibri" panose="020F0502020204030204" pitchFamily="34" charset="0"/>
                <a:cs typeface="Times New Roman" panose="02020603050405020304" pitchFamily="18" charset="0"/>
              </a:rPr>
              <a:t>5.</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b="1" dirty="0">
                <a:effectLst/>
                <a:latin typeface="Arial" panose="020B0604020202020204" pitchFamily="34" charset="0"/>
                <a:ea typeface="Calibri" panose="020F0502020204030204" pitchFamily="34" charset="0"/>
                <a:cs typeface="Times New Roman" panose="02020603050405020304" pitchFamily="18" charset="0"/>
              </a:rPr>
              <a:t>It </a:t>
            </a:r>
            <a:r>
              <a:rPr lang="ro-RO" sz="1200" b="1" dirty="0" err="1">
                <a:effectLst/>
                <a:latin typeface="Arial" panose="020B0604020202020204" pitchFamily="34" charset="0"/>
                <a:ea typeface="Calibri" panose="020F0502020204030204" pitchFamily="34" charset="0"/>
                <a:cs typeface="Times New Roman" panose="02020603050405020304" pitchFamily="18" charset="0"/>
              </a:rPr>
              <a:t>increases</a:t>
            </a:r>
            <a:r>
              <a:rPr lang="ro-RO" sz="1200" b="1" dirty="0">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effectLst/>
                <a:latin typeface="Arial" panose="020B0604020202020204" pitchFamily="34" charset="0"/>
                <a:ea typeface="Calibri" panose="020F0502020204030204" pitchFamily="34" charset="0"/>
                <a:cs typeface="Times New Roman" panose="02020603050405020304" pitchFamily="18" charset="0"/>
              </a:rPr>
              <a:t>efficiency</a:t>
            </a:r>
            <a:r>
              <a:rPr lang="ro-RO" sz="1200" b="1" dirty="0">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b="1" dirty="0">
                <a:effectLst/>
                <a:latin typeface="Arial" panose="020B0604020202020204" pitchFamily="34" charset="0"/>
                <a:ea typeface="Calibri" panose="020F0502020204030204" pitchFamily="34" charset="0"/>
                <a:cs typeface="Times New Roman" panose="02020603050405020304" pitchFamily="18" charset="0"/>
              </a:rPr>
              <a:t> </a:t>
            </a:r>
            <a:r>
              <a:rPr lang="ro-RO" sz="1200" b="1" dirty="0" err="1">
                <a:effectLst/>
                <a:latin typeface="Arial" panose="020B0604020202020204" pitchFamily="34" charset="0"/>
                <a:ea typeface="Calibri" panose="020F0502020204030204" pitchFamily="34" charset="0"/>
                <a:cs typeface="Times New Roman" panose="02020603050405020304" pitchFamily="18" charset="0"/>
              </a:rPr>
              <a:t>productivity</a:t>
            </a:r>
            <a:r>
              <a:rPr lang="ro-RO" sz="1200" b="1" dirty="0">
                <a:effectLst/>
                <a:latin typeface="Arial" panose="020B0604020202020204" pitchFamily="34" charset="0"/>
                <a:ea typeface="Calibri" panose="020F0502020204030204" pitchFamily="34" charset="0"/>
                <a:cs typeface="Times New Roman" panose="02020603050405020304" pitchFamily="18" charset="0"/>
              </a:rPr>
              <a: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Each</a:t>
            </a:r>
            <a:r>
              <a:rPr lang="ro-RO" sz="1200" dirty="0">
                <a:effectLst/>
                <a:latin typeface="Arial" panose="020B0604020202020204" pitchFamily="34" charset="0"/>
                <a:ea typeface="Calibri" panose="020F0502020204030204" pitchFamily="34" charset="0"/>
                <a:cs typeface="Times New Roman" panose="02020603050405020304" pitchFamily="18" charset="0"/>
              </a:rPr>
              <a:t> individual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focuses</a:t>
            </a:r>
            <a:r>
              <a:rPr lang="ro-RO" sz="1200" dirty="0">
                <a:effectLst/>
                <a:latin typeface="Arial" panose="020B0604020202020204" pitchFamily="34" charset="0"/>
                <a:ea typeface="Calibri" panose="020F0502020204030204" pitchFamily="34" charset="0"/>
                <a:cs typeface="Times New Roman" panose="02020603050405020304" pitchFamily="18" charset="0"/>
              </a:rPr>
              <a:t> on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their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specialty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collaboration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allows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each</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maximize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their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potential</a:t>
            </a:r>
            <a:r>
              <a:rPr lang="ro-RO" sz="1200" dirty="0">
                <a:effectLst/>
                <a:latin typeface="Arial" panose="020B0604020202020204" pitchFamily="34" charset="0"/>
                <a:ea typeface="Calibri" panose="020F0502020204030204" pitchFamily="34" charset="0"/>
                <a:cs typeface="Times New Roman" panose="02020603050405020304" pitchFamily="18" charset="0"/>
              </a:rPr>
              <a:t> in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task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they</a:t>
            </a:r>
            <a:r>
              <a:rPr lang="ro-RO" sz="1200" dirty="0">
                <a:effectLst/>
                <a:latin typeface="Arial" panose="020B0604020202020204" pitchFamily="34" charset="0"/>
                <a:ea typeface="Calibri" panose="020F0502020204030204" pitchFamily="34" charset="0"/>
                <a:cs typeface="Times New Roman" panose="02020603050405020304" pitchFamily="18" charset="0"/>
              </a:rPr>
              <a:t> master.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Before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achieving</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results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teamwork</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requires</a:t>
            </a:r>
            <a:r>
              <a:rPr lang="ro-RO" sz="1200" dirty="0">
                <a:effectLst/>
                <a:latin typeface="Arial" panose="020B0604020202020204" pitchFamily="34" charset="0"/>
                <a:ea typeface="Calibri" panose="020F0502020204030204" pitchFamily="34" charset="0"/>
                <a:cs typeface="Times New Roman" panose="02020603050405020304" pitchFamily="18" charset="0"/>
              </a:rPr>
              <a:t> a period in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which</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relationships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can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develop</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so</a:t>
            </a:r>
            <a:r>
              <a:rPr lang="ro-RO" sz="1200" dirty="0">
                <a:effectLst/>
                <a:latin typeface="Arial" panose="020B0604020202020204" pitchFamily="34" charset="0"/>
                <a:ea typeface="Calibri" panose="020F0502020204030204" pitchFamily="34" charset="0"/>
                <a:cs typeface="Times New Roman" panose="02020603050405020304" pitchFamily="18" charset="0"/>
              </a:rPr>
              <a:t> as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groups</a:t>
            </a:r>
            <a:r>
              <a:rPr lang="ro-RO" sz="1200" dirty="0">
                <a:effectLst/>
                <a:latin typeface="Arial" panose="020B0604020202020204" pitchFamily="34" charset="0"/>
                <a:ea typeface="Calibri" panose="020F0502020204030204" pitchFamily="34" charset="0"/>
                <a:cs typeface="Times New Roman" panose="02020603050405020304" pitchFamily="18" charset="0"/>
              </a:rPr>
              <a:t> continue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increase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efficiency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productivity</a:t>
            </a:r>
            <a:r>
              <a:rPr lang="ro-RO" sz="1200" dirty="0">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Fotografie de stoc Un tânăr om de afaceri la gândire în cazul în care candidatul tineri sexy de sex feminin este potrivit pentru un loc de muncă. Afaceri, interviu, oameni">
            <a:extLst>
              <a:ext uri="{FF2B5EF4-FFF2-40B4-BE49-F238E27FC236}">
                <a16:creationId xmlns:a16="http://schemas.microsoft.com/office/drawing/2014/main" id="{49273383-3289-4A81-CAA4-535B80808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003798"/>
            <a:ext cx="3096344"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4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1403648" y="411510"/>
            <a:ext cx="6984776" cy="405047"/>
          </a:xfrm>
          <a:prstGeom prst="rect">
            <a:avLst/>
          </a:prstGeom>
          <a:noFill/>
        </p:spPr>
        <p:txBody>
          <a:bodyPr wrap="square">
            <a:spAutoFit/>
          </a:bodyPr>
          <a:lstStyle/>
          <a:p>
            <a:pPr>
              <a:lnSpc>
                <a:spcPct val="107000"/>
              </a:lnSpc>
              <a:spcAft>
                <a:spcPts val="800"/>
              </a:spcAft>
            </a:pPr>
            <a:r>
              <a:rPr lang="en-GB" sz="2000" b="1" dirty="0">
                <a:effectLst/>
                <a:latin typeface="Arial" panose="020B0604020202020204" pitchFamily="34" charset="0"/>
                <a:ea typeface="Arial" panose="020B0604020202020204" pitchFamily="34" charset="0"/>
              </a:rPr>
              <a:t>1. Business management in terms of effective teamwork</a:t>
            </a:r>
            <a:endParaRPr lang="ro-RO" sz="2000" dirty="0">
              <a:effectLst/>
              <a:latin typeface="Calibri" panose="020F0502020204030204" pitchFamily="34" charset="0"/>
              <a:ea typeface="Calibri" panose="020F0502020204030204" pitchFamily="34" charset="0"/>
            </a:endParaRPr>
          </a:p>
        </p:txBody>
      </p:sp>
      <p:sp>
        <p:nvSpPr>
          <p:cNvPr id="4" name="CasetăText 3">
            <a:extLst>
              <a:ext uri="{FF2B5EF4-FFF2-40B4-BE49-F238E27FC236}">
                <a16:creationId xmlns:a16="http://schemas.microsoft.com/office/drawing/2014/main" id="{B9A4861B-9E55-13F1-883C-92C9FF5228A1}"/>
              </a:ext>
            </a:extLst>
          </p:cNvPr>
          <p:cNvSpPr txBox="1"/>
          <p:nvPr/>
        </p:nvSpPr>
        <p:spPr>
          <a:xfrm>
            <a:off x="539552" y="809293"/>
            <a:ext cx="8424936" cy="3888052"/>
          </a:xfrm>
          <a:prstGeom prst="rect">
            <a:avLst/>
          </a:prstGeom>
          <a:noFill/>
        </p:spPr>
        <p:txBody>
          <a:bodyPr wrap="square">
            <a:spAutoFit/>
          </a:bodyPr>
          <a:lstStyle/>
          <a:p>
            <a:pPr algn="just">
              <a:lnSpc>
                <a:spcPct val="107000"/>
              </a:lnSpc>
              <a:spcAft>
                <a:spcPts val="800"/>
              </a:spcAft>
            </a:pPr>
            <a:r>
              <a:rPr lang="en-GB" b="1" dirty="0">
                <a:solidFill>
                  <a:srgbClr val="202124"/>
                </a:solidFill>
                <a:effectLst/>
                <a:latin typeface="Arial" panose="020B0604020202020204" pitchFamily="34" charset="0"/>
                <a:ea typeface="Calibri" panose="020F0502020204030204" pitchFamily="34" charset="0"/>
              </a:rPr>
              <a:t>Section 1.3: Ways of encouraging the team spirit  </a:t>
            </a:r>
            <a:endParaRPr lang="ro-RO" dirty="0">
              <a:effectLst/>
              <a:latin typeface="Calibri" panose="020F0502020204030204" pitchFamily="34" charset="0"/>
              <a:ea typeface="Calibri" panose="020F0502020204030204" pitchFamily="34" charset="0"/>
            </a:endParaRPr>
          </a:p>
          <a:p>
            <a:pPr algn="just">
              <a:lnSpc>
                <a:spcPct val="150000"/>
              </a:lnSpc>
              <a:spcAft>
                <a:spcPts val="800"/>
              </a:spcAft>
            </a:pPr>
            <a:r>
              <a:rPr lang="en-GB" sz="1200" dirty="0">
                <a:solidFill>
                  <a:srgbClr val="202124"/>
                </a:solidFill>
                <a:effectLst/>
                <a:latin typeface="Arial" panose="020B0604020202020204" pitchFamily="34" charset="0"/>
                <a:ea typeface="Calibri" panose="020F0502020204030204" pitchFamily="34" charset="0"/>
              </a:rPr>
              <a:t>”To form a team is just the beginning, to stick together is progress, to work together is success.” Henry David Thoreau </a:t>
            </a:r>
            <a:endParaRPr lang="ro-RO" sz="1200" dirty="0">
              <a:effectLst/>
              <a:latin typeface="Calibri" panose="020F0502020204030204" pitchFamily="34" charset="0"/>
              <a:ea typeface="Calibri" panose="020F0502020204030204" pitchFamily="34" charset="0"/>
            </a:endParaRPr>
          </a:p>
          <a:p>
            <a:pPr>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maintain</a:t>
            </a:r>
            <a:r>
              <a:rPr lang="ro-RO" sz="1200" dirty="0">
                <a:effectLst/>
                <a:latin typeface="Arial" panose="020B0604020202020204" pitchFamily="34" charset="0"/>
                <a:ea typeface="Calibri" panose="020F0502020204030204" pitchFamily="34" charset="0"/>
                <a:cs typeface="Times New Roman" panose="02020603050405020304" pitchFamily="18" charset="0"/>
              </a:rPr>
              <a:t> a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cohesive</a:t>
            </a:r>
            <a:r>
              <a:rPr lang="ro-RO" sz="1200" dirty="0">
                <a:effectLst/>
                <a:latin typeface="Arial" panose="020B0604020202020204" pitchFamily="34" charset="0"/>
                <a:ea typeface="Calibri" panose="020F0502020204030204" pitchFamily="34" charset="0"/>
                <a:cs typeface="Times New Roman" panose="02020603050405020304" pitchFamily="18" charset="0"/>
              </a:rPr>
              <a:t> team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achieve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long-term</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results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goal</a:t>
            </a:r>
            <a:r>
              <a:rPr lang="ro-RO" sz="1200" dirty="0">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efficient</a:t>
            </a:r>
            <a:r>
              <a:rPr lang="ro-RO" sz="1200" dirty="0">
                <a:effectLst/>
                <a:latin typeface="Arial" panose="020B0604020202020204" pitchFamily="34" charset="0"/>
                <a:ea typeface="Calibri" panose="020F0502020204030204" pitchFamily="34" charset="0"/>
                <a:cs typeface="Times New Roman" panose="02020603050405020304" pitchFamily="18" charset="0"/>
              </a:rPr>
              <a:t> manager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who</a:t>
            </a:r>
            <a:r>
              <a:rPr lang="ro-RO" sz="1200" dirty="0">
                <a:effectLst/>
                <a:latin typeface="Arial" panose="020B0604020202020204" pitchFamily="34" charset="0"/>
                <a:ea typeface="Calibri" panose="020F0502020204030204" pitchFamily="34" charset="0"/>
                <a:cs typeface="Times New Roman" panose="02020603050405020304" pitchFamily="18" charset="0"/>
              </a:rPr>
              <a:t> must demonstrate </a:t>
            </a:r>
          </a:p>
          <a:p>
            <a:pPr>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emotional</a:t>
            </a:r>
            <a:r>
              <a:rPr lang="ro-RO" sz="1200" dirty="0">
                <a:effectLst/>
                <a:latin typeface="Arial" panose="020B0604020202020204" pitchFamily="34" charset="0"/>
                <a:ea typeface="Calibri" panose="020F0502020204030204" pitchFamily="34" charset="0"/>
                <a:cs typeface="Times New Roman" panose="02020603050405020304" pitchFamily="18" charset="0"/>
              </a:rPr>
              <a:t> intelligence,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empathy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compassion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last</a:t>
            </a:r>
            <a:r>
              <a:rPr lang="ro-RO" sz="1200" dirty="0">
                <a:effectLst/>
                <a:latin typeface="Arial" panose="020B0604020202020204" pitchFamily="34" charset="0"/>
                <a:ea typeface="Calibri" panose="020F0502020204030204" pitchFamily="34" charset="0"/>
                <a:cs typeface="Times New Roman" panose="02020603050405020304" pitchFamily="18" charset="0"/>
              </a:rPr>
              <a:t> but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not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least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he</a:t>
            </a:r>
            <a:r>
              <a:rPr lang="en-US" sz="1200" dirty="0">
                <a:effectLst/>
                <a:latin typeface="Arial" panose="020B0604020202020204" pitchFamily="34" charset="0"/>
                <a:ea typeface="Calibri" panose="020F0502020204030204" pitchFamily="34" charset="0"/>
                <a:cs typeface="Times New Roman" panose="02020603050405020304" pitchFamily="18" charset="0"/>
              </a:rPr>
              <a:t>/she</a:t>
            </a:r>
            <a:r>
              <a:rPr lang="ro-RO" sz="1200" dirty="0">
                <a:effectLst/>
                <a:latin typeface="Arial" panose="020B0604020202020204" pitchFamily="34" charset="0"/>
                <a:ea typeface="Calibri" panose="020F0502020204030204" pitchFamily="34" charset="0"/>
                <a:cs typeface="Times New Roman" panose="02020603050405020304" pitchFamily="18" charset="0"/>
              </a:rPr>
              <a:t> must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lead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example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demonstrate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that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also</a:t>
            </a:r>
            <a:r>
              <a:rPr lang="ro-RO" sz="1200" dirty="0">
                <a:effectLst/>
                <a:latin typeface="Arial" panose="020B0604020202020204" pitchFamily="34" charset="0"/>
                <a:ea typeface="Calibri" panose="020F0502020204030204" pitchFamily="34" charset="0"/>
                <a:cs typeface="Times New Roman" panose="02020603050405020304" pitchFamily="18" charset="0"/>
              </a:rPr>
              <a:t> part of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team,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while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maintaining</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his</a:t>
            </a:r>
            <a:r>
              <a:rPr lang="en-US" sz="1200" dirty="0">
                <a:effectLst/>
                <a:latin typeface="Arial" panose="020B0604020202020204" pitchFamily="34" charset="0"/>
                <a:ea typeface="Calibri" panose="020F0502020204030204" pitchFamily="34" charset="0"/>
                <a:cs typeface="Times New Roman" panose="02020603050405020304" pitchFamily="18" charset="0"/>
              </a:rPr>
              <a:t>/her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objectivity</a:t>
            </a:r>
            <a:r>
              <a:rPr lang="ro-RO" sz="1200" dirty="0">
                <a:effectLst/>
                <a:latin typeface="Arial" panose="020B0604020202020204" pitchFamily="34" charset="0"/>
                <a:ea typeface="Calibri" panose="020F0502020204030204" pitchFamily="34" charset="0"/>
                <a:cs typeface="Times New Roman" panose="02020603050405020304" pitchFamily="18" charset="0"/>
              </a:rPr>
              <a:t>. In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order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have</a:t>
            </a:r>
            <a:r>
              <a:rPr lang="ro-RO" sz="1200" dirty="0">
                <a:effectLst/>
                <a:latin typeface="Arial" panose="020B0604020202020204" pitchFamily="34" charset="0"/>
                <a:ea typeface="Calibri" panose="020F0502020204030204" pitchFamily="34" charset="0"/>
                <a:cs typeface="Times New Roman" panose="02020603050405020304" pitchFamily="18" charset="0"/>
              </a:rPr>
              <a:t> a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prosperous</a:t>
            </a:r>
            <a:r>
              <a:rPr lang="ro-RO" sz="1200" dirty="0">
                <a:effectLst/>
                <a:latin typeface="Arial" panose="020B0604020202020204" pitchFamily="34" charset="0"/>
                <a:ea typeface="Calibri" panose="020F0502020204030204" pitchFamily="34" charset="0"/>
                <a:cs typeface="Times New Roman" panose="02020603050405020304" pitchFamily="18" charset="0"/>
              </a:rPr>
              <a:t> business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leader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ro-RO" sz="1200" dirty="0">
                <a:effectLst/>
                <a:latin typeface="Arial" panose="020B0604020202020204" pitchFamily="34" charset="0"/>
                <a:ea typeface="Calibri" panose="020F0502020204030204" pitchFamily="34" charset="0"/>
                <a:cs typeface="Times New Roman" panose="02020603050405020304" pitchFamily="18" charset="0"/>
              </a:rPr>
              <a:t>must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encourage</a:t>
            </a:r>
            <a:r>
              <a:rPr lang="ro-RO" sz="1200" dirty="0">
                <a:effectLst/>
                <a:latin typeface="Arial" panose="020B0604020202020204" pitchFamily="34" charset="0"/>
                <a:ea typeface="Calibri" panose="020F0502020204030204" pitchFamily="34" charset="0"/>
                <a:cs typeface="Times New Roman" panose="02020603050405020304" pitchFamily="18" charset="0"/>
              </a:rPr>
              <a:t> team spirit: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dirty="0">
                <a:effectLst/>
                <a:latin typeface="Arial" panose="020B0604020202020204" pitchFamily="34" charset="0"/>
                <a:ea typeface="Calibri" panose="020F0502020204030204" pitchFamily="34" charset="0"/>
                <a:cs typeface="Times New Roman" panose="02020603050405020304" pitchFamily="18" charset="0"/>
              </a:rPr>
              <a:t>1.</a:t>
            </a:r>
            <a:r>
              <a:rPr lang="en-US" sz="1200" dirty="0">
                <a:effectLst/>
                <a:latin typeface="Arial" panose="020B0604020202020204" pitchFamily="34" charset="0"/>
                <a:ea typeface="Calibri" panose="020F0502020204030204" pitchFamily="34" charset="0"/>
                <a:cs typeface="Times New Roman" panose="02020603050405020304" pitchFamily="18" charset="0"/>
              </a:rPr>
              <a:t> t</a:t>
            </a:r>
            <a:r>
              <a:rPr lang="ro-RO" sz="1200" dirty="0" err="1">
                <a:effectLst/>
                <a:latin typeface="Arial" panose="020B0604020202020204" pitchFamily="34" charset="0"/>
                <a:ea typeface="Calibri" panose="020F0502020204030204" pitchFamily="34" charset="0"/>
                <a:cs typeface="Times New Roman" panose="02020603050405020304" pitchFamily="18" charset="0"/>
              </a:rPr>
              <a:t>hrough</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common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objectives</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dirty="0">
                <a:effectLst/>
                <a:latin typeface="Arial" panose="020B0604020202020204" pitchFamily="34" charset="0"/>
                <a:ea typeface="Calibri" panose="020F0502020204030204" pitchFamily="34" charset="0"/>
                <a:cs typeface="Times New Roman" panose="02020603050405020304" pitchFamily="18" charset="0"/>
              </a:rPr>
              <a:t>2. </a:t>
            </a:r>
            <a:r>
              <a:rPr lang="en-US" sz="1200" dirty="0">
                <a:effectLst/>
                <a:latin typeface="Arial" panose="020B0604020202020204" pitchFamily="34" charset="0"/>
                <a:ea typeface="Calibri" panose="020F0502020204030204" pitchFamily="34" charset="0"/>
                <a:cs typeface="Times New Roman" panose="02020603050405020304" pitchFamily="18" charset="0"/>
              </a:rPr>
              <a:t>b</a:t>
            </a:r>
            <a:r>
              <a:rPr lang="ro-RO" sz="1200" dirty="0">
                <a:effectLst/>
                <a:latin typeface="Arial" panose="020B0604020202020204" pitchFamily="34" charset="0"/>
                <a:ea typeface="Calibri" panose="020F0502020204030204" pitchFamily="34" charset="0"/>
                <a:cs typeface="Times New Roman" panose="02020603050405020304" pitchFamily="18" charset="0"/>
              </a:rPr>
              <a:t>y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creating</a:t>
            </a:r>
            <a:r>
              <a:rPr lang="ro-RO" sz="1200" dirty="0">
                <a:effectLst/>
                <a:latin typeface="Arial" panose="020B0604020202020204" pitchFamily="34" charset="0"/>
                <a:ea typeface="Calibri" panose="020F0502020204030204" pitchFamily="34" charset="0"/>
                <a:cs typeface="Times New Roman" panose="02020603050405020304" pitchFamily="18" charset="0"/>
              </a:rPr>
              <a:t> a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sense</a:t>
            </a:r>
            <a:r>
              <a:rPr lang="ro-RO" sz="1200" dirty="0">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belonging</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group</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organization</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dirty="0">
                <a:effectLst/>
                <a:latin typeface="Arial" panose="020B0604020202020204" pitchFamily="34" charset="0"/>
                <a:ea typeface="Calibri" panose="020F0502020204030204" pitchFamily="34" charset="0"/>
                <a:cs typeface="Times New Roman" panose="02020603050405020304" pitchFamily="18" charset="0"/>
              </a:rPr>
              <a:t>3. </a:t>
            </a:r>
            <a:r>
              <a:rPr lang="en-US" sz="1200" dirty="0">
                <a:latin typeface="Arial" panose="020B0604020202020204" pitchFamily="34" charset="0"/>
                <a:ea typeface="Calibri" panose="020F0502020204030204" pitchFamily="34" charset="0"/>
                <a:cs typeface="Times New Roman" panose="02020603050405020304" pitchFamily="18" charset="0"/>
              </a:rPr>
              <a:t>b</a:t>
            </a:r>
            <a:r>
              <a:rPr lang="ro-RO" sz="1200" dirty="0">
                <a:effectLst/>
                <a:latin typeface="Arial" panose="020B0604020202020204" pitchFamily="34" charset="0"/>
                <a:ea typeface="Calibri" panose="020F0502020204030204" pitchFamily="34" charset="0"/>
                <a:cs typeface="Times New Roman" panose="02020603050405020304" pitchFamily="18" charset="0"/>
              </a:rPr>
              <a:t>y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clearly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delegating</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tasks</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dirty="0">
                <a:effectLst/>
                <a:latin typeface="Arial" panose="020B0604020202020204" pitchFamily="34" charset="0"/>
                <a:ea typeface="Calibri" panose="020F0502020204030204" pitchFamily="34" charset="0"/>
                <a:cs typeface="Times New Roman" panose="02020603050405020304" pitchFamily="18" charset="0"/>
              </a:rPr>
              <a:t>4. </a:t>
            </a:r>
            <a:r>
              <a:rPr lang="en-US" sz="1200" dirty="0">
                <a:latin typeface="Arial" panose="020B0604020202020204" pitchFamily="34" charset="0"/>
                <a:ea typeface="Calibri" panose="020F0502020204030204" pitchFamily="34" charset="0"/>
                <a:cs typeface="Times New Roman" panose="02020603050405020304" pitchFamily="18" charset="0"/>
              </a:rPr>
              <a:t>b</a:t>
            </a:r>
            <a:r>
              <a:rPr lang="ro-RO" sz="1200" dirty="0">
                <a:effectLst/>
                <a:latin typeface="Arial" panose="020B0604020202020204" pitchFamily="34" charset="0"/>
                <a:ea typeface="Calibri" panose="020F0502020204030204" pitchFamily="34" charset="0"/>
                <a:cs typeface="Times New Roman" panose="02020603050405020304" pitchFamily="18" charset="0"/>
              </a:rPr>
              <a:t>y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organizing</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professional</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social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activities</a:t>
            </a:r>
            <a:r>
              <a:rPr lang="ro-RO" sz="1200" dirty="0">
                <a:effectLst/>
                <a:latin typeface="Arial" panose="020B0604020202020204" pitchFamily="34" charset="0"/>
                <a:ea typeface="Calibri" panose="020F0502020204030204" pitchFamily="34" charset="0"/>
                <a:cs typeface="Times New Roman" panose="02020603050405020304" pitchFamily="18" charset="0"/>
              </a:rPr>
              <a:t> –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recurring</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meetings</a:t>
            </a:r>
            <a:r>
              <a:rPr lang="ro-RO" sz="1200" dirty="0">
                <a:effectLst/>
                <a:latin typeface="Arial" panose="020B0604020202020204" pitchFamily="34" charset="0"/>
                <a:ea typeface="Calibri" panose="020F0502020204030204" pitchFamily="34" charset="0"/>
                <a:cs typeface="Times New Roman" panose="02020603050405020304" pitchFamily="18" charset="0"/>
              </a:rPr>
              <a:t>, team-</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buildings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workshops</a:t>
            </a:r>
            <a:r>
              <a:rPr lang="ro-RO" sz="1200" dirty="0">
                <a:effectLst/>
                <a:latin typeface="Arial" panose="020B0604020202020204" pitchFamily="34" charset="0"/>
                <a:ea typeface="Calibri" panose="020F0502020204030204" pitchFamily="34" charset="0"/>
                <a:cs typeface="Times New Roman" panose="02020603050405020304" pitchFamily="18" charset="0"/>
              </a:rPr>
              <a:t>, team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volunteering</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actions</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o-RO" sz="1200" dirty="0">
                <a:effectLst/>
                <a:latin typeface="Arial" panose="020B0604020202020204" pitchFamily="34" charset="0"/>
                <a:ea typeface="Calibri" panose="020F0502020204030204" pitchFamily="34" charset="0"/>
                <a:cs typeface="Times New Roman" panose="02020603050405020304" pitchFamily="18" charset="0"/>
              </a:rPr>
              <a:t>5. </a:t>
            </a:r>
            <a:r>
              <a:rPr lang="en-US" sz="1200" dirty="0">
                <a:latin typeface="Arial" panose="020B0604020202020204" pitchFamily="34" charset="0"/>
                <a:ea typeface="Calibri" panose="020F0502020204030204" pitchFamily="34" charset="0"/>
                <a:cs typeface="Times New Roman" panose="02020603050405020304" pitchFamily="18" charset="0"/>
              </a:rPr>
              <a:t>b</a:t>
            </a:r>
            <a:r>
              <a:rPr lang="ro-RO" sz="1200" dirty="0">
                <a:effectLst/>
                <a:latin typeface="Arial" panose="020B0604020202020204" pitchFamily="34" charset="0"/>
                <a:ea typeface="Calibri" panose="020F0502020204030204" pitchFamily="34" charset="0"/>
                <a:cs typeface="Times New Roman" panose="02020603050405020304" pitchFamily="18" charset="0"/>
              </a:rPr>
              <a:t>y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recognizing</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each</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member</a:t>
            </a:r>
            <a:r>
              <a:rPr lang="ro-RO" sz="1200" dirty="0">
                <a:effectLst/>
                <a:latin typeface="Arial" panose="020B0604020202020204" pitchFamily="34" charset="0"/>
                <a:ea typeface="Calibri" panose="020F0502020204030204" pitchFamily="34" charset="0"/>
                <a:cs typeface="Times New Roman" panose="02020603050405020304" pitchFamily="18" charset="0"/>
              </a:rPr>
              <a:t> as a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unique</a:t>
            </a:r>
            <a:r>
              <a:rPr lang="ro-RO" sz="1200" dirty="0">
                <a:effectLst/>
                <a:latin typeface="Arial" panose="020B0604020202020204" pitchFamily="34" charset="0"/>
                <a:ea typeface="Calibri" panose="020F0502020204030204" pitchFamily="34" charset="0"/>
                <a:cs typeface="Times New Roman" panose="02020603050405020304" pitchFamily="18" charset="0"/>
              </a:rPr>
              <a:t> individual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with</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different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experiences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knowledge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points</a:t>
            </a:r>
            <a:r>
              <a:rPr lang="ro-RO" sz="1200" dirty="0">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view</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encouraging</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creativity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innovation</a:t>
            </a:r>
            <a:r>
              <a:rPr lang="ro-RO" sz="1200" dirty="0">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711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323528" y="267494"/>
            <a:ext cx="8154788" cy="1134991"/>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2. Intercultural management – the key to successful employability on the European labour market</a:t>
            </a:r>
            <a:endParaRPr lang="ro-RO" sz="20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6" name="CasetăText 5">
            <a:extLst>
              <a:ext uri="{FF2B5EF4-FFF2-40B4-BE49-F238E27FC236}">
                <a16:creationId xmlns:a16="http://schemas.microsoft.com/office/drawing/2014/main" id="{AAFB2472-85BE-6E73-11E0-FABF24F3436A}"/>
              </a:ext>
            </a:extLst>
          </p:cNvPr>
          <p:cNvSpPr txBox="1"/>
          <p:nvPr/>
        </p:nvSpPr>
        <p:spPr>
          <a:xfrm>
            <a:off x="377652" y="1059582"/>
            <a:ext cx="8226796" cy="3786678"/>
          </a:xfrm>
          <a:prstGeom prst="rect">
            <a:avLst/>
          </a:prstGeom>
          <a:noFill/>
        </p:spPr>
        <p:txBody>
          <a:bodyPr wrap="square">
            <a:spAutoFit/>
          </a:bodyPr>
          <a:lstStyle/>
          <a:p>
            <a:pPr marL="0" marR="0" lvl="0" indent="0" algn="l" defTabSz="914400" rtl="0" eaLnBrk="1" fontAlgn="auto" latinLnBrk="1" hangingPunct="1">
              <a:lnSpc>
                <a:spcPct val="107000"/>
              </a:lnSpc>
              <a:spcBef>
                <a:spcPts val="0"/>
              </a:spcBef>
              <a:spcAft>
                <a:spcPts val="800"/>
              </a:spcAft>
              <a:buClrTx/>
              <a:buSzTx/>
              <a:buFontTx/>
              <a:buNone/>
              <a:tabLst/>
              <a:defRPr/>
            </a:pP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Section 2.1: Cultural diversity can turn any business into profit </a:t>
            </a:r>
            <a:endParaRPr kumimoji="0" lang="ro-RO"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just" defTabSz="914400" rtl="0" eaLnBrk="1" fontAlgn="auto" latinLnBrk="1" hangingPunct="1">
              <a:lnSpc>
                <a:spcPct val="150000"/>
              </a:lnSpc>
              <a:spcBef>
                <a:spcPts val="0"/>
              </a:spcBef>
              <a:spcAft>
                <a:spcPts val="0"/>
              </a:spcAft>
              <a:buClrTx/>
              <a:buSzTx/>
              <a:buFontTx/>
              <a:buNone/>
              <a:tabLst/>
              <a:defRPr/>
            </a:pP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The </a:t>
            </a:r>
            <a:r>
              <a:rPr kumimoji="0" lang="ro-RO" sz="1200" b="0" i="0" u="none" strike="noStrike" kern="1200" cap="none" spc="0" normalizeH="0" baseline="0" noProof="0" dirty="0" err="1">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notion</a:t>
            </a: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 of intercultural management </a:t>
            </a:r>
            <a:r>
              <a:rPr kumimoji="0" lang="ro-RO" sz="1200" b="0" i="0" u="none" strike="noStrike" kern="1200" cap="none" spc="0" normalizeH="0" baseline="0" noProof="0" dirty="0" err="1">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involves</a:t>
            </a: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ro-RO" sz="1200" b="0" i="0" u="none" strike="noStrike" kern="1200" cap="none" spc="0" normalizeH="0" baseline="0" noProof="0" dirty="0" err="1">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the</a:t>
            </a: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ro-RO" sz="1200" b="0" i="0" u="none" strike="noStrike" kern="1200" cap="none" spc="0" normalizeH="0" baseline="0" noProof="0" dirty="0" err="1">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analysis</a:t>
            </a: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ro-RO" sz="1200" b="0" i="0" u="none" strike="noStrike" kern="1200" cap="none" spc="0" normalizeH="0" baseline="0" noProof="0" dirty="0" err="1">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and</a:t>
            </a: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ro-RO" sz="1200" b="0" i="0" u="none" strike="noStrike" kern="1200" cap="none" spc="0" normalizeH="0" baseline="0" noProof="0" dirty="0" err="1">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implementation</a:t>
            </a: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 of </a:t>
            </a:r>
            <a:r>
              <a:rPr kumimoji="0" lang="ro-RO" sz="1200" b="0" i="0" u="none" strike="noStrike" kern="1200" cap="none" spc="0" normalizeH="0" baseline="0" noProof="0" dirty="0" err="1">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strategies</a:t>
            </a: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ro-RO" sz="1200" b="0" i="0" u="none" strike="noStrike" kern="1200" cap="none" spc="0" normalizeH="0" baseline="0" noProof="0" dirty="0" err="1">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aimed</a:t>
            </a: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 at </a:t>
            </a:r>
            <a:r>
              <a:rPr kumimoji="0" lang="ro-RO" sz="1200" b="0" i="0" u="none" strike="noStrike" kern="1200" cap="none" spc="0" normalizeH="0" baseline="0" noProof="0" dirty="0" err="1">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managing</a:t>
            </a: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ro-RO" sz="1200" b="0" i="0" u="none" strike="noStrike" kern="1200" cap="none" spc="0" normalizeH="0" baseline="0" noProof="0" dirty="0" err="1">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the</a:t>
            </a: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US"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1" hangingPunct="1">
              <a:lnSpc>
                <a:spcPct val="150000"/>
              </a:lnSpc>
              <a:spcBef>
                <a:spcPts val="0"/>
              </a:spcBef>
              <a:spcAft>
                <a:spcPts val="0"/>
              </a:spcAft>
              <a:buClrTx/>
              <a:buSzTx/>
              <a:buFontTx/>
              <a:buNone/>
              <a:tabLst/>
              <a:defRPr/>
            </a:pP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cultural </a:t>
            </a:r>
            <a:r>
              <a:rPr kumimoji="0" lang="ro-RO" sz="1200" b="0" i="0" u="none" strike="noStrike" kern="1200" cap="none" spc="0" normalizeH="0" baseline="0" noProof="0" dirty="0" err="1">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differences</a:t>
            </a: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ro-RO" sz="1200" b="0" i="0" u="none" strike="noStrike" kern="1200" cap="none" spc="0" normalizeH="0" baseline="0" noProof="0" dirty="0" err="1">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inherent</a:t>
            </a: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 in intercultural </a:t>
            </a:r>
            <a:r>
              <a:rPr kumimoji="0" lang="ro-RO" sz="1200" b="0" i="0" u="none" strike="noStrike" kern="1200" cap="none" spc="0" normalizeH="0" baseline="0" noProof="0" dirty="0" err="1">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teams</a:t>
            </a:r>
            <a:r>
              <a:rPr kumimoji="0" lang="ro-RO" sz="12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By</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cultural </a:t>
            </a:r>
            <a:r>
              <a:rPr kumimoji="0" lang="ro-RO" sz="1200" b="0" i="1"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differences</a:t>
            </a:r>
            <a:r>
              <a:rPr kumimoji="0" lang="ro-RO" sz="12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must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understand</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the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representations</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rtl="0" eaLnBrk="1" fontAlgn="auto" latinLnBrk="1" hangingPunct="1">
              <a:lnSpc>
                <a:spcPct val="150000"/>
              </a:lnSpc>
              <a:spcBef>
                <a:spcPts val="0"/>
              </a:spcBef>
              <a:spcAft>
                <a:spcPts val="0"/>
              </a:spcAft>
              <a:buClrTx/>
              <a:buSzTx/>
              <a:buFontTx/>
              <a:buNone/>
              <a:tabLst/>
              <a:defRPr/>
            </a:pP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and</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values</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which</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characterize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each</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culture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For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the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effective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management of cultural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diversity</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those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aspects</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of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culture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rtl="0" eaLnBrk="1" fontAlgn="auto" latinLnBrk="1" hangingPunct="1">
              <a:lnSpc>
                <a:spcPct val="150000"/>
              </a:lnSpc>
              <a:spcBef>
                <a:spcPts val="0"/>
              </a:spcBef>
              <a:spcAft>
                <a:spcPts val="0"/>
              </a:spcAft>
              <a:buClrTx/>
              <a:buSzTx/>
              <a:buFontTx/>
              <a:buNone/>
              <a:tabLst/>
              <a:defRPr/>
            </a:pP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which</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influence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the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way</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people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work</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and</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relate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to</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each</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other</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must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taken</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into</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account</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Furthermore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work</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ethics</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can</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studied</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in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any</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type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of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organization</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regardless</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of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its</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size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Culture</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influences</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our</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behavior</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our</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perceptions</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our</a:t>
            </a:r>
            <a:endPar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1" hangingPunct="1">
              <a:lnSpc>
                <a:spcPct val="150000"/>
              </a:lnSpc>
              <a:spcBef>
                <a:spcPts val="0"/>
              </a:spcBef>
              <a:spcAft>
                <a:spcPts val="0"/>
              </a:spcAft>
              <a:buClrTx/>
              <a:buSzTx/>
              <a:buFontTx/>
              <a:buNone/>
              <a:tabLst/>
              <a:defRPr/>
            </a:pPr>
            <a:r>
              <a:rPr kumimoji="0" lang="ro-RO" sz="1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values</a:t>
            </a:r>
            <a:r>
              <a:rPr kumimoji="0" lang="ro-RO"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algn="just">
              <a:lnSpc>
                <a:spcPct val="150000"/>
              </a:lnSpc>
            </a:pPr>
            <a:r>
              <a:rPr lang="ro-RO" sz="1200" dirty="0" err="1">
                <a:solidFill>
                  <a:srgbClr val="000000"/>
                </a:solidFill>
                <a:latin typeface="Arial" panose="020B0604020202020204" pitchFamily="34" charset="0"/>
                <a:cs typeface="Times New Roman" panose="02020603050405020304" pitchFamily="18" charset="0"/>
              </a:rPr>
              <a:t>Let</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us</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take</a:t>
            </a:r>
            <a:r>
              <a:rPr lang="ro-RO" sz="1200" dirty="0">
                <a:solidFill>
                  <a:srgbClr val="000000"/>
                </a:solidFill>
                <a:latin typeface="Arial" panose="020B0604020202020204" pitchFamily="34" charset="0"/>
                <a:cs typeface="Times New Roman" panose="02020603050405020304" pitchFamily="18" charset="0"/>
              </a:rPr>
              <a:t> an </a:t>
            </a:r>
            <a:r>
              <a:rPr lang="ro-RO" sz="1200" dirty="0" err="1">
                <a:solidFill>
                  <a:srgbClr val="000000"/>
                </a:solidFill>
                <a:latin typeface="Arial" panose="020B0604020202020204" pitchFamily="34" charset="0"/>
                <a:cs typeface="Times New Roman" panose="02020603050405020304" pitchFamily="18" charset="0"/>
              </a:rPr>
              <a:t>example</a:t>
            </a:r>
            <a:r>
              <a:rPr lang="ro-RO" sz="1200" dirty="0">
                <a:solidFill>
                  <a:srgbClr val="000000"/>
                </a:solidFill>
                <a:latin typeface="Arial" panose="020B0604020202020204" pitchFamily="34" charset="0"/>
                <a:cs typeface="Times New Roman" panose="02020603050405020304" pitchFamily="18" charset="0"/>
              </a:rPr>
              <a:t> of a </a:t>
            </a:r>
            <a:r>
              <a:rPr lang="ro-RO" sz="1200" dirty="0" err="1">
                <a:solidFill>
                  <a:srgbClr val="000000"/>
                </a:solidFill>
                <a:latin typeface="Arial" panose="020B0604020202020204" pitchFamily="34" charset="0"/>
                <a:cs typeface="Times New Roman" panose="02020603050405020304" pitchFamily="18" charset="0"/>
              </a:rPr>
              <a:t>French</a:t>
            </a:r>
            <a:r>
              <a:rPr lang="ro-RO" sz="1200" dirty="0">
                <a:solidFill>
                  <a:srgbClr val="000000"/>
                </a:solidFill>
                <a:latin typeface="Arial" panose="020B0604020202020204" pitchFamily="34" charset="0"/>
                <a:cs typeface="Times New Roman" panose="02020603050405020304" pitchFamily="18" charset="0"/>
              </a:rPr>
              <a:t> manager </a:t>
            </a:r>
            <a:r>
              <a:rPr lang="ro-RO" sz="1200" dirty="0" err="1">
                <a:solidFill>
                  <a:srgbClr val="000000"/>
                </a:solidFill>
                <a:latin typeface="Arial" panose="020B0604020202020204" pitchFamily="34" charset="0"/>
                <a:cs typeface="Times New Roman" panose="02020603050405020304" pitchFamily="18" charset="0"/>
              </a:rPr>
              <a:t>within</a:t>
            </a:r>
            <a:r>
              <a:rPr lang="ro-RO" sz="1200" dirty="0">
                <a:solidFill>
                  <a:srgbClr val="000000"/>
                </a:solidFill>
                <a:latin typeface="Arial" panose="020B0604020202020204" pitchFamily="34" charset="0"/>
                <a:cs typeface="Times New Roman" panose="02020603050405020304" pitchFamily="18" charset="0"/>
              </a:rPr>
              <a:t> an English team:</a:t>
            </a:r>
          </a:p>
          <a:p>
            <a:pPr algn="just">
              <a:lnSpc>
                <a:spcPct val="150000"/>
              </a:lnSpc>
            </a:pPr>
            <a:r>
              <a:rPr lang="ro-RO" sz="1200" dirty="0">
                <a:solidFill>
                  <a:srgbClr val="000000"/>
                </a:solidFill>
                <a:latin typeface="Arial" panose="020B0604020202020204" pitchFamily="34" charset="0"/>
                <a:cs typeface="Times New Roman" panose="02020603050405020304" pitchFamily="18" charset="0"/>
              </a:rPr>
              <a:t>A </a:t>
            </a:r>
            <a:r>
              <a:rPr lang="ro-RO" sz="1200" dirty="0" err="1">
                <a:solidFill>
                  <a:srgbClr val="000000"/>
                </a:solidFill>
                <a:latin typeface="Arial" panose="020B0604020202020204" pitchFamily="34" charset="0"/>
                <a:cs typeface="Times New Roman" panose="02020603050405020304" pitchFamily="18" charset="0"/>
              </a:rPr>
              <a:t>French</a:t>
            </a:r>
            <a:r>
              <a:rPr lang="ro-RO" sz="1200" dirty="0">
                <a:solidFill>
                  <a:srgbClr val="000000"/>
                </a:solidFill>
                <a:latin typeface="Arial" panose="020B0604020202020204" pitchFamily="34" charset="0"/>
                <a:cs typeface="Times New Roman" panose="02020603050405020304" pitchFamily="18" charset="0"/>
              </a:rPr>
              <a:t> manager </a:t>
            </a:r>
            <a:r>
              <a:rPr lang="ro-RO" sz="1200" dirty="0" err="1">
                <a:solidFill>
                  <a:srgbClr val="000000"/>
                </a:solidFill>
                <a:latin typeface="Arial" panose="020B0604020202020204" pitchFamily="34" charset="0"/>
                <a:cs typeface="Times New Roman" panose="02020603050405020304" pitchFamily="18" charset="0"/>
              </a:rPr>
              <a:t>leading</a:t>
            </a:r>
            <a:r>
              <a:rPr lang="ro-RO" sz="1200" dirty="0">
                <a:solidFill>
                  <a:srgbClr val="000000"/>
                </a:solidFill>
                <a:latin typeface="Arial" panose="020B0604020202020204" pitchFamily="34" charset="0"/>
                <a:cs typeface="Times New Roman" panose="02020603050405020304" pitchFamily="18" charset="0"/>
              </a:rPr>
              <a:t> an English team </a:t>
            </a:r>
            <a:r>
              <a:rPr lang="en-US" sz="1200" dirty="0">
                <a:solidFill>
                  <a:srgbClr val="000000"/>
                </a:solidFill>
                <a:latin typeface="Arial" panose="020B0604020202020204" pitchFamily="34" charset="0"/>
                <a:cs typeface="Times New Roman" panose="02020603050405020304" pitchFamily="18" charset="0"/>
              </a:rPr>
              <a:t>may</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be</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confronted</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with</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different</a:t>
            </a:r>
            <a:r>
              <a:rPr lang="ro-RO" sz="1200" dirty="0">
                <a:solidFill>
                  <a:srgbClr val="000000"/>
                </a:solidFill>
                <a:latin typeface="Arial" panose="020B0604020202020204" pitchFamily="34" charset="0"/>
                <a:cs typeface="Times New Roman" panose="02020603050405020304" pitchFamily="18" charset="0"/>
              </a:rPr>
              <a:t> cultural </a:t>
            </a:r>
            <a:r>
              <a:rPr lang="ro-RO" sz="1200" dirty="0" err="1">
                <a:solidFill>
                  <a:srgbClr val="000000"/>
                </a:solidFill>
                <a:latin typeface="Arial" panose="020B0604020202020204" pitchFamily="34" charset="0"/>
                <a:cs typeface="Times New Roman" panose="02020603050405020304" pitchFamily="18" charset="0"/>
              </a:rPr>
              <a:t>situations</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from</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those</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he</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might</a:t>
            </a:r>
            <a:r>
              <a:rPr lang="ro-RO" sz="1200" dirty="0">
                <a:solidFill>
                  <a:srgbClr val="000000"/>
                </a:solidFill>
                <a:latin typeface="Arial" panose="020B0604020202020204" pitchFamily="34" charset="0"/>
                <a:cs typeface="Times New Roman" panose="02020603050405020304" pitchFamily="18" charset="0"/>
              </a:rPr>
              <a:t> </a:t>
            </a:r>
          </a:p>
          <a:p>
            <a:pPr algn="just">
              <a:lnSpc>
                <a:spcPct val="150000"/>
              </a:lnSpc>
            </a:pPr>
            <a:r>
              <a:rPr lang="ro-RO" sz="1200" dirty="0" err="1">
                <a:solidFill>
                  <a:srgbClr val="000000"/>
                </a:solidFill>
                <a:latin typeface="Arial" panose="020B0604020202020204" pitchFamily="34" charset="0"/>
                <a:cs typeface="Times New Roman" panose="02020603050405020304" pitchFamily="18" charset="0"/>
              </a:rPr>
              <a:t>encounter</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with</a:t>
            </a:r>
            <a:r>
              <a:rPr lang="ro-RO" sz="1200" dirty="0">
                <a:solidFill>
                  <a:srgbClr val="000000"/>
                </a:solidFill>
                <a:latin typeface="Arial" panose="020B0604020202020204" pitchFamily="34" charset="0"/>
                <a:cs typeface="Times New Roman" panose="02020603050405020304" pitchFamily="18" charset="0"/>
              </a:rPr>
              <a:t> a </a:t>
            </a:r>
            <a:r>
              <a:rPr lang="ro-RO" sz="1200" dirty="0" err="1">
                <a:solidFill>
                  <a:srgbClr val="000000"/>
                </a:solidFill>
                <a:latin typeface="Arial" panose="020B0604020202020204" pitchFamily="34" charset="0"/>
                <a:cs typeface="Times New Roman" panose="02020603050405020304" pitchFamily="18" charset="0"/>
              </a:rPr>
              <a:t>French</a:t>
            </a:r>
            <a:r>
              <a:rPr lang="ro-RO" sz="1200" dirty="0">
                <a:solidFill>
                  <a:srgbClr val="000000"/>
                </a:solidFill>
                <a:latin typeface="Arial" panose="020B0604020202020204" pitchFamily="34" charset="0"/>
                <a:cs typeface="Times New Roman" panose="02020603050405020304" pitchFamily="18" charset="0"/>
              </a:rPr>
              <a:t> team. </a:t>
            </a:r>
            <a:r>
              <a:rPr lang="ro-RO" sz="1200" dirty="0" err="1">
                <a:solidFill>
                  <a:srgbClr val="000000"/>
                </a:solidFill>
                <a:latin typeface="Arial" panose="020B0604020202020204" pitchFamily="34" charset="0"/>
                <a:cs typeface="Times New Roman" panose="02020603050405020304" pitchFamily="18" charset="0"/>
              </a:rPr>
              <a:t>This</a:t>
            </a:r>
            <a:r>
              <a:rPr lang="ro-RO" sz="1200" dirty="0">
                <a:solidFill>
                  <a:srgbClr val="000000"/>
                </a:solidFill>
                <a:latin typeface="Arial" panose="020B0604020202020204" pitchFamily="34" charset="0"/>
                <a:cs typeface="Times New Roman" panose="02020603050405020304" pitchFamily="18" charset="0"/>
              </a:rPr>
              <a:t> cultural </a:t>
            </a:r>
            <a:r>
              <a:rPr lang="ro-RO" sz="1200" dirty="0" err="1">
                <a:solidFill>
                  <a:srgbClr val="000000"/>
                </a:solidFill>
                <a:latin typeface="Arial" panose="020B0604020202020204" pitchFamily="34" charset="0"/>
                <a:cs typeface="Times New Roman" panose="02020603050405020304" pitchFamily="18" charset="0"/>
              </a:rPr>
              <a:t>difference</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can</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be</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difficult</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to</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manage</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because</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the</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behaviours</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norms</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and</a:t>
            </a:r>
            <a:r>
              <a:rPr lang="ro-RO" sz="1200" dirty="0">
                <a:solidFill>
                  <a:srgbClr val="000000"/>
                </a:solidFill>
                <a:latin typeface="Arial" panose="020B0604020202020204" pitchFamily="34" charset="0"/>
                <a:cs typeface="Times New Roman" panose="02020603050405020304" pitchFamily="18" charset="0"/>
              </a:rPr>
              <a:t> </a:t>
            </a:r>
          </a:p>
          <a:p>
            <a:pPr algn="just">
              <a:lnSpc>
                <a:spcPct val="150000"/>
              </a:lnSpc>
            </a:pPr>
            <a:r>
              <a:rPr lang="ro-RO" sz="1200" dirty="0" err="1">
                <a:solidFill>
                  <a:srgbClr val="000000"/>
                </a:solidFill>
                <a:latin typeface="Arial" panose="020B0604020202020204" pitchFamily="34" charset="0"/>
                <a:cs typeface="Times New Roman" panose="02020603050405020304" pitchFamily="18" charset="0"/>
              </a:rPr>
              <a:t>values</a:t>
            </a:r>
            <a:r>
              <a:rPr lang="ro-RO" sz="1200" dirty="0">
                <a:solidFill>
                  <a:srgbClr val="000000"/>
                </a:solidFill>
                <a:latin typeface="Arial" panose="020B0604020202020204" pitchFamily="34" charset="0"/>
                <a:cs typeface="Times New Roman" panose="02020603050405020304" pitchFamily="18" charset="0"/>
              </a:rPr>
              <a:t> ​​of </a:t>
            </a:r>
            <a:r>
              <a:rPr lang="ro-RO" sz="1200" dirty="0" err="1">
                <a:solidFill>
                  <a:srgbClr val="000000"/>
                </a:solidFill>
                <a:latin typeface="Arial" panose="020B0604020202020204" pitchFamily="34" charset="0"/>
                <a:cs typeface="Times New Roman" panose="02020603050405020304" pitchFamily="18" charset="0"/>
              </a:rPr>
              <a:t>another</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culture</a:t>
            </a:r>
            <a:r>
              <a:rPr lang="ro-RO" sz="1200" dirty="0">
                <a:solidFill>
                  <a:srgbClr val="000000"/>
                </a:solidFill>
                <a:latin typeface="Arial" panose="020B0604020202020204" pitchFamily="34" charset="0"/>
                <a:cs typeface="Times New Roman" panose="02020603050405020304" pitchFamily="18" charset="0"/>
              </a:rPr>
              <a:t> are </a:t>
            </a:r>
            <a:r>
              <a:rPr lang="ro-RO" sz="1200" dirty="0" err="1">
                <a:solidFill>
                  <a:srgbClr val="000000"/>
                </a:solidFill>
                <a:latin typeface="Arial" panose="020B0604020202020204" pitchFamily="34" charset="0"/>
                <a:cs typeface="Times New Roman" panose="02020603050405020304" pitchFamily="18" charset="0"/>
              </a:rPr>
              <a:t>often</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unknown</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to</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us</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and</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we</a:t>
            </a:r>
            <a:r>
              <a:rPr lang="ro-RO" sz="1200" dirty="0">
                <a:solidFill>
                  <a:srgbClr val="000000"/>
                </a:solidFill>
                <a:latin typeface="Arial" panose="020B0604020202020204" pitchFamily="34" charset="0"/>
                <a:cs typeface="Times New Roman" panose="02020603050405020304" pitchFamily="18" charset="0"/>
              </a:rPr>
              <a:t> do </a:t>
            </a:r>
            <a:r>
              <a:rPr lang="ro-RO" sz="1200" dirty="0" err="1">
                <a:solidFill>
                  <a:srgbClr val="000000"/>
                </a:solidFill>
                <a:latin typeface="Arial" panose="020B0604020202020204" pitchFamily="34" charset="0"/>
                <a:cs typeface="Times New Roman" panose="02020603050405020304" pitchFamily="18" charset="0"/>
              </a:rPr>
              <a:t>not</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know</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how</a:t>
            </a:r>
            <a:r>
              <a:rPr lang="ro-RO" sz="1200" dirty="0">
                <a:solidFill>
                  <a:srgbClr val="000000"/>
                </a:solidFill>
                <a:latin typeface="Arial" panose="020B0604020202020204" pitchFamily="34" charset="0"/>
                <a:cs typeface="Times New Roman" panose="02020603050405020304" pitchFamily="18" charset="0"/>
              </a:rPr>
              <a:t> </a:t>
            </a:r>
            <a:r>
              <a:rPr lang="ro-RO" sz="1200" dirty="0" err="1">
                <a:solidFill>
                  <a:srgbClr val="000000"/>
                </a:solidFill>
                <a:latin typeface="Arial" panose="020B0604020202020204" pitchFamily="34" charset="0"/>
                <a:cs typeface="Times New Roman" panose="02020603050405020304" pitchFamily="18" charset="0"/>
              </a:rPr>
              <a:t>to</a:t>
            </a:r>
            <a:r>
              <a:rPr lang="ro-RO" sz="1200" dirty="0">
                <a:solidFill>
                  <a:srgbClr val="000000"/>
                </a:solidFill>
                <a:latin typeface="Arial" panose="020B0604020202020204" pitchFamily="34" charset="0"/>
                <a:cs typeface="Times New Roman" panose="02020603050405020304" pitchFamily="18" charset="0"/>
              </a:rPr>
              <a:t> interpret </a:t>
            </a:r>
            <a:r>
              <a:rPr lang="ro-RO" sz="1200" dirty="0" err="1">
                <a:solidFill>
                  <a:srgbClr val="000000"/>
                </a:solidFill>
                <a:latin typeface="Arial" panose="020B0604020202020204" pitchFamily="34" charset="0"/>
                <a:cs typeface="Times New Roman" panose="02020603050405020304" pitchFamily="18" charset="0"/>
              </a:rPr>
              <a:t>them</a:t>
            </a:r>
            <a:r>
              <a:rPr lang="ro-RO" sz="1200" dirty="0">
                <a:solidFill>
                  <a:srgbClr val="000000"/>
                </a:solidFill>
                <a:latin typeface="Arial" panose="020B0604020202020204" pitchFamily="34" charset="0"/>
                <a:cs typeface="Times New Roman" panose="02020603050405020304" pitchFamily="18" charset="0"/>
              </a:rPr>
              <a:t>.</a:t>
            </a:r>
          </a:p>
          <a:p>
            <a:pPr algn="just">
              <a:lnSpc>
                <a:spcPct val="150000"/>
              </a:lnSpc>
            </a:pPr>
            <a:r>
              <a:rPr lang="ro-RO" sz="1200" i="1" dirty="0">
                <a:effectLst/>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1" hangingPunct="1">
              <a:lnSpc>
                <a:spcPct val="150000"/>
              </a:lnSpc>
              <a:spcBef>
                <a:spcPts val="0"/>
              </a:spcBef>
              <a:spcAft>
                <a:spcPts val="0"/>
              </a:spcAft>
              <a:buClrTx/>
              <a:buSzTx/>
              <a:buFontTx/>
              <a:buNone/>
              <a:tabLst/>
              <a:defRPr/>
            </a:pPr>
            <a:endParaRPr kumimoji="0" lang="ro-R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05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1134991"/>
          </a:xfrm>
          <a:prstGeom prst="rect">
            <a:avLst/>
          </a:prstGeom>
          <a:noFill/>
        </p:spPr>
        <p:txBody>
          <a:bodyPr wrap="square">
            <a:spAutoFit/>
          </a:bodyPr>
          <a:lstStyle/>
          <a:p>
            <a:pPr algn="ctr">
              <a:lnSpc>
                <a:spcPct val="107000"/>
              </a:lnSpc>
              <a:spcAft>
                <a:spcPts val="800"/>
              </a:spcAft>
            </a:pPr>
            <a:r>
              <a:rPr lang="en-GB" sz="2000" b="1" dirty="0">
                <a:effectLst/>
                <a:latin typeface="Arial" panose="020B0604020202020204" pitchFamily="34" charset="0"/>
                <a:ea typeface="Arial" panose="020B0604020202020204" pitchFamily="34" charset="0"/>
              </a:rPr>
              <a:t>2. Intercultural management – the key to successful employability on the European labour market</a:t>
            </a:r>
            <a:endParaRPr lang="ro-RO" sz="20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742DE28A-61B6-8CA4-62B9-612B361AD80F}"/>
              </a:ext>
            </a:extLst>
          </p:cNvPr>
          <p:cNvSpPr txBox="1"/>
          <p:nvPr/>
        </p:nvSpPr>
        <p:spPr>
          <a:xfrm>
            <a:off x="683568" y="1509921"/>
            <a:ext cx="7776864" cy="2200602"/>
          </a:xfrm>
          <a:prstGeom prst="rect">
            <a:avLst/>
          </a:prstGeom>
          <a:noFill/>
        </p:spPr>
        <p:txBody>
          <a:bodyPr wrap="square">
            <a:spAutoFit/>
          </a:bodyPr>
          <a:lstStyle/>
          <a:p>
            <a:pPr algn="just">
              <a:lnSpc>
                <a:spcPct val="150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To go deeper into the matter, </a:t>
            </a:r>
            <a:r>
              <a:rPr lang="en-US" sz="1200" dirty="0">
                <a:latin typeface="Arial" panose="020B0604020202020204" pitchFamily="34" charset="0"/>
                <a:ea typeface="Calibri" panose="020F0502020204030204" pitchFamily="34" charset="0"/>
                <a:cs typeface="Times New Roman" panose="02020603050405020304" pitchFamily="18" charset="0"/>
              </a:rPr>
              <a:t>c</a:t>
            </a:r>
            <a:r>
              <a:rPr lang="ro-RO" sz="1200" dirty="0" err="1">
                <a:effectLst/>
                <a:latin typeface="Arial" panose="020B0604020202020204" pitchFamily="34" charset="0"/>
                <a:ea typeface="Calibri" panose="020F0502020204030204" pitchFamily="34" charset="0"/>
                <a:cs typeface="Times New Roman" panose="02020603050405020304" pitchFamily="18" charset="0"/>
              </a:rPr>
              <a:t>ulture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influences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our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behaviour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perceptions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values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also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shapes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our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work</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habits</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Thus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French</a:t>
            </a:r>
            <a:r>
              <a:rPr lang="ro-RO" sz="1200" dirty="0">
                <a:effectLst/>
                <a:latin typeface="Arial" panose="020B0604020202020204" pitchFamily="34" charset="0"/>
                <a:ea typeface="Calibri" panose="020F0502020204030204" pitchFamily="34" charset="0"/>
                <a:cs typeface="Times New Roman" panose="02020603050405020304" pitchFamily="18" charset="0"/>
              </a:rPr>
              <a:t> manager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risks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being</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somewhat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disconcerted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informal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relations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that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his</a:t>
            </a:r>
            <a:r>
              <a:rPr lang="ro-RO" sz="1200" dirty="0">
                <a:effectLst/>
                <a:latin typeface="Arial" panose="020B0604020202020204" pitchFamily="34" charset="0"/>
                <a:ea typeface="Calibri" panose="020F0502020204030204" pitchFamily="34" charset="0"/>
                <a:cs typeface="Times New Roman" panose="02020603050405020304" pitchFamily="18" charset="0"/>
              </a:rPr>
              <a:t> English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collaborators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have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with</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each</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other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Indeed</a:t>
            </a:r>
            <a:r>
              <a:rPr lang="ro-RO" sz="1200" dirty="0">
                <a:effectLst/>
                <a:latin typeface="Arial" panose="020B0604020202020204" pitchFamily="34" charset="0"/>
                <a:ea typeface="Calibri" panose="020F0502020204030204" pitchFamily="34" charset="0"/>
                <a:cs typeface="Times New Roman" panose="02020603050405020304" pitchFamily="18" charset="0"/>
              </a:rPr>
              <a:t>, it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very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common</a:t>
            </a:r>
            <a:r>
              <a:rPr lang="ro-RO" sz="1200" dirty="0">
                <a:effectLst/>
                <a:latin typeface="Arial" panose="020B0604020202020204" pitchFamily="34" charset="0"/>
                <a:ea typeface="Calibri" panose="020F0502020204030204" pitchFamily="34" charset="0"/>
                <a:cs typeface="Times New Roman" panose="02020603050405020304" pitchFamily="18" charset="0"/>
              </a:rPr>
              <a:t> for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English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call</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each</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other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by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their</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first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name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this</a:t>
            </a:r>
            <a:r>
              <a:rPr lang="en-US" sz="1200" dirty="0">
                <a:latin typeface="Arial" panose="020B0604020202020204" pitchFamily="34" charset="0"/>
                <a:ea typeface="Calibri" panose="020F0502020204030204" pitchFamily="34" charset="0"/>
                <a:cs typeface="Times New Roman" panose="02020603050405020304" pitchFamily="18" charset="0"/>
              </a:rPr>
              <a:t> happens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all</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levels</a:t>
            </a:r>
            <a:r>
              <a:rPr lang="ro-RO" sz="1200" dirty="0">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organization</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chart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This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way</a:t>
            </a:r>
            <a:r>
              <a:rPr lang="ro-RO" sz="1200" dirty="0">
                <a:effectLst/>
                <a:latin typeface="Arial" panose="020B0604020202020204" pitchFamily="34" charset="0"/>
                <a:ea typeface="Calibri" panose="020F0502020204030204" pitchFamily="34" charset="0"/>
                <a:cs typeface="Times New Roman" panose="02020603050405020304" pitchFamily="18" charset="0"/>
              </a:rPr>
              <a:t> of contact in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professional</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environment</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still</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quite</a:t>
            </a:r>
            <a:r>
              <a:rPr lang="ro-RO" sz="1200" dirty="0">
                <a:effectLst/>
                <a:latin typeface="Arial" panose="020B0604020202020204" pitchFamily="34" charset="0"/>
                <a:ea typeface="Calibri" panose="020F0502020204030204" pitchFamily="34" charset="0"/>
                <a:cs typeface="Times New Roman" panose="02020603050405020304" pitchFamily="18" charset="0"/>
              </a:rPr>
              <a:t> rare in France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where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use</a:t>
            </a:r>
            <a:r>
              <a:rPr lang="ro-RO" sz="1200" dirty="0">
                <a:effectLst/>
                <a:latin typeface="Arial" panose="020B0604020202020204" pitchFamily="34" charset="0"/>
                <a:ea typeface="Calibri" panose="020F0502020204030204" pitchFamily="34" charset="0"/>
                <a:cs typeface="Times New Roman" panose="02020603050405020304" pitchFamily="18" charset="0"/>
              </a:rPr>
              <a:t> of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civilities</a:t>
            </a:r>
            <a:r>
              <a:rPr lang="ro-RO" sz="1200" dirty="0">
                <a:effectLst/>
                <a:latin typeface="Arial" panose="020B0604020202020204" pitchFamily="34" charset="0"/>
                <a:ea typeface="Calibri" panose="020F0502020204030204" pitchFamily="34" charset="0"/>
                <a:cs typeface="Times New Roman" panose="02020603050405020304" pitchFamily="18" charset="0"/>
              </a:rPr>
              <a:t> - Mister, Madam -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titles</a:t>
            </a:r>
            <a:r>
              <a:rPr lang="ro-RO" sz="1200" dirty="0">
                <a:effectLst/>
                <a:latin typeface="Arial" panose="020B0604020202020204" pitchFamily="34" charset="0"/>
                <a:ea typeface="Calibri" panose="020F0502020204030204" pitchFamily="34" charset="0"/>
                <a:cs typeface="Times New Roman" panose="02020603050405020304" pitchFamily="18" charset="0"/>
              </a:rPr>
              <a:t> - Master, </a:t>
            </a:r>
          </a:p>
          <a:p>
            <a:pPr algn="just">
              <a:lnSpc>
                <a:spcPct val="150000"/>
              </a:lnSpc>
            </a:pPr>
            <a:r>
              <a:rPr lang="ro-RO" sz="1200" dirty="0">
                <a:effectLst/>
                <a:latin typeface="Arial" panose="020B0604020202020204" pitchFamily="34" charset="0"/>
                <a:ea typeface="Calibri" panose="020F0502020204030204" pitchFamily="34" charset="0"/>
                <a:cs typeface="Times New Roman" panose="02020603050405020304" pitchFamily="18" charset="0"/>
              </a:rPr>
              <a:t>Doctor-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remains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very</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anchored</a:t>
            </a:r>
            <a:r>
              <a:rPr lang="ro-RO" sz="1200" dirty="0">
                <a:effectLst/>
                <a:latin typeface="Arial" panose="020B0604020202020204" pitchFamily="34" charset="0"/>
                <a:ea typeface="Calibri" panose="020F0502020204030204" pitchFamily="34" charset="0"/>
                <a:cs typeface="Times New Roman" panose="02020603050405020304" pitchFamily="18" charset="0"/>
              </a:rPr>
              <a:t> in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the</a:t>
            </a:r>
            <a:r>
              <a:rPr lang="ro-RO" sz="1200" dirty="0">
                <a:effectLst/>
                <a:latin typeface="Arial" panose="020B0604020202020204" pitchFamily="34" charset="0"/>
                <a:ea typeface="Calibri" panose="020F0502020204030204" pitchFamily="34" charset="0"/>
                <a:cs typeface="Times New Roman" panose="02020603050405020304" pitchFamily="18" charset="0"/>
              </a:rPr>
              <a:t> business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culture</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implies</a:t>
            </a:r>
            <a:r>
              <a:rPr lang="ro-RO" sz="1200" dirty="0">
                <a:effectLst/>
                <a:latin typeface="Arial" panose="020B0604020202020204" pitchFamily="34" charset="0"/>
                <a:ea typeface="Calibri" panose="020F0502020204030204" pitchFamily="34" charset="0"/>
                <a:cs typeface="Times New Roman" panose="02020603050405020304" pitchFamily="18" charset="0"/>
              </a:rPr>
              <a:t> a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mark</a:t>
            </a:r>
            <a:r>
              <a:rPr lang="ro-RO" sz="1200" dirty="0">
                <a:effectLst/>
                <a:latin typeface="Arial" panose="020B0604020202020204" pitchFamily="34" charset="0"/>
                <a:ea typeface="Calibri" panose="020F0502020204030204" pitchFamily="34" charset="0"/>
                <a:cs typeface="Times New Roman" panose="02020603050405020304" pitchFamily="18" charset="0"/>
              </a:rPr>
              <a:t> of respect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towards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colleagues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and</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ro-RO" sz="1200" dirty="0" err="1">
                <a:effectLst/>
                <a:latin typeface="Arial" panose="020B0604020202020204" pitchFamily="34" charset="0"/>
                <a:ea typeface="Calibri" panose="020F0502020204030204" pitchFamily="34" charset="0"/>
                <a:cs typeface="Times New Roman" panose="02020603050405020304" pitchFamily="18" charset="0"/>
              </a:rPr>
              <a:t>hierarchical</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r>
              <a:rPr lang="ro-RO" sz="1200" dirty="0" err="1">
                <a:effectLst/>
                <a:latin typeface="Arial" panose="020B0604020202020204" pitchFamily="34" charset="0"/>
                <a:ea typeface="Calibri" panose="020F0502020204030204" pitchFamily="34" charset="0"/>
                <a:cs typeface="Times New Roman" panose="02020603050405020304" pitchFamily="18" charset="0"/>
              </a:rPr>
              <a:t>superiors</a:t>
            </a:r>
            <a:r>
              <a:rPr lang="ro-RO" sz="1200" dirty="0">
                <a:effectLst/>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o-RO" sz="1100" dirty="0">
                <a:effectLst/>
                <a:latin typeface="Arial" panose="020B0604020202020204" pitchFamily="34" charset="0"/>
                <a:ea typeface="Calibri" panose="020F0502020204030204" pitchFamily="34" charset="0"/>
                <a:cs typeface="Times New Roman" panose="02020603050405020304" pitchFamily="18" charset="0"/>
              </a:rPr>
              <a:t> </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9843375"/>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5376</Words>
  <Application>Microsoft Office PowerPoint</Application>
  <PresentationFormat>Expunere pe ecran (16:9)</PresentationFormat>
  <Paragraphs>344</Paragraphs>
  <Slides>42</Slides>
  <Notes>0</Notes>
  <HiddenSlides>0</HiddenSlides>
  <MMClips>0</MMClips>
  <ScaleCrop>false</ScaleCrop>
  <HeadingPairs>
    <vt:vector size="8" baseType="variant">
      <vt:variant>
        <vt:lpstr>Fonturi utilizate</vt:lpstr>
      </vt:variant>
      <vt:variant>
        <vt:i4>3</vt:i4>
      </vt:variant>
      <vt:variant>
        <vt:lpstr>Temă</vt:lpstr>
      </vt:variant>
      <vt:variant>
        <vt:i4>3</vt:i4>
      </vt:variant>
      <vt:variant>
        <vt:lpstr>Servere OLE încorporate</vt:lpstr>
      </vt:variant>
      <vt:variant>
        <vt:i4>1</vt:i4>
      </vt:variant>
      <vt:variant>
        <vt:lpstr>Titluri diapozitive</vt:lpstr>
      </vt:variant>
      <vt:variant>
        <vt:i4>42</vt:i4>
      </vt:variant>
    </vt:vector>
  </HeadingPairs>
  <TitlesOfParts>
    <vt:vector size="49" baseType="lpstr">
      <vt:lpstr>Arial</vt:lpstr>
      <vt:lpstr>Calibri</vt:lpstr>
      <vt:lpstr>Public Sans</vt:lpstr>
      <vt:lpstr>Cover and End Slide Master</vt:lpstr>
      <vt:lpstr>Contents Slide Master</vt:lpstr>
      <vt:lpstr>Section Break Slide Master</vt:lpstr>
      <vt:lpstr>Document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Irina</cp:lastModifiedBy>
  <cp:revision>224</cp:revision>
  <dcterms:created xsi:type="dcterms:W3CDTF">2016-12-05T23:26:54Z</dcterms:created>
  <dcterms:modified xsi:type="dcterms:W3CDTF">2023-01-07T11:55:12Z</dcterms:modified>
</cp:coreProperties>
</file>